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  <p:sldMasterId id="2147483759" r:id="rId5"/>
  </p:sldMasterIdLst>
  <p:notesMasterIdLst>
    <p:notesMasterId r:id="rId22"/>
  </p:notesMasterIdLst>
  <p:sldIdLst>
    <p:sldId id="2370" r:id="rId6"/>
    <p:sldId id="2216" r:id="rId7"/>
    <p:sldId id="2142" r:id="rId8"/>
    <p:sldId id="2146" r:id="rId9"/>
    <p:sldId id="2374" r:id="rId10"/>
    <p:sldId id="2373" r:id="rId11"/>
    <p:sldId id="2372" r:id="rId12"/>
    <p:sldId id="2385" r:id="rId13"/>
    <p:sldId id="2386" r:id="rId14"/>
    <p:sldId id="2096" r:id="rId15"/>
    <p:sldId id="2375" r:id="rId16"/>
    <p:sldId id="2376" r:id="rId17"/>
    <p:sldId id="2383" r:id="rId18"/>
    <p:sldId id="2380" r:id="rId19"/>
    <p:sldId id="2381" r:id="rId20"/>
    <p:sldId id="2382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9D8FBE2-A557-DA47-B27A-12C239DA2260}">
          <p14:sldIdLst>
            <p14:sldId id="2370"/>
            <p14:sldId id="2216"/>
          </p14:sldIdLst>
        </p14:section>
        <p14:section name="Day-1 Adding Hosts" id="{92FB19E0-F1CB-A643-9CFA-9D31EE602C8A}">
          <p14:sldIdLst>
            <p14:sldId id="2142"/>
            <p14:sldId id="2146"/>
            <p14:sldId id="2374"/>
            <p14:sldId id="2373"/>
            <p14:sldId id="2372"/>
            <p14:sldId id="2385"/>
            <p14:sldId id="2386"/>
            <p14:sldId id="2096"/>
            <p14:sldId id="2375"/>
            <p14:sldId id="2376"/>
            <p14:sldId id="2383"/>
            <p14:sldId id="2380"/>
            <p14:sldId id="2381"/>
            <p14:sldId id="2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Ng" initials="EN" lastIdx="1" clrIdx="0">
    <p:extLst>
      <p:ext uri="{19B8F6BF-5375-455C-9EA6-DF929625EA0E}">
        <p15:presenceInfo xmlns:p15="http://schemas.microsoft.com/office/powerpoint/2012/main" userId="S-1-5-21-1482476501-2000478354-682003330-40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E0C"/>
    <a:srgbClr val="FF2600"/>
    <a:srgbClr val="FF9300"/>
    <a:srgbClr val="EEF1E7"/>
    <a:srgbClr val="DBE3CC"/>
    <a:srgbClr val="15B390"/>
    <a:srgbClr val="A6D5FF"/>
    <a:srgbClr val="000000"/>
    <a:srgbClr val="88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6327"/>
  </p:normalViewPr>
  <p:slideViewPr>
    <p:cSldViewPr snapToGrid="0" snapToObjects="1">
      <p:cViewPr varScale="1">
        <p:scale>
          <a:sx n="159" d="100"/>
          <a:sy n="159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B3-DC38-4C68-99D0-6B898E48D9B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B998-40B1-4B98-8BB4-DD46ED31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B998-40B1-4B98-8BB4-DD46ED311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0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771F6C-58FB-4F62-8ADF-9C1EB7C2CB78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15A7EC-00A5-4ED8-8F5E-26841CAB28B1}"/>
                </a:ext>
              </a:extLst>
            </p:cNvPr>
            <p:cNvSpPr/>
            <p:nvPr userDrawn="1"/>
          </p:nvSpPr>
          <p:spPr>
            <a:xfrm>
              <a:off x="0" y="0"/>
              <a:ext cx="9144000" cy="13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3D593-E358-4331-82AE-46D0287B98B6}"/>
                </a:ext>
              </a:extLst>
            </p:cNvPr>
            <p:cNvSpPr/>
            <p:nvPr userDrawn="1"/>
          </p:nvSpPr>
          <p:spPr>
            <a:xfrm>
              <a:off x="395654" y="4396153"/>
              <a:ext cx="838243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11E5CE-4A7E-457C-BCCB-1984CAEE8EFF}"/>
                </a:ext>
              </a:extLst>
            </p:cNvPr>
            <p:cNvSpPr/>
            <p:nvPr userDrawn="1"/>
          </p:nvSpPr>
          <p:spPr>
            <a:xfrm>
              <a:off x="1529860" y="0"/>
              <a:ext cx="4118771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567" y="489600"/>
            <a:ext cx="3821581" cy="4183200"/>
          </a:xfrm>
        </p:spPr>
        <p:txBody>
          <a:bodyPr anchor="ctr" anchorCtr="0"/>
          <a:lstStyle>
            <a:lvl1pPr>
              <a:defRPr sz="36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34036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A2065-925F-4744-8B00-E25CC9685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4411"/>
            <a:ext cx="9144000" cy="239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A5419-3C84-46B6-A237-AB8825F2D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330"/>
            <a:ext cx="9144000" cy="220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9A93F-B1F6-45F0-8E44-A0889CA7491E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B162D9-8E87-40C0-9E58-09E539F13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D0974C-C710-421B-A86C-29CA6DA25FB2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9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fidential_Need to Kno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325" y="4936068"/>
            <a:ext cx="2572808" cy="143827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0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0C819-8573-473E-84FA-D5CD09CF3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8550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5D99D-F06B-4417-8FF3-9782A706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84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DAB49-BE7F-4463-B504-DFDB1D6A1853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207B4E-EDD0-4DE1-8D78-8298A1C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A0664-D2FB-4343-9A16-AD786525FCF7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9550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1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28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0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1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576877"/>
            <a:ext cx="8426703" cy="1543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11124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14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857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ADB6-AE98-4A19-B4B6-1D5B037A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2708-DF23-442B-93C5-947F15567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22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EE85B-F64E-41DC-87C2-A4DD6092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884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0C55D-0F99-429E-A70A-DFB8F7B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A337-4D49-46CB-8189-CA7F18F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30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77" y="645747"/>
            <a:ext cx="8229601" cy="3693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7" y="1642687"/>
            <a:ext cx="8229601" cy="3051807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defRPr sz="2000" baseline="0">
                <a:solidFill>
                  <a:schemeClr val="accent2"/>
                </a:solidFill>
              </a:defRPr>
            </a:lvl1pPr>
            <a:lvl2pPr marL="557178" indent="-21429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5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73" indent="-171440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5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30501" y="1072589"/>
            <a:ext cx="8229719" cy="37028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79" indent="0">
              <a:buNone/>
              <a:defRPr sz="2125">
                <a:solidFill>
                  <a:schemeClr val="tx1"/>
                </a:solidFill>
              </a:defRPr>
            </a:lvl2pPr>
            <a:lvl3pPr marL="685757" indent="0">
              <a:buNone/>
              <a:defRPr sz="1500">
                <a:solidFill>
                  <a:schemeClr val="tx1"/>
                </a:solidFill>
              </a:defRPr>
            </a:lvl3pPr>
            <a:lvl4pPr marL="1028633" indent="0">
              <a:buNone/>
              <a:defRPr sz="1438">
                <a:solidFill>
                  <a:schemeClr val="tx1"/>
                </a:solidFill>
              </a:defRPr>
            </a:lvl4pPr>
            <a:lvl5pPr marL="1371511" indent="0">
              <a:buNone/>
              <a:defRPr sz="143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2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6047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428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4232" y="1"/>
            <a:ext cx="8220693" cy="942974"/>
          </a:xfrm>
          <a:prstGeom prst="rect">
            <a:avLst/>
          </a:prstGeom>
        </p:spPr>
        <p:txBody>
          <a:bodyPr lIns="54864" tIns="0" rIns="0" bIns="0" anchor="b" anchorCtr="0"/>
          <a:lstStyle>
            <a:lvl1pPr>
              <a:defRPr sz="2700" baseline="0">
                <a:solidFill>
                  <a:srgbClr val="445E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795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2_Title Sub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383094" y="1576877"/>
            <a:ext cx="8426703" cy="154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382588" y="1138238"/>
            <a:ext cx="8383587" cy="34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976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253196"/>
            <a:ext cx="82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9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88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2690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8843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A82682-0649-449C-BDDB-F31441B5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963544"/>
            <a:ext cx="8340764" cy="384383"/>
          </a:xfrm>
        </p:spPr>
        <p:txBody>
          <a:bodyPr>
            <a:normAutofit/>
          </a:bodyPr>
          <a:lstStyle>
            <a:lvl1pPr marL="0" indent="0">
              <a:buNone/>
              <a:defRPr lang="en-US" sz="170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lass">
  <p:cSld name="1_Title Glas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" y="0"/>
            <a:ext cx="91422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160" y="4582402"/>
            <a:ext cx="1666657" cy="23458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body" idx="2"/>
          </p:nvPr>
        </p:nvSpPr>
        <p:spPr>
          <a:xfrm>
            <a:off x="2280492" y="2423609"/>
            <a:ext cx="4869455" cy="3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5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4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842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green">
  <p:cSld name="Blank w/gree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8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6CB3E-F6D9-463D-AF4D-B9177FD79F74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7DF11A-A262-4E7A-9092-190A768D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48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659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2024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75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89" r:id="rId2"/>
    <p:sldLayoutId id="2147483708" r:id="rId3"/>
    <p:sldLayoutId id="2147483709" r:id="rId4"/>
    <p:sldLayoutId id="2147483741" r:id="rId5"/>
    <p:sldLayoutId id="2147483746" r:id="rId6"/>
    <p:sldLayoutId id="2147483692" r:id="rId7"/>
    <p:sldLayoutId id="2147483747" r:id="rId8"/>
    <p:sldLayoutId id="2147483751" r:id="rId9"/>
    <p:sldLayoutId id="2147483755" r:id="rId10"/>
    <p:sldLayoutId id="2147483712" r:id="rId11"/>
    <p:sldLayoutId id="214748379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 userDrawn="1">
          <p15:clr>
            <a:srgbClr val="F26B43"/>
          </p15:clr>
        </p15:guide>
        <p15:guide id="3" pos="4344" userDrawn="1">
          <p15:clr>
            <a:srgbClr val="F26B43"/>
          </p15:clr>
        </p15:guide>
        <p15:guide id="4" orient="horz" pos="3107" userDrawn="1">
          <p15:clr>
            <a:srgbClr val="F26B43"/>
          </p15:clr>
        </p15:guide>
        <p15:guide id="5" pos="2885" userDrawn="1">
          <p15:clr>
            <a:srgbClr val="F26B43"/>
          </p15:clr>
        </p15:guide>
        <p15:guide id="6" orient="horz" pos="16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MSIPCMContentMarking" descr="{&quot;HashCode&quot;:817091896,&quot;Placement&quot;:&quot;Footer&quot;}">
            <a:extLst>
              <a:ext uri="{FF2B5EF4-FFF2-40B4-BE49-F238E27FC236}">
                <a16:creationId xmlns:a16="http://schemas.microsoft.com/office/drawing/2014/main" id="{42D26A69-99AE-4B91-AB84-823A524A3A9C}"/>
              </a:ext>
            </a:extLst>
          </p:cNvPr>
          <p:cNvSpPr txBox="1"/>
          <p:nvPr userDrawn="1"/>
        </p:nvSpPr>
        <p:spPr>
          <a:xfrm>
            <a:off x="3984292" y="4932427"/>
            <a:ext cx="1175415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132539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>
          <p15:clr>
            <a:srgbClr val="F26B43"/>
          </p15:clr>
        </p15:guide>
        <p15:guide id="3" pos="4344">
          <p15:clr>
            <a:srgbClr val="F26B43"/>
          </p15:clr>
        </p15:guide>
        <p15:guide id="4" orient="horz" pos="3107">
          <p15:clr>
            <a:srgbClr val="F26B43"/>
          </p15:clr>
        </p15:guide>
        <p15:guide id="5" pos="2885">
          <p15:clr>
            <a:srgbClr val="F26B43"/>
          </p15:clr>
        </p15:guide>
        <p15:guide id="6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5minutejun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5662-700B-4BE5-9A4C-FDF59C348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673769"/>
            <a:ext cx="4869455" cy="1698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/>
              <a:t>Juniper </a:t>
            </a:r>
            <a:r>
              <a:rPr lang="en-US" cap="none" dirty="0" err="1"/>
              <a:t>Apstra</a:t>
            </a:r>
            <a:r>
              <a:rPr lang="en-US" cap="none" dirty="0"/>
              <a:t> 4.2.1</a:t>
            </a:r>
            <a:br>
              <a:rPr lang="en-US" cap="none" dirty="0"/>
            </a:br>
            <a:r>
              <a:rPr lang="en-US" cap="none" dirty="0"/>
              <a:t>EVE-NG Virtual Lab Demo</a:t>
            </a:r>
            <a:br>
              <a:rPr lang="en-US" cap="none" dirty="0"/>
            </a:br>
            <a:r>
              <a:rPr lang="en-US" sz="1500" i="1" cap="none" dirty="0"/>
              <a:t>Video series companion guide</a:t>
            </a:r>
            <a:br>
              <a:rPr lang="en-US" sz="1500" i="1" cap="none" dirty="0"/>
            </a:br>
            <a:br>
              <a:rPr lang="en-US" sz="1500" i="1" cap="none" dirty="0"/>
            </a:br>
            <a:r>
              <a:rPr lang="en-US" sz="1500" b="1" dirty="0">
                <a:highlight>
                  <a:srgbClr val="808080"/>
                </a:highlight>
              </a:rPr>
              <a:t>Video 6: Day-1 </a:t>
            </a:r>
            <a:r>
              <a:rPr lang="en-US" sz="1500" b="1">
                <a:highlight>
                  <a:srgbClr val="808080"/>
                </a:highlight>
              </a:rPr>
              <a:t>Deploying Testing Hosts</a:t>
            </a:r>
            <a:endParaRPr lang="en-US" cap="none" dirty="0">
              <a:highlight>
                <a:srgbClr val="808080"/>
              </a:highlight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4927F54-728A-5F4C-A7D3-C585E1AF3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571750"/>
            <a:ext cx="4869455" cy="1787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Colin Doyle, Sr. CE AMER</a:t>
            </a:r>
          </a:p>
          <a:p>
            <a:pPr>
              <a:lnSpc>
                <a:spcPct val="100000"/>
              </a:lnSpc>
            </a:pPr>
            <a:r>
              <a:rPr lang="en-US" i="1" dirty="0"/>
              <a:t>See the complete video walkthrough on YouTube at: </a:t>
            </a:r>
            <a:r>
              <a:rPr lang="en-US" i="1" dirty="0">
                <a:hlinkClick r:id="rId3"/>
              </a:rPr>
              <a:t>https://www.youtube.com/@5minutejunos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i="1" dirty="0"/>
              <a:t>Ask questions at the Juniper Elevate Community using the hashtag #5minutejunos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A826F-ACDA-1117-FB83-98F80B4F35D9}"/>
              </a:ext>
            </a:extLst>
          </p:cNvPr>
          <p:cNvSpPr txBox="1"/>
          <p:nvPr/>
        </p:nvSpPr>
        <p:spPr>
          <a:xfrm>
            <a:off x="1961619" y="4633301"/>
            <a:ext cx="284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Adapted from v4.0.0 documentation originally compiled by: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Raymond Lam, SSE APAC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Tony Chan, SSE APAC</a:t>
            </a:r>
          </a:p>
        </p:txBody>
      </p:sp>
    </p:spTree>
    <p:extLst>
      <p:ext uri="{BB962C8B-B14F-4D97-AF65-F5344CB8AC3E}">
        <p14:creationId xmlns:p14="http://schemas.microsoft.com/office/powerpoint/2010/main" val="40621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8"/>
    </mc:Choice>
    <mc:Fallback xmlns="">
      <p:transition spd="slow" advTm="155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Boot and configure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A-BMS-1_Bridge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A-BMS-2_Bridge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vSRX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nodes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Boot and configure </a:t>
            </a:r>
            <a:r>
              <a:rPr lang="en-US" sz="1000" b="1" dirty="0"/>
              <a:t>A-BMS-1</a:t>
            </a:r>
            <a:r>
              <a:rPr lang="en-US" sz="1000" dirty="0"/>
              <a:t>, </a:t>
            </a:r>
            <a:r>
              <a:rPr lang="en-US" sz="1000" b="1" dirty="0"/>
              <a:t>A-BMS-2</a:t>
            </a:r>
            <a:r>
              <a:rPr lang="en-US" sz="1000" dirty="0"/>
              <a:t>, </a:t>
            </a:r>
            <a:r>
              <a:rPr lang="en-US" sz="1000" b="1" dirty="0"/>
              <a:t>A-BMS-3, B-BMS-1, </a:t>
            </a:r>
            <a:r>
              <a:rPr lang="en-US" sz="1000" dirty="0"/>
              <a:t>and </a:t>
            </a:r>
            <a:r>
              <a:rPr lang="en-US" sz="1000" b="1" dirty="0"/>
              <a:t>B-BMS-2</a:t>
            </a:r>
            <a:r>
              <a:rPr lang="en-US" sz="1000" dirty="0"/>
              <a:t> </a:t>
            </a:r>
            <a:r>
              <a:rPr lang="en-US" sz="1000" dirty="0" err="1"/>
              <a:t>uMate</a:t>
            </a:r>
            <a:r>
              <a:rPr lang="en-US" sz="1000" dirty="0"/>
              <a:t> hosts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Test reachability between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uMate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hosts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uMate</a:t>
            </a:r>
            <a:r>
              <a:rPr lang="en-US" cap="none" dirty="0"/>
              <a:t>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10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F71A815-BF76-379E-5FB5-15560885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82" y="3289305"/>
            <a:ext cx="7772400" cy="13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Boot </a:t>
            </a:r>
            <a:r>
              <a:rPr lang="en-US" sz="1000" b="1" dirty="0"/>
              <a:t>A-BMS-1</a:t>
            </a:r>
            <a:r>
              <a:rPr lang="en-US" sz="1000" dirty="0"/>
              <a:t>, </a:t>
            </a:r>
            <a:r>
              <a:rPr lang="en-US" sz="1000" b="1" dirty="0"/>
              <a:t>A-BMS-2</a:t>
            </a:r>
            <a:r>
              <a:rPr lang="en-US" sz="1000" dirty="0"/>
              <a:t>, </a:t>
            </a:r>
            <a:r>
              <a:rPr lang="en-US" sz="1000" b="1" dirty="0"/>
              <a:t>A-BMS-3, B-BMS-1, </a:t>
            </a:r>
            <a:r>
              <a:rPr lang="en-US" sz="1000" dirty="0"/>
              <a:t>and</a:t>
            </a:r>
            <a:r>
              <a:rPr lang="en-US" sz="1000" b="1" dirty="0"/>
              <a:t> B-BMS-2</a:t>
            </a:r>
            <a:r>
              <a:rPr lang="en-US" sz="1000" dirty="0"/>
              <a:t> </a:t>
            </a:r>
            <a:r>
              <a:rPr lang="en-US" sz="1000" dirty="0" err="1"/>
              <a:t>uMate</a:t>
            </a:r>
            <a:r>
              <a:rPr lang="en-US" sz="1000" dirty="0"/>
              <a:t> hosts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Configure hosts using the table below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user/Test123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Edit ”Wired connection 1”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Configure IPv4 Settings</a:t>
            </a: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I intend to connect the lab to the public Internet so I’m including a public DNS server – you can change or omit as it suits your needs.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uMate</a:t>
            </a:r>
            <a:r>
              <a:rPr lang="en-US" cap="none" dirty="0"/>
              <a:t>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46632-DEA2-FA31-7C35-E9962BF94FA6}"/>
              </a:ext>
            </a:extLst>
          </p:cNvPr>
          <p:cNvSpPr txBox="1"/>
          <p:nvPr/>
        </p:nvSpPr>
        <p:spPr>
          <a:xfrm>
            <a:off x="5447231" y="147488"/>
            <a:ext cx="34254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I was seeing RFB errors until I set </a:t>
            </a:r>
            <a:r>
              <a:rPr lang="en-US" i="1" dirty="0" err="1"/>
              <a:t>VNC_Viewer</a:t>
            </a:r>
            <a:r>
              <a:rPr lang="en-US" i="1" dirty="0"/>
              <a:t> to “Picture quality = Medium” and “Scaling = Scale to fit window”.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71C17-B1DA-BA34-4752-BB1D6734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380" y="1218969"/>
            <a:ext cx="4673164" cy="362911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8679EB-232D-ED49-560E-A31F8C5F2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72398"/>
              </p:ext>
            </p:extLst>
          </p:nvPr>
        </p:nvGraphicFramePr>
        <p:xfrm>
          <a:off x="383094" y="3040440"/>
          <a:ext cx="3546965" cy="130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778">
                  <a:extLst>
                    <a:ext uri="{9D8B030D-6E8A-4147-A177-3AD203B41FA5}">
                      <a16:colId xmlns:a16="http://schemas.microsoft.com/office/drawing/2014/main" val="3437276108"/>
                    </a:ext>
                  </a:extLst>
                </a:gridCol>
                <a:gridCol w="984073">
                  <a:extLst>
                    <a:ext uri="{9D8B030D-6E8A-4147-A177-3AD203B41FA5}">
                      <a16:colId xmlns:a16="http://schemas.microsoft.com/office/drawing/2014/main" val="1067637540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val="3825349635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7905069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Host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IP Address/CIDR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Default Gateway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Virtual Network</a:t>
                      </a:r>
                    </a:p>
                    <a:p>
                      <a:pPr algn="ctr"/>
                      <a:r>
                        <a:rPr lang="en-US" sz="700" i="1" dirty="0"/>
                        <a:t>(reference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73544"/>
                  </a:ext>
                </a:extLst>
              </a:tr>
              <a:tr h="20444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7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192.168.102.22/24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36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192.168.101.33/24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843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192.168.101.44/24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88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192.168.103.55/24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01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27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Boot </a:t>
            </a:r>
            <a:r>
              <a:rPr lang="en-US" sz="1000" b="1" dirty="0"/>
              <a:t>A-BMS-1</a:t>
            </a:r>
            <a:r>
              <a:rPr lang="en-US" sz="1000" dirty="0"/>
              <a:t>, </a:t>
            </a:r>
            <a:r>
              <a:rPr lang="en-US" sz="1000" b="1" dirty="0"/>
              <a:t>A-BMS-2</a:t>
            </a:r>
            <a:r>
              <a:rPr lang="en-US" sz="1000" dirty="0"/>
              <a:t>, </a:t>
            </a:r>
            <a:r>
              <a:rPr lang="en-US" sz="1000" b="1" dirty="0"/>
              <a:t>A-BMS-3, B-BMS-1, </a:t>
            </a:r>
            <a:r>
              <a:rPr lang="en-US" sz="1000" dirty="0"/>
              <a:t>and</a:t>
            </a:r>
            <a:r>
              <a:rPr lang="en-US" sz="1000" b="1" dirty="0"/>
              <a:t> B-BMS-2</a:t>
            </a:r>
            <a:r>
              <a:rPr lang="en-US" sz="1000" dirty="0"/>
              <a:t> </a:t>
            </a:r>
            <a:r>
              <a:rPr lang="en-US" sz="1000" dirty="0" err="1"/>
              <a:t>uMate</a:t>
            </a:r>
            <a:r>
              <a:rPr lang="en-US" sz="1000" dirty="0"/>
              <a:t> hosts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Configure hosts using the table below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Login with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user/Test123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Edit ”Wired connection 1”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Configure IPv4 Settings</a:t>
            </a:r>
            <a:br>
              <a:rPr lang="en-US" sz="800" dirty="0"/>
            </a:br>
            <a:r>
              <a:rPr lang="en-US" sz="800" i="1" dirty="0"/>
              <a:t>I intend to connect the lab to the public Internet so I’m including a public DNS server – you can change or omit as it suits your needs.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uMate</a:t>
            </a:r>
            <a:r>
              <a:rPr lang="en-US" cap="none" dirty="0"/>
              <a:t>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054B7F-F5D9-4627-E433-0CFFD2C46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14879"/>
              </p:ext>
            </p:extLst>
          </p:nvPr>
        </p:nvGraphicFramePr>
        <p:xfrm>
          <a:off x="383094" y="3040440"/>
          <a:ext cx="3546965" cy="130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778">
                  <a:extLst>
                    <a:ext uri="{9D8B030D-6E8A-4147-A177-3AD203B41FA5}">
                      <a16:colId xmlns:a16="http://schemas.microsoft.com/office/drawing/2014/main" val="3437276108"/>
                    </a:ext>
                  </a:extLst>
                </a:gridCol>
                <a:gridCol w="984073">
                  <a:extLst>
                    <a:ext uri="{9D8B030D-6E8A-4147-A177-3AD203B41FA5}">
                      <a16:colId xmlns:a16="http://schemas.microsoft.com/office/drawing/2014/main" val="1067637540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val="3825349635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7905069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Host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IP Address/CIDR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Default Gateway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Virtual Network</a:t>
                      </a:r>
                    </a:p>
                    <a:p>
                      <a:pPr algn="ctr"/>
                      <a:r>
                        <a:rPr lang="en-US" sz="700" i="1" dirty="0"/>
                        <a:t>(reference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73544"/>
                  </a:ext>
                </a:extLst>
              </a:tr>
              <a:tr h="20444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7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192.168.102.22/24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36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192.168.101.33/24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843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192.168.101.44/24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88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192.168.103.55/24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01035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CF58744-9772-D3B0-7F33-99E0CCA92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28" y="1120391"/>
            <a:ext cx="4691787" cy="36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0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Boot and configure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A-BMS-1_Bridge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A-BMS-2_Bridge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vSRX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nodes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Boot and configure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A-BMS-1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A-BMS-2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A-BMS-3, B-BMS-1,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B-BMS-2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uMate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hosts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Test reachability between </a:t>
            </a:r>
            <a:r>
              <a:rPr lang="en-US" sz="1000" dirty="0" err="1"/>
              <a:t>uMate</a:t>
            </a:r>
            <a:r>
              <a:rPr lang="en-US" sz="1000" dirty="0"/>
              <a:t> hosts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i="1" dirty="0"/>
              <a:t>(within each fabric – inter-fabric testing will come at the end of  the DCI section)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uMate</a:t>
            </a:r>
            <a:r>
              <a:rPr lang="en-US" cap="none" dirty="0"/>
              <a:t>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0574E-C8F6-6EC0-7199-975D3A45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44" y="3298631"/>
            <a:ext cx="7772400" cy="129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1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Test reachability between </a:t>
            </a:r>
            <a:r>
              <a:rPr lang="en-US" sz="1000" dirty="0" err="1"/>
              <a:t>uMate</a:t>
            </a:r>
            <a:r>
              <a:rPr lang="en-US" sz="1000" dirty="0"/>
              <a:t> hosts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/>
              <a:t>Open the MATE Terminal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Ping the default gateway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Ping between hosts within each fabric - we’ll test inter-fabric once we finish the DCI config in the next section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uMate</a:t>
            </a:r>
            <a:r>
              <a:rPr lang="en-US" cap="none" dirty="0"/>
              <a:t>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4705C-4992-34FA-0CDF-468CDD80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87" y="1197578"/>
            <a:ext cx="4585611" cy="35641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D4F96D-FA5A-BA88-E193-B63213BF1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89291"/>
              </p:ext>
            </p:extLst>
          </p:nvPr>
        </p:nvGraphicFramePr>
        <p:xfrm>
          <a:off x="383094" y="3040440"/>
          <a:ext cx="3546965" cy="130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778">
                  <a:extLst>
                    <a:ext uri="{9D8B030D-6E8A-4147-A177-3AD203B41FA5}">
                      <a16:colId xmlns:a16="http://schemas.microsoft.com/office/drawing/2014/main" val="3437276108"/>
                    </a:ext>
                  </a:extLst>
                </a:gridCol>
                <a:gridCol w="984073">
                  <a:extLst>
                    <a:ext uri="{9D8B030D-6E8A-4147-A177-3AD203B41FA5}">
                      <a16:colId xmlns:a16="http://schemas.microsoft.com/office/drawing/2014/main" val="1067637540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val="3825349635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7905069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Host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IP Address/CIDR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Default Gateway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Virtual Network</a:t>
                      </a:r>
                    </a:p>
                    <a:p>
                      <a:pPr algn="ctr"/>
                      <a:r>
                        <a:rPr lang="en-US" sz="700" i="1" dirty="0"/>
                        <a:t>(reference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73544"/>
                  </a:ext>
                </a:extLst>
              </a:tr>
              <a:tr h="20444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7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192.168.102.22/24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36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192.168.101.33/24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843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192.168.101.44/24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88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192.168.103.55/24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010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751DF3-9B4D-9CB3-2365-926F9642D093}"/>
              </a:ext>
            </a:extLst>
          </p:cNvPr>
          <p:cNvSpPr txBox="1"/>
          <p:nvPr/>
        </p:nvSpPr>
        <p:spPr>
          <a:xfrm>
            <a:off x="5447231" y="147488"/>
            <a:ext cx="3425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I like to drag the </a:t>
            </a:r>
            <a:r>
              <a:rPr lang="en-US" b="1" i="1" dirty="0"/>
              <a:t>MATE Terminal</a:t>
            </a:r>
            <a:r>
              <a:rPr lang="en-US" i="1" dirty="0"/>
              <a:t> icon to the desktop so it’s slightly faster to get to.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9192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Test reachability between </a:t>
            </a:r>
            <a:r>
              <a:rPr lang="en-US" sz="1000" dirty="0" err="1"/>
              <a:t>uMate</a:t>
            </a:r>
            <a:r>
              <a:rPr lang="en-US" sz="1000" dirty="0"/>
              <a:t> hosts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Open the MATE Terminal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/>
              <a:t>Ping the default gateway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Ping between hosts within each fabric - we’ll test inter-fabric once we finish the DCI config in the next section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uMate</a:t>
            </a:r>
            <a:r>
              <a:rPr lang="en-US" cap="none" dirty="0"/>
              <a:t>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07F19-6F7B-C2AE-FCCA-62C254A9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14" y="1197578"/>
            <a:ext cx="4534481" cy="350472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3C60ED-25F1-C5F4-94A7-7D4A0DF2F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96906"/>
              </p:ext>
            </p:extLst>
          </p:nvPr>
        </p:nvGraphicFramePr>
        <p:xfrm>
          <a:off x="383094" y="3040440"/>
          <a:ext cx="3546965" cy="130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778">
                  <a:extLst>
                    <a:ext uri="{9D8B030D-6E8A-4147-A177-3AD203B41FA5}">
                      <a16:colId xmlns:a16="http://schemas.microsoft.com/office/drawing/2014/main" val="3437276108"/>
                    </a:ext>
                  </a:extLst>
                </a:gridCol>
                <a:gridCol w="984073">
                  <a:extLst>
                    <a:ext uri="{9D8B030D-6E8A-4147-A177-3AD203B41FA5}">
                      <a16:colId xmlns:a16="http://schemas.microsoft.com/office/drawing/2014/main" val="1067637540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val="3825349635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7905069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Host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IP Address/CIDR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Default Gateway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Virtual Network</a:t>
                      </a:r>
                    </a:p>
                    <a:p>
                      <a:pPr algn="ctr"/>
                      <a:r>
                        <a:rPr lang="en-US" sz="700" i="1" dirty="0"/>
                        <a:t>(reference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73544"/>
                  </a:ext>
                </a:extLst>
              </a:tr>
              <a:tr h="20444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7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192.168.102.22/24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36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192.168.101.33/24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843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192.168.101.44/24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88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192.168.103.55/24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01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52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Test reachability between </a:t>
            </a:r>
            <a:r>
              <a:rPr lang="en-US" sz="1000" dirty="0" err="1"/>
              <a:t>uMate</a:t>
            </a:r>
            <a:r>
              <a:rPr lang="en-US" sz="1000" dirty="0"/>
              <a:t> hosts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Open the MATE Terminal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Ping the default gateway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dirty="0"/>
              <a:t>Ping between hosts within each fabric - we’ll test inter-fabric once we finish the DCI config in the next section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uMate</a:t>
            </a:r>
            <a:r>
              <a:rPr lang="en-US" cap="none" dirty="0"/>
              <a:t> Hosts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74924-9994-9E32-6C39-8B754B4A3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203" y="1542395"/>
            <a:ext cx="5072608" cy="299608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A27D3D-7C1F-B2BC-1A1E-DA087D6D8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72046"/>
              </p:ext>
            </p:extLst>
          </p:nvPr>
        </p:nvGraphicFramePr>
        <p:xfrm>
          <a:off x="383094" y="3040440"/>
          <a:ext cx="3546965" cy="1301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778">
                  <a:extLst>
                    <a:ext uri="{9D8B030D-6E8A-4147-A177-3AD203B41FA5}">
                      <a16:colId xmlns:a16="http://schemas.microsoft.com/office/drawing/2014/main" val="3437276108"/>
                    </a:ext>
                  </a:extLst>
                </a:gridCol>
                <a:gridCol w="984073">
                  <a:extLst>
                    <a:ext uri="{9D8B030D-6E8A-4147-A177-3AD203B41FA5}">
                      <a16:colId xmlns:a16="http://schemas.microsoft.com/office/drawing/2014/main" val="1067637540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val="3825349635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7905069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Host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IP Address/CIDR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Default Gateway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Virtual Network</a:t>
                      </a:r>
                    </a:p>
                    <a:p>
                      <a:pPr algn="ctr"/>
                      <a:r>
                        <a:rPr lang="en-US" sz="700" i="1" dirty="0"/>
                        <a:t>(reference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73544"/>
                  </a:ext>
                </a:extLst>
              </a:tr>
              <a:tr h="204442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192.168.101.11/24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7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192.168.102.22/24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362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A-BMS-3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192.168.101.33/24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843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192.168.101.44/24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881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B-BMS-2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192.168.103.55/24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70C0"/>
                          </a:solidFill>
                        </a:rPr>
                        <a:t>192.168.103.1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vn103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010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2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Agenda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ACD726-D9B7-0644-A9CB-06645702161B}"/>
              </a:ext>
            </a:extLst>
          </p:cNvPr>
          <p:cNvSpPr/>
          <p:nvPr/>
        </p:nvSpPr>
        <p:spPr>
          <a:xfrm>
            <a:off x="295599" y="1438197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0DD3A-697A-0D48-B3EA-6D664CED296F}"/>
              </a:ext>
            </a:extLst>
          </p:cNvPr>
          <p:cNvSpPr txBox="1"/>
          <p:nvPr/>
        </p:nvSpPr>
        <p:spPr>
          <a:xfrm>
            <a:off x="385121" y="1568083"/>
            <a:ext cx="2512226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Day-0 Fabric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Cloning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Onboarding Virtual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ASN Pool and IP Pools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Logical Devices and Interface Maps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Rack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Templates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Blueprints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A07812-E03A-D949-AA50-2E8FF644FD5E}"/>
              </a:ext>
            </a:extLst>
          </p:cNvPr>
          <p:cNvSpPr/>
          <p:nvPr/>
        </p:nvSpPr>
        <p:spPr>
          <a:xfrm>
            <a:off x="3635324" y="1438197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3089-BCDD-3445-B9AD-1AA3D4BE7F63}"/>
              </a:ext>
            </a:extLst>
          </p:cNvPr>
          <p:cNvSpPr txBox="1"/>
          <p:nvPr/>
        </p:nvSpPr>
        <p:spPr>
          <a:xfrm>
            <a:off x="3724847" y="1568083"/>
            <a:ext cx="2300630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Day-1 Service Provisioning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Routing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Virtual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Assign Virtual Network to Switchports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Add Server Links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Data Center Interconnect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DCI Addendum: Direct Peering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Core/WAN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Internet Connectivity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8ABDE3-7C15-C945-AB3B-1D5296237598}"/>
              </a:ext>
            </a:extLst>
          </p:cNvPr>
          <p:cNvSpPr/>
          <p:nvPr/>
        </p:nvSpPr>
        <p:spPr>
          <a:xfrm>
            <a:off x="295599" y="3170559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89489-6723-6741-B577-75621D7AB605}"/>
              </a:ext>
            </a:extLst>
          </p:cNvPr>
          <p:cNvSpPr txBox="1"/>
          <p:nvPr/>
        </p:nvSpPr>
        <p:spPr>
          <a:xfrm>
            <a:off x="385121" y="3300445"/>
            <a:ext cx="26501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Day-2 Operational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Incorrect Cable Patch  (RCA, LLDP Link Discovery, Time Voyager)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Config Deviation Checking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Apply custom config through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Configlet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View Telemetry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Hardware Replacement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6E0519-A675-0C4A-A171-63FB708B82F4}"/>
              </a:ext>
            </a:extLst>
          </p:cNvPr>
          <p:cNvSpPr/>
          <p:nvPr/>
        </p:nvSpPr>
        <p:spPr>
          <a:xfrm>
            <a:off x="3635324" y="3170559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E87DD-1AA9-3C48-9D7F-147DF0EC413F}"/>
              </a:ext>
            </a:extLst>
          </p:cNvPr>
          <p:cNvSpPr txBox="1"/>
          <p:nvPr/>
        </p:nvSpPr>
        <p:spPr>
          <a:xfrm>
            <a:off x="3724847" y="3300445"/>
            <a:ext cx="28017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Firewall Service Chaining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Cluster with Service Block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Type-5 Route (fabric integrated) with MNHA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VLAN Stitching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vEvo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Fabric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0F36424-A162-1859-8FC7-DDFC96776108}"/>
              </a:ext>
            </a:extLst>
          </p:cNvPr>
          <p:cNvSpPr/>
          <p:nvPr/>
        </p:nvSpPr>
        <p:spPr>
          <a:xfrm>
            <a:off x="1965430" y="1060555"/>
            <a:ext cx="2999293" cy="282313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Prepping your Lab</a:t>
            </a:r>
          </a:p>
        </p:txBody>
      </p:sp>
    </p:spTree>
    <p:extLst>
      <p:ext uri="{BB962C8B-B14F-4D97-AF65-F5344CB8AC3E}">
        <p14:creationId xmlns:p14="http://schemas.microsoft.com/office/powerpoint/2010/main" val="343324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2D69-91EE-4129-AC00-53D38324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118" y="473558"/>
            <a:ext cx="3802040" cy="502212"/>
          </a:xfrm>
        </p:spPr>
        <p:txBody>
          <a:bodyPr/>
          <a:lstStyle/>
          <a:p>
            <a:r>
              <a:rPr lang="en-US" sz="2400" cap="none"/>
              <a:t>Day-1 Service Provisioning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7F910-B5B3-9449-A844-00D003497BC2}"/>
              </a:ext>
            </a:extLst>
          </p:cNvPr>
          <p:cNvSpPr txBox="1"/>
          <p:nvPr/>
        </p:nvSpPr>
        <p:spPr>
          <a:xfrm>
            <a:off x="3100077" y="1202834"/>
            <a:ext cx="3070071" cy="227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Create Routing Zones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Create Virtual Networks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Assign Virtual Network to Switchports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Add Testing Hosts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Data Center Interconnect (OTT)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DCI Addendum – Direct Peering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Core Connectivity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Internet Connectivity</a:t>
            </a:r>
          </a:p>
        </p:txBody>
      </p:sp>
    </p:spTree>
    <p:extLst>
      <p:ext uri="{BB962C8B-B14F-4D97-AF65-F5344CB8AC3E}">
        <p14:creationId xmlns:p14="http://schemas.microsoft.com/office/powerpoint/2010/main" val="7499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78045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In this section, we’ll boot and configure our </a:t>
            </a:r>
            <a:r>
              <a:rPr lang="en-US" sz="1200" dirty="0" err="1"/>
              <a:t>vSRX</a:t>
            </a:r>
            <a:r>
              <a:rPr lang="en-US" sz="1200" dirty="0"/>
              <a:t> LAG bridge nodes, our </a:t>
            </a:r>
            <a:r>
              <a:rPr lang="en-US" sz="1200" dirty="0" err="1"/>
              <a:t>uMate</a:t>
            </a:r>
            <a:r>
              <a:rPr lang="en-US" sz="1200" dirty="0"/>
              <a:t> hosts, and run some tests to verify connectivity.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Below diagram illustrates the topology of the data center after this section.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80526" y="532548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 dirty="0"/>
              <a:t>Add Testing Hosts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33322D0-1AE7-E347-BEF9-DEEAB7388F04}"/>
              </a:ext>
            </a:extLst>
          </p:cNvPr>
          <p:cNvSpPr/>
          <p:nvPr/>
        </p:nvSpPr>
        <p:spPr>
          <a:xfrm>
            <a:off x="224098" y="2009671"/>
            <a:ext cx="3704807" cy="2815946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0AF24-7D79-E34E-81EC-4D2BAECA3AEB}"/>
              </a:ext>
            </a:extLst>
          </p:cNvPr>
          <p:cNvSpPr txBox="1"/>
          <p:nvPr/>
        </p:nvSpPr>
        <p:spPr>
          <a:xfrm>
            <a:off x="285696" y="2046097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DC-A Blueprint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9763CF-EA18-7544-883F-C96D55EB1F9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798667" y="2719963"/>
            <a:ext cx="0" cy="5529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06DC5B-BCFB-8243-A101-B378D804A284}"/>
              </a:ext>
            </a:extLst>
          </p:cNvPr>
          <p:cNvCxnSpPr>
            <a:cxnSpLocks/>
          </p:cNvCxnSpPr>
          <p:nvPr/>
        </p:nvCxnSpPr>
        <p:spPr>
          <a:xfrm>
            <a:off x="647545" y="3275090"/>
            <a:ext cx="29329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EF81C8-BC9D-E247-9A65-D50524198F66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2498944" y="2719963"/>
            <a:ext cx="0" cy="8042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CE00F4-FD3E-EA40-B057-35B79A311B60}"/>
              </a:ext>
            </a:extLst>
          </p:cNvPr>
          <p:cNvCxnSpPr>
            <a:cxnSpLocks/>
          </p:cNvCxnSpPr>
          <p:nvPr/>
        </p:nvCxnSpPr>
        <p:spPr>
          <a:xfrm>
            <a:off x="1428958" y="3534506"/>
            <a:ext cx="24195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8FAC1A7-E556-744C-ACDF-F187E247C327}"/>
              </a:ext>
            </a:extLst>
          </p:cNvPr>
          <p:cNvSpPr txBox="1"/>
          <p:nvPr/>
        </p:nvSpPr>
        <p:spPr>
          <a:xfrm>
            <a:off x="5232157" y="3023811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C00000"/>
                </a:solidFill>
              </a:rPr>
              <a:t>vn101</a:t>
            </a:r>
            <a:br>
              <a:rPr lang="en-US" sz="600" dirty="0">
                <a:solidFill>
                  <a:srgbClr val="C00000"/>
                </a:solidFill>
              </a:rPr>
            </a:br>
            <a:r>
              <a:rPr lang="en-US" sz="600" dirty="0">
                <a:solidFill>
                  <a:srgbClr val="C00000"/>
                </a:solidFill>
              </a:rPr>
              <a:t>(192.168.101.0/24)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CB67BA-B6AF-814E-B9EB-39B805ED3403}"/>
              </a:ext>
            </a:extLst>
          </p:cNvPr>
          <p:cNvSpPr txBox="1"/>
          <p:nvPr/>
        </p:nvSpPr>
        <p:spPr>
          <a:xfrm>
            <a:off x="1329837" y="3275090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0070C0"/>
                </a:solidFill>
              </a:rPr>
              <a:t>vn102</a:t>
            </a:r>
            <a:br>
              <a:rPr lang="en-US" sz="600" dirty="0">
                <a:solidFill>
                  <a:srgbClr val="0070C0"/>
                </a:solidFill>
              </a:rPr>
            </a:br>
            <a:r>
              <a:rPr lang="en-US" sz="600" dirty="0">
                <a:solidFill>
                  <a:srgbClr val="0070C0"/>
                </a:solidFill>
              </a:rPr>
              <a:t>(192.168.102.0/24)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3E2E9E-4BEC-2547-A0E1-B92F873CA3C1}"/>
              </a:ext>
            </a:extLst>
          </p:cNvPr>
          <p:cNvSpPr/>
          <p:nvPr/>
        </p:nvSpPr>
        <p:spPr>
          <a:xfrm>
            <a:off x="2987036" y="3827413"/>
            <a:ext cx="644376" cy="2332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2601D4-632A-914A-B053-B2B81D9E67DF}"/>
              </a:ext>
            </a:extLst>
          </p:cNvPr>
          <p:cNvSpPr/>
          <p:nvPr/>
        </p:nvSpPr>
        <p:spPr>
          <a:xfrm>
            <a:off x="1922891" y="4392361"/>
            <a:ext cx="644376" cy="23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43274E-9770-A04F-82B9-E73F3F820826}"/>
              </a:ext>
            </a:extLst>
          </p:cNvPr>
          <p:cNvCxnSpPr>
            <a:stCxn id="8" idx="0"/>
          </p:cNvCxnSpPr>
          <p:nvPr/>
        </p:nvCxnSpPr>
        <p:spPr>
          <a:xfrm flipV="1">
            <a:off x="3309224" y="3275090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68DC9A-F5D7-C441-BF3F-89467FEB6CE5}"/>
              </a:ext>
            </a:extLst>
          </p:cNvPr>
          <p:cNvCxnSpPr>
            <a:cxnSpLocks/>
          </p:cNvCxnSpPr>
          <p:nvPr/>
        </p:nvCxnSpPr>
        <p:spPr>
          <a:xfrm flipV="1">
            <a:off x="2245079" y="3544787"/>
            <a:ext cx="0" cy="2929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8DD55C-7A2A-B54E-84F9-7885D1419E2E}"/>
              </a:ext>
            </a:extLst>
          </p:cNvPr>
          <p:cNvSpPr txBox="1"/>
          <p:nvPr/>
        </p:nvSpPr>
        <p:spPr>
          <a:xfrm>
            <a:off x="2774078" y="354844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C25B7B-F8C1-FD4E-9E3F-7031C12C4FE3}"/>
              </a:ext>
            </a:extLst>
          </p:cNvPr>
          <p:cNvSpPr txBox="1"/>
          <p:nvPr/>
        </p:nvSpPr>
        <p:spPr>
          <a:xfrm>
            <a:off x="2253369" y="354844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To A-leaf2</a:t>
            </a:r>
          </a:p>
          <a:p>
            <a:pPr algn="ctr"/>
            <a:r>
              <a:rPr lang="en-US" sz="700" dirty="0">
                <a:solidFill>
                  <a:srgbClr val="0070C0"/>
                </a:solidFill>
              </a:rPr>
              <a:t>ge-0/0/8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D53F1B-340D-C14C-B8C8-9CBA853829D7}"/>
              </a:ext>
            </a:extLst>
          </p:cNvPr>
          <p:cNvSpPr txBox="1"/>
          <p:nvPr/>
        </p:nvSpPr>
        <p:spPr>
          <a:xfrm>
            <a:off x="2903503" y="4028918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192.168.101.33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8DCF4E-E30D-FE42-BC1D-8C57A944BC06}"/>
              </a:ext>
            </a:extLst>
          </p:cNvPr>
          <p:cNvSpPr txBox="1"/>
          <p:nvPr/>
        </p:nvSpPr>
        <p:spPr>
          <a:xfrm>
            <a:off x="1848468" y="459241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70C0"/>
                </a:solidFill>
              </a:rPr>
              <a:t>192.168.102.22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92B013-C248-9941-9F61-CCFC953281F9}"/>
              </a:ext>
            </a:extLst>
          </p:cNvPr>
          <p:cNvSpPr/>
          <p:nvPr/>
        </p:nvSpPr>
        <p:spPr>
          <a:xfrm>
            <a:off x="571806" y="4392361"/>
            <a:ext cx="644376" cy="2332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B55AA8-C79C-8C48-9177-50EF0706FA3A}"/>
              </a:ext>
            </a:extLst>
          </p:cNvPr>
          <p:cNvSpPr txBox="1"/>
          <p:nvPr/>
        </p:nvSpPr>
        <p:spPr>
          <a:xfrm>
            <a:off x="488273" y="459241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192.168.101.11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233395-45EE-B54F-BEA3-CDF910F26D73}"/>
              </a:ext>
            </a:extLst>
          </p:cNvPr>
          <p:cNvCxnSpPr/>
          <p:nvPr/>
        </p:nvCxnSpPr>
        <p:spPr>
          <a:xfrm flipV="1">
            <a:off x="851034" y="3275090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898979-374A-9647-B65E-AA28EF8A3B45}"/>
              </a:ext>
            </a:extLst>
          </p:cNvPr>
          <p:cNvCxnSpPr/>
          <p:nvPr/>
        </p:nvCxnSpPr>
        <p:spPr>
          <a:xfrm flipV="1">
            <a:off x="950155" y="3290107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DCD11BA-A496-C249-941E-2B7F440F6E30}"/>
              </a:ext>
            </a:extLst>
          </p:cNvPr>
          <p:cNvSpPr txBox="1"/>
          <p:nvPr/>
        </p:nvSpPr>
        <p:spPr>
          <a:xfrm>
            <a:off x="250498" y="354844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5FB837-5369-F44F-9DDF-DC8174CFD790}"/>
              </a:ext>
            </a:extLst>
          </p:cNvPr>
          <p:cNvSpPr txBox="1"/>
          <p:nvPr/>
        </p:nvSpPr>
        <p:spPr>
          <a:xfrm>
            <a:off x="931474" y="354844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A-leaf2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782D84-39CA-054A-BD28-E6F7CCD6D923}"/>
              </a:ext>
            </a:extLst>
          </p:cNvPr>
          <p:cNvSpPr/>
          <p:nvPr/>
        </p:nvSpPr>
        <p:spPr>
          <a:xfrm>
            <a:off x="782656" y="3676833"/>
            <a:ext cx="237623" cy="85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64604-D8D9-7C4B-9EFB-CE1B45819A65}"/>
              </a:ext>
            </a:extLst>
          </p:cNvPr>
          <p:cNvSpPr txBox="1"/>
          <p:nvPr/>
        </p:nvSpPr>
        <p:spPr>
          <a:xfrm>
            <a:off x="1540176" y="3554236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0070C0"/>
                </a:solidFill>
              </a:rPr>
              <a:t>ge-0/0/8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BD7219-7D97-6E30-B045-1B5C55253978}"/>
              </a:ext>
            </a:extLst>
          </p:cNvPr>
          <p:cNvCxnSpPr>
            <a:cxnSpLocks/>
          </p:cNvCxnSpPr>
          <p:nvPr/>
        </p:nvCxnSpPr>
        <p:spPr>
          <a:xfrm flipV="1">
            <a:off x="2167359" y="3534505"/>
            <a:ext cx="0" cy="2929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09F450-CFC7-971A-2799-338CEF77BB2C}"/>
              </a:ext>
            </a:extLst>
          </p:cNvPr>
          <p:cNvSpPr/>
          <p:nvPr/>
        </p:nvSpPr>
        <p:spPr>
          <a:xfrm>
            <a:off x="2081678" y="3662863"/>
            <a:ext cx="237623" cy="857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1068A5-F4E8-D626-924F-1BFB28BA6D67}"/>
              </a:ext>
            </a:extLst>
          </p:cNvPr>
          <p:cNvSpPr txBox="1"/>
          <p:nvPr/>
        </p:nvSpPr>
        <p:spPr>
          <a:xfrm>
            <a:off x="748899" y="3093770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ae1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A6BEE4-914C-DE8A-82D8-AF63317C9FA2}"/>
              </a:ext>
            </a:extLst>
          </p:cNvPr>
          <p:cNvSpPr txBox="1"/>
          <p:nvPr/>
        </p:nvSpPr>
        <p:spPr>
          <a:xfrm>
            <a:off x="2055635" y="3362780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ae2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C775CC-D4E8-416C-E748-AFF09D66C5AE}"/>
              </a:ext>
            </a:extLst>
          </p:cNvPr>
          <p:cNvSpPr/>
          <p:nvPr/>
        </p:nvSpPr>
        <p:spPr>
          <a:xfrm>
            <a:off x="571805" y="3817851"/>
            <a:ext cx="644376" cy="2816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A-bms-1_bridge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ACBCE3-5F06-F2A7-1DE3-977A7F9EE79C}"/>
              </a:ext>
            </a:extLst>
          </p:cNvPr>
          <p:cNvSpPr/>
          <p:nvPr/>
        </p:nvSpPr>
        <p:spPr>
          <a:xfrm>
            <a:off x="1922891" y="3817851"/>
            <a:ext cx="644376" cy="275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A-bms-2_bridge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24B9FE-AB1B-FD08-3D81-48BF649FF335}"/>
              </a:ext>
            </a:extLst>
          </p:cNvPr>
          <p:cNvCxnSpPr>
            <a:cxnSpLocks/>
            <a:stCxn id="30" idx="0"/>
            <a:endCxn id="27" idx="2"/>
          </p:cNvCxnSpPr>
          <p:nvPr/>
        </p:nvCxnSpPr>
        <p:spPr>
          <a:xfrm flipH="1" flipV="1">
            <a:off x="893993" y="4099454"/>
            <a:ext cx="1" cy="29290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CA567E-0EDF-9E14-50D4-D1FC801B03AA}"/>
              </a:ext>
            </a:extLst>
          </p:cNvPr>
          <p:cNvCxnSpPr>
            <a:cxnSpLocks/>
            <a:stCxn id="15" idx="0"/>
            <a:endCxn id="28" idx="2"/>
          </p:cNvCxnSpPr>
          <p:nvPr/>
        </p:nvCxnSpPr>
        <p:spPr>
          <a:xfrm flipV="1">
            <a:off x="2245079" y="4093182"/>
            <a:ext cx="0" cy="29917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C11A15D-A3AC-5F3A-398C-5DBF987CADB6}"/>
              </a:ext>
            </a:extLst>
          </p:cNvPr>
          <p:cNvSpPr txBox="1"/>
          <p:nvPr/>
        </p:nvSpPr>
        <p:spPr>
          <a:xfrm>
            <a:off x="2215943" y="405384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DDA1AA-2951-771F-F26C-8B002FFAC6B4}"/>
              </a:ext>
            </a:extLst>
          </p:cNvPr>
          <p:cNvSpPr txBox="1"/>
          <p:nvPr/>
        </p:nvSpPr>
        <p:spPr>
          <a:xfrm>
            <a:off x="3294739" y="3689379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50AA36-B620-903B-8B5A-1D61BC7D44F0}"/>
              </a:ext>
            </a:extLst>
          </p:cNvPr>
          <p:cNvSpPr txBox="1"/>
          <p:nvPr/>
        </p:nvSpPr>
        <p:spPr>
          <a:xfrm>
            <a:off x="879508" y="404927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C6C817-A0AD-4D04-156F-CAD5E5DAB9A2}"/>
              </a:ext>
            </a:extLst>
          </p:cNvPr>
          <p:cNvSpPr txBox="1"/>
          <p:nvPr/>
        </p:nvSpPr>
        <p:spPr>
          <a:xfrm>
            <a:off x="2219597" y="4250466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4B7851-797B-8B5F-9BE6-0B2E1D5CBC89}"/>
              </a:ext>
            </a:extLst>
          </p:cNvPr>
          <p:cNvSpPr txBox="1"/>
          <p:nvPr/>
        </p:nvSpPr>
        <p:spPr>
          <a:xfrm>
            <a:off x="891062" y="4249327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F6EEF6-F9D9-2848-BF7B-6467083434C2}"/>
              </a:ext>
            </a:extLst>
          </p:cNvPr>
          <p:cNvSpPr/>
          <p:nvPr/>
        </p:nvSpPr>
        <p:spPr>
          <a:xfrm>
            <a:off x="1653635" y="2089557"/>
            <a:ext cx="990341" cy="738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A4F1184-FB76-D280-2302-4C352A48E5C4}"/>
              </a:ext>
            </a:extLst>
          </p:cNvPr>
          <p:cNvSpPr/>
          <p:nvPr/>
        </p:nvSpPr>
        <p:spPr>
          <a:xfrm>
            <a:off x="4047444" y="2025174"/>
            <a:ext cx="2745512" cy="2815946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503483-C75A-AE8D-677A-46E881FAB55C}"/>
              </a:ext>
            </a:extLst>
          </p:cNvPr>
          <p:cNvSpPr txBox="1"/>
          <p:nvPr/>
        </p:nvSpPr>
        <p:spPr>
          <a:xfrm>
            <a:off x="4109041" y="2061600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DC-B Blueprint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71CAAD-B5C7-D99E-F4F1-951AA4A7FC9D}"/>
              </a:ext>
            </a:extLst>
          </p:cNvPr>
          <p:cNvCxnSpPr>
            <a:cxnSpLocks/>
          </p:cNvCxnSpPr>
          <p:nvPr/>
        </p:nvCxnSpPr>
        <p:spPr>
          <a:xfrm>
            <a:off x="4230568" y="3270162"/>
            <a:ext cx="19717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07DEB93-1B67-4700-6EE5-FDEEDFB48BBA}"/>
              </a:ext>
            </a:extLst>
          </p:cNvPr>
          <p:cNvCxnSpPr>
            <a:cxnSpLocks/>
          </p:cNvCxnSpPr>
          <p:nvPr/>
        </p:nvCxnSpPr>
        <p:spPr>
          <a:xfrm>
            <a:off x="5302192" y="2382253"/>
            <a:ext cx="0" cy="8879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8097132-28F1-2FB9-1793-AAC954D65063}"/>
              </a:ext>
            </a:extLst>
          </p:cNvPr>
          <p:cNvCxnSpPr>
            <a:cxnSpLocks/>
          </p:cNvCxnSpPr>
          <p:nvPr/>
        </p:nvCxnSpPr>
        <p:spPr>
          <a:xfrm>
            <a:off x="6052923" y="2571750"/>
            <a:ext cx="0" cy="9610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5457F6D4-F4ED-7A17-211C-8840A568EAC5}"/>
              </a:ext>
            </a:extLst>
          </p:cNvPr>
          <p:cNvSpPr/>
          <p:nvPr/>
        </p:nvSpPr>
        <p:spPr>
          <a:xfrm>
            <a:off x="5196586" y="2085170"/>
            <a:ext cx="990341" cy="738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D23C636-9BEF-91A2-BE8B-B2481C55265E}"/>
              </a:ext>
            </a:extLst>
          </p:cNvPr>
          <p:cNvCxnSpPr>
            <a:cxnSpLocks/>
          </p:cNvCxnSpPr>
          <p:nvPr/>
        </p:nvCxnSpPr>
        <p:spPr>
          <a:xfrm>
            <a:off x="4566022" y="3551251"/>
            <a:ext cx="19603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6995104-A00D-3DDF-BB60-831ABF862247}"/>
              </a:ext>
            </a:extLst>
          </p:cNvPr>
          <p:cNvSpPr/>
          <p:nvPr/>
        </p:nvSpPr>
        <p:spPr>
          <a:xfrm>
            <a:off x="4388929" y="4392361"/>
            <a:ext cx="644376" cy="2332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C8B7B55-E483-2868-D848-2C41488670A7}"/>
              </a:ext>
            </a:extLst>
          </p:cNvPr>
          <p:cNvSpPr txBox="1"/>
          <p:nvPr/>
        </p:nvSpPr>
        <p:spPr>
          <a:xfrm>
            <a:off x="4305396" y="459241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192.168.101.44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A45A35-BED9-D2EF-0B61-7FF9E1A8D80B}"/>
              </a:ext>
            </a:extLst>
          </p:cNvPr>
          <p:cNvCxnSpPr/>
          <p:nvPr/>
        </p:nvCxnSpPr>
        <p:spPr>
          <a:xfrm flipV="1">
            <a:off x="4668157" y="3275090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7738C07-BAF7-B0BE-EE00-2838CC0D72D0}"/>
              </a:ext>
            </a:extLst>
          </p:cNvPr>
          <p:cNvCxnSpPr/>
          <p:nvPr/>
        </p:nvCxnSpPr>
        <p:spPr>
          <a:xfrm flipV="1">
            <a:off x="4767278" y="3290107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2112D99-9EDC-FC66-3A16-447F241C50A4}"/>
              </a:ext>
            </a:extLst>
          </p:cNvPr>
          <p:cNvSpPr txBox="1"/>
          <p:nvPr/>
        </p:nvSpPr>
        <p:spPr>
          <a:xfrm>
            <a:off x="4067621" y="3548445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B-leaf1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C512E04-0A6E-8980-54A7-648DA9EC4CB3}"/>
              </a:ext>
            </a:extLst>
          </p:cNvPr>
          <p:cNvSpPr txBox="1"/>
          <p:nvPr/>
        </p:nvSpPr>
        <p:spPr>
          <a:xfrm>
            <a:off x="4748597" y="3548445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B-leaf2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6DEFDD2-53A7-9BF3-905D-4E3D01D0082C}"/>
              </a:ext>
            </a:extLst>
          </p:cNvPr>
          <p:cNvSpPr/>
          <p:nvPr/>
        </p:nvSpPr>
        <p:spPr>
          <a:xfrm>
            <a:off x="4599779" y="3676833"/>
            <a:ext cx="237623" cy="85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05FE4B5-881E-5FD9-E729-B3A4A596887C}"/>
              </a:ext>
            </a:extLst>
          </p:cNvPr>
          <p:cNvSpPr txBox="1"/>
          <p:nvPr/>
        </p:nvSpPr>
        <p:spPr>
          <a:xfrm>
            <a:off x="4566022" y="3093770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ae1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0304DB-05FC-9676-EE03-A7DBB5CF9743}"/>
              </a:ext>
            </a:extLst>
          </p:cNvPr>
          <p:cNvSpPr/>
          <p:nvPr/>
        </p:nvSpPr>
        <p:spPr>
          <a:xfrm>
            <a:off x="4388928" y="3817851"/>
            <a:ext cx="644376" cy="2816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B-bms-1_bridge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425FA72-6F87-886D-ADD0-4F9710C4F804}"/>
              </a:ext>
            </a:extLst>
          </p:cNvPr>
          <p:cNvCxnSpPr>
            <a:cxnSpLocks/>
            <a:stCxn id="77" idx="0"/>
            <a:endCxn id="85" idx="2"/>
          </p:cNvCxnSpPr>
          <p:nvPr/>
        </p:nvCxnSpPr>
        <p:spPr>
          <a:xfrm flipH="1" flipV="1">
            <a:off x="4711116" y="4099454"/>
            <a:ext cx="1" cy="29290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5860F33-FBA9-A114-8040-24DDFB54494A}"/>
              </a:ext>
            </a:extLst>
          </p:cNvPr>
          <p:cNvSpPr txBox="1"/>
          <p:nvPr/>
        </p:nvSpPr>
        <p:spPr>
          <a:xfrm>
            <a:off x="4696631" y="404927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140E718-9D72-CA1C-35CB-E27AC06A10E9}"/>
              </a:ext>
            </a:extLst>
          </p:cNvPr>
          <p:cNvSpPr txBox="1"/>
          <p:nvPr/>
        </p:nvSpPr>
        <p:spPr>
          <a:xfrm>
            <a:off x="4708185" y="4249327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56560A9-9321-02B5-1EDC-0CB6A751EF28}"/>
              </a:ext>
            </a:extLst>
          </p:cNvPr>
          <p:cNvSpPr/>
          <p:nvPr/>
        </p:nvSpPr>
        <p:spPr>
          <a:xfrm>
            <a:off x="5833445" y="4376671"/>
            <a:ext cx="644376" cy="2332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F14355-4827-5242-5E94-EFA160B144FB}"/>
              </a:ext>
            </a:extLst>
          </p:cNvPr>
          <p:cNvSpPr txBox="1"/>
          <p:nvPr/>
        </p:nvSpPr>
        <p:spPr>
          <a:xfrm>
            <a:off x="5749912" y="457672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192.168.103.55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FC03A67-B3DC-F3D5-E894-67208C464934}"/>
              </a:ext>
            </a:extLst>
          </p:cNvPr>
          <p:cNvCxnSpPr>
            <a:cxnSpLocks/>
          </p:cNvCxnSpPr>
          <p:nvPr/>
        </p:nvCxnSpPr>
        <p:spPr>
          <a:xfrm flipV="1">
            <a:off x="6112673" y="3562835"/>
            <a:ext cx="0" cy="2488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DA63FD5-DA71-888D-7DA4-D777A75F0779}"/>
              </a:ext>
            </a:extLst>
          </p:cNvPr>
          <p:cNvCxnSpPr>
            <a:cxnSpLocks/>
          </p:cNvCxnSpPr>
          <p:nvPr/>
        </p:nvCxnSpPr>
        <p:spPr>
          <a:xfrm flipV="1">
            <a:off x="6211794" y="3562835"/>
            <a:ext cx="0" cy="26390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21B8506-8428-1D8C-B375-23141A118A51}"/>
              </a:ext>
            </a:extLst>
          </p:cNvPr>
          <p:cNvSpPr txBox="1"/>
          <p:nvPr/>
        </p:nvSpPr>
        <p:spPr>
          <a:xfrm>
            <a:off x="5512137" y="3532755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To B-leaf1</a:t>
            </a:r>
          </a:p>
          <a:p>
            <a:pPr algn="ctr"/>
            <a:r>
              <a:rPr lang="en-US" sz="700" dirty="0">
                <a:solidFill>
                  <a:srgbClr val="7030A0"/>
                </a:solidFill>
              </a:rPr>
              <a:t>ge-0/0/8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190D81-FD04-51D6-B8B0-353E56990725}"/>
              </a:ext>
            </a:extLst>
          </p:cNvPr>
          <p:cNvSpPr txBox="1"/>
          <p:nvPr/>
        </p:nvSpPr>
        <p:spPr>
          <a:xfrm>
            <a:off x="6186023" y="3532755"/>
            <a:ext cx="60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To B-leaf2</a:t>
            </a:r>
          </a:p>
          <a:p>
            <a:pPr algn="ctr"/>
            <a:r>
              <a:rPr lang="en-US" sz="700" dirty="0">
                <a:solidFill>
                  <a:srgbClr val="7030A0"/>
                </a:solidFill>
              </a:rPr>
              <a:t>ge-0/0/8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8636B6E-9441-0B1B-CCA2-27E87A0587DF}"/>
              </a:ext>
            </a:extLst>
          </p:cNvPr>
          <p:cNvSpPr/>
          <p:nvPr/>
        </p:nvSpPr>
        <p:spPr>
          <a:xfrm>
            <a:off x="6044295" y="3661143"/>
            <a:ext cx="237623" cy="857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EA569F9-7985-6729-A27C-104941E9C693}"/>
              </a:ext>
            </a:extLst>
          </p:cNvPr>
          <p:cNvSpPr txBox="1"/>
          <p:nvPr/>
        </p:nvSpPr>
        <p:spPr>
          <a:xfrm>
            <a:off x="6010538" y="3378264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ae2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8E9716D-1D6B-7DB1-43CB-29E5073EFDD4}"/>
              </a:ext>
            </a:extLst>
          </p:cNvPr>
          <p:cNvSpPr/>
          <p:nvPr/>
        </p:nvSpPr>
        <p:spPr>
          <a:xfrm>
            <a:off x="5833444" y="3802161"/>
            <a:ext cx="644376" cy="2816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B-bms-2_bridge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3BCC67A-BD15-224A-77B2-C3997DBB6EE1}"/>
              </a:ext>
            </a:extLst>
          </p:cNvPr>
          <p:cNvCxnSpPr>
            <a:cxnSpLocks/>
            <a:stCxn id="90" idx="0"/>
            <a:endCxn id="98" idx="2"/>
          </p:cNvCxnSpPr>
          <p:nvPr/>
        </p:nvCxnSpPr>
        <p:spPr>
          <a:xfrm flipH="1" flipV="1">
            <a:off x="6155632" y="4083764"/>
            <a:ext cx="1" cy="29290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C9C469C9-B5DA-30D6-E1E3-DA046E365F68}"/>
              </a:ext>
            </a:extLst>
          </p:cNvPr>
          <p:cNvSpPr txBox="1"/>
          <p:nvPr/>
        </p:nvSpPr>
        <p:spPr>
          <a:xfrm>
            <a:off x="6152701" y="4033582"/>
            <a:ext cx="420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70706B0-8F96-DB93-9E6E-70E9EE0E8752}"/>
              </a:ext>
            </a:extLst>
          </p:cNvPr>
          <p:cNvSpPr txBox="1"/>
          <p:nvPr/>
        </p:nvSpPr>
        <p:spPr>
          <a:xfrm>
            <a:off x="6152701" y="4233637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4899250-0129-12FD-F528-14C34D497BA3}"/>
              </a:ext>
            </a:extLst>
          </p:cNvPr>
          <p:cNvSpPr txBox="1"/>
          <p:nvPr/>
        </p:nvSpPr>
        <p:spPr>
          <a:xfrm>
            <a:off x="2726960" y="3021816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C00000"/>
                </a:solidFill>
              </a:rPr>
              <a:t>vn101</a:t>
            </a:r>
            <a:br>
              <a:rPr lang="en-US" sz="600" dirty="0">
                <a:solidFill>
                  <a:srgbClr val="C00000"/>
                </a:solidFill>
              </a:rPr>
            </a:br>
            <a:r>
              <a:rPr lang="en-US" sz="600" dirty="0">
                <a:solidFill>
                  <a:srgbClr val="C00000"/>
                </a:solidFill>
              </a:rPr>
              <a:t>(192.168.101.0/24)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04CC19C-BF42-D517-DEEC-8FBAAAADE3C3}"/>
              </a:ext>
            </a:extLst>
          </p:cNvPr>
          <p:cNvSpPr txBox="1"/>
          <p:nvPr/>
        </p:nvSpPr>
        <p:spPr>
          <a:xfrm>
            <a:off x="4919360" y="3294371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7030A0"/>
                </a:solidFill>
              </a:rPr>
              <a:t>vn103</a:t>
            </a:r>
            <a:br>
              <a:rPr lang="en-US" sz="600" dirty="0">
                <a:solidFill>
                  <a:srgbClr val="7030A0"/>
                </a:solidFill>
              </a:rPr>
            </a:br>
            <a:r>
              <a:rPr lang="en-US" sz="600" dirty="0">
                <a:solidFill>
                  <a:srgbClr val="7030A0"/>
                </a:solidFill>
              </a:rPr>
              <a:t>(192.168.103.0/24)</a:t>
            </a:r>
          </a:p>
        </p:txBody>
      </p:sp>
    </p:spTree>
    <p:extLst>
      <p:ext uri="{BB962C8B-B14F-4D97-AF65-F5344CB8AC3E}">
        <p14:creationId xmlns:p14="http://schemas.microsoft.com/office/powerpoint/2010/main" val="66392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Boot and configure </a:t>
            </a:r>
            <a:r>
              <a:rPr lang="en-US" sz="1000" b="1" dirty="0"/>
              <a:t>A-BMS-1_Bridge, </a:t>
            </a:r>
            <a:r>
              <a:rPr lang="en-US" sz="1000" dirty="0"/>
              <a:t> </a:t>
            </a:r>
            <a:r>
              <a:rPr lang="en-US" sz="1000" b="1" dirty="0"/>
              <a:t>A-BMS-2_Bridge, B-BMS-1_Bridge, and B-BMS-2_Bridge</a:t>
            </a:r>
            <a:r>
              <a:rPr lang="en-US" sz="1000" dirty="0"/>
              <a:t> </a:t>
            </a:r>
            <a:r>
              <a:rPr lang="en-US" sz="1000" dirty="0" err="1"/>
              <a:t>vSRX</a:t>
            </a:r>
            <a:r>
              <a:rPr lang="en-US" sz="1000" dirty="0"/>
              <a:t> nodes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Boot and configure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A-BMS-1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A-BMS-2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A-BMS-3, B-BMS-1,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B-BMS-2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uMate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hosts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Test reachability between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uMate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hosts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vSRX</a:t>
            </a:r>
            <a:r>
              <a:rPr lang="en-US" cap="none" dirty="0"/>
              <a:t> Nodes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B54F4-C54B-6BC7-54D4-728E7153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31" y="2691319"/>
            <a:ext cx="7103013" cy="19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95969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Boot and configure </a:t>
            </a:r>
            <a:r>
              <a:rPr lang="en-US" sz="1000" b="1" dirty="0"/>
              <a:t>A-BMS-1_Bridge, </a:t>
            </a:r>
            <a:r>
              <a:rPr lang="en-US" sz="1000" dirty="0"/>
              <a:t> </a:t>
            </a:r>
            <a:r>
              <a:rPr lang="en-US" sz="1000" b="1" dirty="0"/>
              <a:t>A-BMS-2_Bridge, B-BMS-1, and B-BMS-2</a:t>
            </a:r>
            <a:r>
              <a:rPr lang="en-US" sz="1000" dirty="0"/>
              <a:t> </a:t>
            </a:r>
            <a:r>
              <a:rPr lang="en-US" sz="1000" dirty="0" err="1"/>
              <a:t>vSRX</a:t>
            </a:r>
            <a:r>
              <a:rPr lang="en-US" sz="1000" dirty="0"/>
              <a:t> nodes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A-BMS-1_Bridge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root</a:t>
            </a:r>
            <a:r>
              <a:rPr lang="en-US" sz="800" dirty="0"/>
              <a:t>, enter cli, and enter </a:t>
            </a:r>
            <a:r>
              <a:rPr lang="en-US" sz="800" i="1" dirty="0"/>
              <a:t>configuration</a:t>
            </a:r>
            <a:r>
              <a:rPr lang="en-US" sz="800" dirty="0"/>
              <a:t> mode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system root-authentication plain-text-password</a:t>
            </a:r>
            <a:br>
              <a:rPr lang="en-US" sz="800" dirty="0"/>
            </a:br>
            <a:r>
              <a:rPr lang="en-US" sz="800" dirty="0"/>
              <a:t>set password to </a:t>
            </a:r>
            <a:r>
              <a:rPr lang="en-US" sz="800" i="1" dirty="0"/>
              <a:t>Juniper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system host-name A-BMS-1_Bridge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delete security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security forwarding-options family </a:t>
            </a:r>
            <a:r>
              <a:rPr lang="en-US" sz="800" i="1" dirty="0" err="1"/>
              <a:t>mpls</a:t>
            </a:r>
            <a:r>
              <a:rPr lang="en-US" sz="800" i="1" dirty="0"/>
              <a:t> mode packet-based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security forwarding-options family inet6 mode packet-based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ge-0/0/0 description A-BMS-1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ge-0/0/0.0 family ethernet-switching interface-mode access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ge-0/0/1 description ae1 </a:t>
            </a:r>
            <a:r>
              <a:rPr lang="en-US" sz="800" i="1" dirty="0" err="1"/>
              <a:t>gigether</a:t>
            </a:r>
            <a:r>
              <a:rPr lang="en-US" sz="800" i="1" dirty="0"/>
              <a:t>-options 802.3ad ae1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copy interfaces ge-0/0/1 to ge-0/0/2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chassis aggregated-devices ethernet device-count 3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ae1 aggregated-ether-options </a:t>
            </a:r>
            <a:r>
              <a:rPr lang="en-US" sz="800" i="1" dirty="0" err="1"/>
              <a:t>lacp</a:t>
            </a:r>
            <a:r>
              <a:rPr lang="en-US" sz="800" i="1" dirty="0"/>
              <a:t> active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ae1.0 family ethernet-switching interface-mode access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commit and-quit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request system reboot at now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root</a:t>
            </a:r>
            <a:r>
              <a:rPr lang="en-US" sz="800" dirty="0"/>
              <a:t>/</a:t>
            </a:r>
            <a:r>
              <a:rPr lang="en-US" sz="800" i="1" dirty="0"/>
              <a:t>Juniper</a:t>
            </a:r>
            <a:r>
              <a:rPr lang="en-US" sz="800" dirty="0"/>
              <a:t>, enter cli, and check LACP with </a:t>
            </a:r>
            <a:r>
              <a:rPr lang="en-US" sz="800" i="1" dirty="0"/>
              <a:t>show </a:t>
            </a:r>
            <a:r>
              <a:rPr lang="en-US" sz="800" i="1" dirty="0" err="1"/>
              <a:t>lacp</a:t>
            </a:r>
            <a:r>
              <a:rPr lang="en-US" sz="800" i="1" dirty="0"/>
              <a:t> interfaces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vSRX</a:t>
            </a:r>
            <a:r>
              <a:rPr lang="en-US" cap="none" dirty="0"/>
              <a:t> Nodes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DA4154-D5B1-F20B-DED0-688C9F87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99" y="1572567"/>
            <a:ext cx="5166137" cy="24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8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90945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Boot and configure </a:t>
            </a:r>
            <a:r>
              <a:rPr lang="en-US" sz="1000" b="1" dirty="0"/>
              <a:t>A-BMS-1_Bridge, </a:t>
            </a:r>
            <a:r>
              <a:rPr lang="en-US" sz="1000" dirty="0"/>
              <a:t> </a:t>
            </a:r>
            <a:r>
              <a:rPr lang="en-US" sz="1000" b="1" dirty="0"/>
              <a:t>A-BMS-2_Bridge, B-BMS-1, and B-BMS-2</a:t>
            </a:r>
            <a:r>
              <a:rPr lang="en-US" sz="1000" dirty="0"/>
              <a:t> </a:t>
            </a:r>
            <a:r>
              <a:rPr lang="en-US" sz="1000" dirty="0" err="1"/>
              <a:t>vSRX</a:t>
            </a:r>
            <a:r>
              <a:rPr lang="en-US" sz="1000" dirty="0"/>
              <a:t> nodes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A-BMS-2_Bridge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root</a:t>
            </a:r>
            <a:r>
              <a:rPr lang="en-US" sz="800" dirty="0"/>
              <a:t>, enter cli, and enter </a:t>
            </a:r>
            <a:r>
              <a:rPr lang="en-US" sz="800" i="1" dirty="0"/>
              <a:t>configuration</a:t>
            </a:r>
            <a:r>
              <a:rPr lang="en-US" sz="800" dirty="0"/>
              <a:t> mode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system root-authentication plain-text-password</a:t>
            </a:r>
            <a:br>
              <a:rPr lang="en-US" sz="800" dirty="0"/>
            </a:br>
            <a:r>
              <a:rPr lang="en-US" sz="800" dirty="0"/>
              <a:t>set password to </a:t>
            </a:r>
            <a:r>
              <a:rPr lang="en-US" sz="800" i="1" dirty="0"/>
              <a:t>Juniper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system host-name A-BMS-2_Bridge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delete security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security forwarding-options family </a:t>
            </a:r>
            <a:r>
              <a:rPr lang="en-US" sz="800" i="1" dirty="0" err="1"/>
              <a:t>mpls</a:t>
            </a:r>
            <a:r>
              <a:rPr lang="en-US" sz="800" i="1" dirty="0"/>
              <a:t> mode packet-based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security forwarding-options family inet6 mode packet-based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ge-0/0/0 description A-BMS-2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ge-0/0/0.0 family ethernet-switching interface-mode access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ge-0/0/1 description ae2 </a:t>
            </a:r>
            <a:r>
              <a:rPr lang="en-US" sz="800" i="1" dirty="0" err="1"/>
              <a:t>gigether</a:t>
            </a:r>
            <a:r>
              <a:rPr lang="en-US" sz="800" i="1" dirty="0"/>
              <a:t>-options 802.3ad ae2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copy interfaces ge-0/0/1 to ge-0/0/2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chassis aggregated-devices ethernet device-count 3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ae2 aggregated-ether-options </a:t>
            </a:r>
            <a:r>
              <a:rPr lang="en-US" sz="800" i="1" dirty="0" err="1"/>
              <a:t>lacp</a:t>
            </a:r>
            <a:r>
              <a:rPr lang="en-US" sz="800" i="1" dirty="0"/>
              <a:t> active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ae2.0 family ethernet-switching interface-mode access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commit and-quit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request system reboot at now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root</a:t>
            </a:r>
            <a:r>
              <a:rPr lang="en-US" sz="800" dirty="0"/>
              <a:t>/</a:t>
            </a:r>
            <a:r>
              <a:rPr lang="en-US" sz="800" i="1" dirty="0"/>
              <a:t>Juniper</a:t>
            </a:r>
            <a:r>
              <a:rPr lang="en-US" sz="800" dirty="0"/>
              <a:t>, enter cli, and check LACP with </a:t>
            </a:r>
            <a:r>
              <a:rPr lang="en-US" sz="800" i="1" dirty="0"/>
              <a:t>show </a:t>
            </a:r>
            <a:r>
              <a:rPr lang="en-US" sz="800" i="1" dirty="0" err="1"/>
              <a:t>lacp</a:t>
            </a:r>
            <a:r>
              <a:rPr lang="en-US" sz="800" i="1" dirty="0"/>
              <a:t> interfaces</a:t>
            </a:r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vSRX</a:t>
            </a:r>
            <a:r>
              <a:rPr lang="en-US" cap="none" dirty="0"/>
              <a:t> Nodes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5FE7E-F463-6709-26CF-24B837C5B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1" y="1659319"/>
            <a:ext cx="5040268" cy="24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90945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Boot and configure </a:t>
            </a:r>
            <a:r>
              <a:rPr lang="en-US" sz="1000" b="1" dirty="0"/>
              <a:t>A-BMS-1_Bridge, </a:t>
            </a:r>
            <a:r>
              <a:rPr lang="en-US" sz="1000" dirty="0"/>
              <a:t> </a:t>
            </a:r>
            <a:r>
              <a:rPr lang="en-US" sz="1000" b="1" dirty="0"/>
              <a:t>A-BMS-2_Bridge, B-BMS-1, and B-BMS-2</a:t>
            </a:r>
            <a:r>
              <a:rPr lang="en-US" sz="1000" dirty="0"/>
              <a:t> </a:t>
            </a:r>
            <a:r>
              <a:rPr lang="en-US" sz="1000" dirty="0" err="1"/>
              <a:t>vSRX</a:t>
            </a:r>
            <a:r>
              <a:rPr lang="en-US" sz="1000" dirty="0"/>
              <a:t> nodes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B-BMS-1_Bridge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root</a:t>
            </a:r>
            <a:r>
              <a:rPr lang="en-US" sz="800" dirty="0"/>
              <a:t>, enter cli, and enter </a:t>
            </a:r>
            <a:r>
              <a:rPr lang="en-US" sz="800" i="1" dirty="0"/>
              <a:t>configuration</a:t>
            </a:r>
            <a:r>
              <a:rPr lang="en-US" sz="800" dirty="0"/>
              <a:t> mode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system root-authentication plain-text-password</a:t>
            </a:r>
            <a:br>
              <a:rPr lang="en-US" sz="800" dirty="0"/>
            </a:br>
            <a:r>
              <a:rPr lang="en-US" sz="800" dirty="0"/>
              <a:t>set password to </a:t>
            </a:r>
            <a:r>
              <a:rPr lang="en-US" sz="800" i="1" dirty="0"/>
              <a:t>Juniper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system host-name B-BMS-1_Bridge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delete security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security forwarding-options family </a:t>
            </a:r>
            <a:r>
              <a:rPr lang="en-US" sz="800" i="1" dirty="0" err="1"/>
              <a:t>mpls</a:t>
            </a:r>
            <a:r>
              <a:rPr lang="en-US" sz="800" i="1" dirty="0"/>
              <a:t> mode packet-based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security forwarding-options family inet6 mode packet-based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ge-0/0/0 description B-BMS-1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ge-0/0/0.0 family ethernet-switching interface-mode access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ge-0/0/1 description ae1 </a:t>
            </a:r>
            <a:r>
              <a:rPr lang="en-US" sz="800" i="1" dirty="0" err="1"/>
              <a:t>gigether</a:t>
            </a:r>
            <a:r>
              <a:rPr lang="en-US" sz="800" i="1" dirty="0"/>
              <a:t>-options 802.3ad ae1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copy interfaces ge-0/0/1 to ge-0/0/2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chassis aggregated-devices ethernet device-count 3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ae1 aggregated-ether-options </a:t>
            </a:r>
            <a:r>
              <a:rPr lang="en-US" sz="800" i="1" dirty="0" err="1"/>
              <a:t>lacp</a:t>
            </a:r>
            <a:r>
              <a:rPr lang="en-US" sz="800" i="1" dirty="0"/>
              <a:t> active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ae1.0 family ethernet-switching interface-mode access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commit and-quit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request system reboot at now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root</a:t>
            </a:r>
            <a:r>
              <a:rPr lang="en-US" sz="800" dirty="0"/>
              <a:t>/</a:t>
            </a:r>
            <a:r>
              <a:rPr lang="en-US" sz="800" i="1" dirty="0"/>
              <a:t>Juniper</a:t>
            </a:r>
            <a:r>
              <a:rPr lang="en-US" sz="800" dirty="0"/>
              <a:t>, enter cli, and check LACP with </a:t>
            </a:r>
            <a:r>
              <a:rPr lang="en-US" sz="800" i="1" dirty="0"/>
              <a:t>show </a:t>
            </a:r>
            <a:r>
              <a:rPr lang="en-US" sz="800" i="1" dirty="0" err="1"/>
              <a:t>lacp</a:t>
            </a:r>
            <a:r>
              <a:rPr lang="en-US" sz="800" i="1" dirty="0"/>
              <a:t> interfaces</a:t>
            </a:r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vSRX</a:t>
            </a:r>
            <a:r>
              <a:rPr lang="en-US" cap="none" dirty="0"/>
              <a:t> Nodes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8724A-09FF-48A3-21EA-47413BC9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292" y="2160382"/>
            <a:ext cx="4908619" cy="15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9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4302E78-61F1-AD4B-AEF8-960A9BF9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690945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Boot and configure </a:t>
            </a:r>
            <a:r>
              <a:rPr lang="en-US" sz="1000" b="1" dirty="0"/>
              <a:t>A-BMS-1_Bridge, </a:t>
            </a:r>
            <a:r>
              <a:rPr lang="en-US" sz="1000" dirty="0"/>
              <a:t> </a:t>
            </a:r>
            <a:r>
              <a:rPr lang="en-US" sz="1000" b="1" dirty="0"/>
              <a:t>A-BMS-2_Bridge, B-BMS-1, and B-BMS-2</a:t>
            </a:r>
            <a:r>
              <a:rPr lang="en-US" sz="1000" dirty="0"/>
              <a:t> </a:t>
            </a:r>
            <a:r>
              <a:rPr lang="en-US" sz="1000" dirty="0" err="1"/>
              <a:t>vSRX</a:t>
            </a:r>
            <a:r>
              <a:rPr lang="en-US" sz="1000" dirty="0"/>
              <a:t> nodes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1000" b="1" dirty="0"/>
              <a:t>B-BMS-2_Bridge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root</a:t>
            </a:r>
            <a:r>
              <a:rPr lang="en-US" sz="800" dirty="0"/>
              <a:t>, enter cli, and enter </a:t>
            </a:r>
            <a:r>
              <a:rPr lang="en-US" sz="800" i="1" dirty="0"/>
              <a:t>configuration</a:t>
            </a:r>
            <a:r>
              <a:rPr lang="en-US" sz="800" dirty="0"/>
              <a:t> mode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system root-authentication plain-text-password</a:t>
            </a:r>
            <a:br>
              <a:rPr lang="en-US" sz="800" dirty="0"/>
            </a:br>
            <a:r>
              <a:rPr lang="en-US" sz="800" dirty="0"/>
              <a:t>set password to </a:t>
            </a:r>
            <a:r>
              <a:rPr lang="en-US" sz="800" i="1" dirty="0"/>
              <a:t>Juniper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system host-name B-BMS-2_Bridge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delete security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security forwarding-options family </a:t>
            </a:r>
            <a:r>
              <a:rPr lang="en-US" sz="800" i="1" dirty="0" err="1"/>
              <a:t>mpls</a:t>
            </a:r>
            <a:r>
              <a:rPr lang="en-US" sz="800" i="1" dirty="0"/>
              <a:t> mode packet-based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security forwarding-options family inet6 mode packet-based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ge-0/0/0 description B-BMS-2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ge-0/0/0.0 family ethernet-switching interface-mode access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ge-0/0/1 description ae2 </a:t>
            </a:r>
            <a:r>
              <a:rPr lang="en-US" sz="800" i="1" dirty="0" err="1"/>
              <a:t>gigether</a:t>
            </a:r>
            <a:r>
              <a:rPr lang="en-US" sz="800" i="1" dirty="0"/>
              <a:t>-options 802.3ad ae2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copy interfaces ge-0/0/1 to ge-0/0/2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chassis aggregated-devices ethernet device-count 3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ae2 aggregated-ether-options </a:t>
            </a:r>
            <a:r>
              <a:rPr lang="en-US" sz="800" i="1" dirty="0" err="1"/>
              <a:t>lacp</a:t>
            </a:r>
            <a:r>
              <a:rPr lang="en-US" sz="800" i="1" dirty="0"/>
              <a:t> active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set interfaces ae2.0 family ethernet-switching interface-mode access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commit and-quit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i="1" dirty="0"/>
              <a:t>request system reboot at now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Login with </a:t>
            </a:r>
            <a:r>
              <a:rPr lang="en-US" sz="800" i="1" dirty="0"/>
              <a:t>root</a:t>
            </a:r>
            <a:r>
              <a:rPr lang="en-US" sz="800" dirty="0"/>
              <a:t>/</a:t>
            </a:r>
            <a:r>
              <a:rPr lang="en-US" sz="800" i="1" dirty="0"/>
              <a:t>Juniper</a:t>
            </a:r>
            <a:r>
              <a:rPr lang="en-US" sz="800" dirty="0"/>
              <a:t>, enter cli, and check LACP with </a:t>
            </a:r>
            <a:r>
              <a:rPr lang="en-US" sz="800" i="1" dirty="0"/>
              <a:t>show </a:t>
            </a:r>
            <a:r>
              <a:rPr lang="en-US" sz="800" i="1" dirty="0" err="1"/>
              <a:t>lacp</a:t>
            </a:r>
            <a:r>
              <a:rPr lang="en-US" sz="800" i="1" dirty="0"/>
              <a:t> interfaces</a:t>
            </a:r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 Testing Hosts – Configure </a:t>
            </a:r>
            <a:r>
              <a:rPr lang="en-US" cap="none" dirty="0" err="1"/>
              <a:t>vSRX</a:t>
            </a:r>
            <a:r>
              <a:rPr lang="en-US" cap="none" dirty="0"/>
              <a:t> Nodes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F436A-5ECD-01A0-D1F3-83745D40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163" y="2299745"/>
            <a:ext cx="4697604" cy="15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90961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2.xml><?xml version="1.0" encoding="utf-8"?>
<a:theme xmlns:a="http://schemas.openxmlformats.org/drawingml/2006/main" name="1_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de0cbe-e257-4bed-ab07-19dbe533ff76">
      <UserInfo>
        <DisplayName>Raymond Lam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4033CFA7BA4409FDA6A8E9FE1B3F0" ma:contentTypeVersion="10" ma:contentTypeDescription="Create a new document." ma:contentTypeScope="" ma:versionID="851ee2c1ad497a9a05bb60d4f3815648">
  <xsd:schema xmlns:xsd="http://www.w3.org/2001/XMLSchema" xmlns:xs="http://www.w3.org/2001/XMLSchema" xmlns:p="http://schemas.microsoft.com/office/2006/metadata/properties" xmlns:ns2="3bf7fbd9-0bf4-4111-80b7-639e87ccf239" xmlns:ns3="3ade0cbe-e257-4bed-ab07-19dbe533ff76" targetNamespace="http://schemas.microsoft.com/office/2006/metadata/properties" ma:root="true" ma:fieldsID="02522d7447d94fca9c890ac44f5f5ca1" ns2:_="" ns3:_="">
    <xsd:import namespace="3bf7fbd9-0bf4-4111-80b7-639e87ccf239"/>
    <xsd:import namespace="3ade0cbe-e257-4bed-ab07-19dbe533f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7fbd9-0bf4-4111-80b7-639e87ccf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e0cbe-e257-4bed-ab07-19dbe533f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5D860C-A19A-4D3C-8B21-86C4495D8D1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ade0cbe-e257-4bed-ab07-19dbe533ff76"/>
    <ds:schemaRef ds:uri="http://www.w3.org/XML/1998/namespace"/>
    <ds:schemaRef ds:uri="3bf7fbd9-0bf4-4111-80b7-639e87ccf239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29182D3-1EA3-445E-ADDA-86456F4F47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B5F20-485F-4FEB-AFEE-27F10B61B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7fbd9-0bf4-4111-80b7-639e87ccf239"/>
    <ds:schemaRef ds:uri="3ade0cbe-e257-4bed-ab07-19dbe533f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2018_Base_ppt_template</Template>
  <TotalTime>72472</TotalTime>
  <Words>1548</Words>
  <Application>Microsoft Macintosh PowerPoint</Application>
  <PresentationFormat>On-screen Show (16:9)</PresentationFormat>
  <Paragraphs>359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Lato</vt:lpstr>
      <vt:lpstr>Lato Light</vt:lpstr>
      <vt:lpstr>Wingdings</vt:lpstr>
      <vt:lpstr>Juniper Gray - 2018</vt:lpstr>
      <vt:lpstr>1_Juniper Gray - 2018</vt:lpstr>
      <vt:lpstr>Juniper Apstra 4.2.1 EVE-NG Virtual Lab Demo Video series companion guide  Video 6: Day-1 Deploying Testing Hosts</vt:lpstr>
      <vt:lpstr>PowerPoint Presentation</vt:lpstr>
      <vt:lpstr>Day-1 Service Provisioning</vt:lpstr>
      <vt:lpstr>PowerPoint Presentation</vt:lpstr>
      <vt:lpstr>Add Testing Hosts – Configure vSRX Nodes</vt:lpstr>
      <vt:lpstr>Add Testing Hosts – Configure vSRX Nodes</vt:lpstr>
      <vt:lpstr>Add Testing Hosts – Configure vSRX Nodes</vt:lpstr>
      <vt:lpstr>Add Testing Hosts – Configure vSRX Nodes</vt:lpstr>
      <vt:lpstr>Add Testing Hosts – Configure vSRX Nodes</vt:lpstr>
      <vt:lpstr>Add Testing Hosts – Configure uMate Hosts</vt:lpstr>
      <vt:lpstr>Add Testing Hosts – Configure uMate Hosts</vt:lpstr>
      <vt:lpstr>Add Testing Hosts – Configure uMate Hosts</vt:lpstr>
      <vt:lpstr>Add Testing Hosts – Configure uMate Hosts</vt:lpstr>
      <vt:lpstr>Add Testing Hosts – Configure uMate Hosts</vt:lpstr>
      <vt:lpstr>Add Testing Hosts – Configure uMate Hosts</vt:lpstr>
      <vt:lpstr>Add Testing Hosts – Configure uMate Hosts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Microsoft Office User</dc:creator>
  <cp:lastModifiedBy>Colin Doyle</cp:lastModifiedBy>
  <cp:revision>22</cp:revision>
  <dcterms:created xsi:type="dcterms:W3CDTF">2018-05-14T21:35:17Z</dcterms:created>
  <dcterms:modified xsi:type="dcterms:W3CDTF">2024-01-25T22:58:23Z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42bb4497-e628-4331-88ca-cd18a3936af7</vt:lpwstr>
  </property>
  <property fmtid="{D5CDD505-2E9C-101B-9397-08002B2CF9AE}" pid="3" name="MSIP_Label_0633b888-ae0d-4341-a75f-06e04137d755_Enabled">
    <vt:lpwstr>True</vt:lpwstr>
  </property>
  <property fmtid="{D5CDD505-2E9C-101B-9397-08002B2CF9AE}" pid="4" name="MSIP_Label_0633b888-ae0d-4341-a75f-06e04137d755_SiteId">
    <vt:lpwstr>bea78b3c-4cdb-4130-854a-1d193232e5f4</vt:lpwstr>
  </property>
  <property fmtid="{D5CDD505-2E9C-101B-9397-08002B2CF9AE}" pid="5" name="MSIP_Label_0633b888-ae0d-4341-a75f-06e04137d755_Owner">
    <vt:lpwstr>raylam@juniper.net</vt:lpwstr>
  </property>
  <property fmtid="{D5CDD505-2E9C-101B-9397-08002B2CF9AE}" pid="6" name="MSIP_Label_0633b888-ae0d-4341-a75f-06e04137d755_SetDate">
    <vt:lpwstr>2019-04-05T11:09:47.1468124Z</vt:lpwstr>
  </property>
  <property fmtid="{D5CDD505-2E9C-101B-9397-08002B2CF9AE}" pid="7" name="MSIP_Label_0633b888-ae0d-4341-a75f-06e04137d755_Name">
    <vt:lpwstr>Juniper Internal</vt:lpwstr>
  </property>
  <property fmtid="{D5CDD505-2E9C-101B-9397-08002B2CF9AE}" pid="8" name="MSIP_Label_0633b888-ae0d-4341-a75f-06e04137d755_Application">
    <vt:lpwstr>Microsoft Azure Information Protection</vt:lpwstr>
  </property>
  <property fmtid="{D5CDD505-2E9C-101B-9397-08002B2CF9AE}" pid="9" name="MSIP_Label_0633b888-ae0d-4341-a75f-06e04137d755_Extended_MSFT_Method">
    <vt:lpwstr>Automatic</vt:lpwstr>
  </property>
  <property fmtid="{D5CDD505-2E9C-101B-9397-08002B2CF9AE}" pid="10" name="Sensitivity">
    <vt:lpwstr>Juniper Internal</vt:lpwstr>
  </property>
  <property fmtid="{D5CDD505-2E9C-101B-9397-08002B2CF9AE}" pid="11" name="ContentTypeId">
    <vt:lpwstr>0x0101004604033CFA7BA4409FDA6A8E9FE1B3F0</vt:lpwstr>
  </property>
</Properties>
</file>