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4"/>
    <p:sldMasterId id="2147483759" r:id="rId5"/>
  </p:sldMasterIdLst>
  <p:notesMasterIdLst>
    <p:notesMasterId r:id="rId138"/>
  </p:notesMasterIdLst>
  <p:sldIdLst>
    <p:sldId id="290" r:id="rId6"/>
    <p:sldId id="2213" r:id="rId7"/>
    <p:sldId id="2215" r:id="rId8"/>
    <p:sldId id="2216" r:id="rId9"/>
    <p:sldId id="2048" r:id="rId10"/>
    <p:sldId id="2217" r:id="rId11"/>
    <p:sldId id="2218" r:id="rId12"/>
    <p:sldId id="1905" r:id="rId13"/>
    <p:sldId id="2134" r:id="rId14"/>
    <p:sldId id="2136" r:id="rId15"/>
    <p:sldId id="2052" r:id="rId16"/>
    <p:sldId id="2054" r:id="rId17"/>
    <p:sldId id="2055" r:id="rId18"/>
    <p:sldId id="2137" r:id="rId19"/>
    <p:sldId id="2056" r:id="rId20"/>
    <p:sldId id="2057" r:id="rId21"/>
    <p:sldId id="2138" r:id="rId22"/>
    <p:sldId id="2058" r:id="rId23"/>
    <p:sldId id="2059" r:id="rId24"/>
    <p:sldId id="2060" r:id="rId25"/>
    <p:sldId id="2061" r:id="rId26"/>
    <p:sldId id="2139" r:id="rId27"/>
    <p:sldId id="2062" r:id="rId28"/>
    <p:sldId id="2219" r:id="rId29"/>
    <p:sldId id="2073" r:id="rId30"/>
    <p:sldId id="2220" r:id="rId31"/>
    <p:sldId id="2074" r:id="rId32"/>
    <p:sldId id="2075" r:id="rId33"/>
    <p:sldId id="2076" r:id="rId34"/>
    <p:sldId id="2077" r:id="rId35"/>
    <p:sldId id="2078" r:id="rId36"/>
    <p:sldId id="2140" r:id="rId37"/>
    <p:sldId id="2063" r:id="rId38"/>
    <p:sldId id="2064" r:id="rId39"/>
    <p:sldId id="2141" r:id="rId40"/>
    <p:sldId id="2065" r:id="rId41"/>
    <p:sldId id="2066" r:id="rId42"/>
    <p:sldId id="2067" r:id="rId43"/>
    <p:sldId id="2068" r:id="rId44"/>
    <p:sldId id="2069" r:id="rId45"/>
    <p:sldId id="2070" r:id="rId46"/>
    <p:sldId id="2071" r:id="rId47"/>
    <p:sldId id="2072" r:id="rId48"/>
    <p:sldId id="2079" r:id="rId49"/>
    <p:sldId id="2080" r:id="rId50"/>
    <p:sldId id="2081" r:id="rId51"/>
    <p:sldId id="2082" r:id="rId52"/>
    <p:sldId id="2083" r:id="rId53"/>
    <p:sldId id="2142" r:id="rId54"/>
    <p:sldId id="2143" r:id="rId55"/>
    <p:sldId id="2085" r:id="rId56"/>
    <p:sldId id="2086" r:id="rId57"/>
    <p:sldId id="2089" r:id="rId58"/>
    <p:sldId id="2144" r:id="rId59"/>
    <p:sldId id="2087" r:id="rId60"/>
    <p:sldId id="2088" r:id="rId61"/>
    <p:sldId id="2090" r:id="rId62"/>
    <p:sldId id="2145" r:id="rId63"/>
    <p:sldId id="2222" r:id="rId64"/>
    <p:sldId id="2223" r:id="rId65"/>
    <p:sldId id="2224" r:id="rId66"/>
    <p:sldId id="2225" r:id="rId67"/>
    <p:sldId id="2226" r:id="rId68"/>
    <p:sldId id="2095" r:id="rId69"/>
    <p:sldId id="2146" r:id="rId70"/>
    <p:sldId id="2096" r:id="rId71"/>
    <p:sldId id="2097" r:id="rId72"/>
    <p:sldId id="2228" r:id="rId73"/>
    <p:sldId id="2098" r:id="rId74"/>
    <p:sldId id="2099" r:id="rId75"/>
    <p:sldId id="2285" r:id="rId76"/>
    <p:sldId id="2286" r:id="rId77"/>
    <p:sldId id="2100" r:id="rId78"/>
    <p:sldId id="2229" r:id="rId79"/>
    <p:sldId id="2230" r:id="rId80"/>
    <p:sldId id="2101" r:id="rId81"/>
    <p:sldId id="2147" r:id="rId82"/>
    <p:sldId id="2102" r:id="rId83"/>
    <p:sldId id="2232" r:id="rId84"/>
    <p:sldId id="2233" r:id="rId85"/>
    <p:sldId id="2234" r:id="rId86"/>
    <p:sldId id="2235" r:id="rId87"/>
    <p:sldId id="2236" r:id="rId88"/>
    <p:sldId id="2237" r:id="rId89"/>
    <p:sldId id="2243" r:id="rId90"/>
    <p:sldId id="2244" r:id="rId91"/>
    <p:sldId id="2238" r:id="rId92"/>
    <p:sldId id="2239" r:id="rId93"/>
    <p:sldId id="2240" r:id="rId94"/>
    <p:sldId id="2241" r:id="rId95"/>
    <p:sldId id="2242" r:id="rId96"/>
    <p:sldId id="2245" r:id="rId97"/>
    <p:sldId id="2246" r:id="rId98"/>
    <p:sldId id="2247" r:id="rId99"/>
    <p:sldId id="2248" r:id="rId100"/>
    <p:sldId id="2250" r:id="rId101"/>
    <p:sldId id="2108" r:id="rId102"/>
    <p:sldId id="2148" r:id="rId103"/>
    <p:sldId id="2109" r:id="rId104"/>
    <p:sldId id="2110" r:id="rId105"/>
    <p:sldId id="2111" r:id="rId106"/>
    <p:sldId id="2112" r:id="rId107"/>
    <p:sldId id="2149" r:id="rId108"/>
    <p:sldId id="2113" r:id="rId109"/>
    <p:sldId id="2114" r:id="rId110"/>
    <p:sldId id="2115" r:id="rId111"/>
    <p:sldId id="2153" r:id="rId112"/>
    <p:sldId id="2154" r:id="rId113"/>
    <p:sldId id="2155" r:id="rId114"/>
    <p:sldId id="2156" r:id="rId115"/>
    <p:sldId id="2157" r:id="rId116"/>
    <p:sldId id="2158" r:id="rId117"/>
    <p:sldId id="2159" r:id="rId118"/>
    <p:sldId id="2160" r:id="rId119"/>
    <p:sldId id="2161" r:id="rId120"/>
    <p:sldId id="2162" r:id="rId121"/>
    <p:sldId id="2163" r:id="rId122"/>
    <p:sldId id="2164" r:id="rId123"/>
    <p:sldId id="2165" r:id="rId124"/>
    <p:sldId id="2166" r:id="rId125"/>
    <p:sldId id="2168" r:id="rId126"/>
    <p:sldId id="2167" r:id="rId127"/>
    <p:sldId id="2169" r:id="rId128"/>
    <p:sldId id="2170" r:id="rId129"/>
    <p:sldId id="2171" r:id="rId130"/>
    <p:sldId id="2172" r:id="rId131"/>
    <p:sldId id="2173" r:id="rId132"/>
    <p:sldId id="2174" r:id="rId133"/>
    <p:sldId id="2175" r:id="rId134"/>
    <p:sldId id="2176" r:id="rId135"/>
    <p:sldId id="2177" r:id="rId136"/>
    <p:sldId id="1874" r:id="rId13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Ng" initials="EN" lastIdx="1" clrIdx="0">
    <p:extLst>
      <p:ext uri="{19B8F6BF-5375-455C-9EA6-DF929625EA0E}">
        <p15:presenceInfo xmlns:p15="http://schemas.microsoft.com/office/powerpoint/2012/main" userId="S-1-5-21-1482476501-2000478354-682003330-40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00"/>
    <a:srgbClr val="FF9300"/>
    <a:srgbClr val="EEF1E7"/>
    <a:srgbClr val="DBE3CC"/>
    <a:srgbClr val="687E0C"/>
    <a:srgbClr val="15B390"/>
    <a:srgbClr val="A6D5FF"/>
    <a:srgbClr val="000000"/>
    <a:srgbClr val="888D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20"/>
  </p:normalViewPr>
  <p:slideViewPr>
    <p:cSldViewPr snapToGrid="0" snapToObjects="1">
      <p:cViewPr varScale="1">
        <p:scale>
          <a:sx n="239" d="100"/>
          <a:sy n="239" d="100"/>
        </p:scale>
        <p:origin x="168" y="7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commentAuthors" Target="commen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DB8B3-DC38-4C68-99D0-6B898E48D9B3}" type="datetimeFigureOut">
              <a:rPr lang="en-US" smtClean="0"/>
              <a:t>4/5/24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5B998-40B1-4B98-8BB4-DD46ED311BAD}" type="slidenum">
              <a:rPr lang="en-US" smtClean="0"/>
              <a:t>‹#›</a:t>
            </a:fld>
            <a:endParaRPr lang="en-US"/>
          </a:p>
        </p:txBody>
      </p:sp>
    </p:spTree>
    <p:extLst>
      <p:ext uri="{BB962C8B-B14F-4D97-AF65-F5344CB8AC3E}">
        <p14:creationId xmlns:p14="http://schemas.microsoft.com/office/powerpoint/2010/main" val="330730955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45B998-40B1-4B98-8BB4-DD46ED311BAD}" type="slidenum">
              <a:rPr lang="en-US" smtClean="0"/>
              <a:t>1</a:t>
            </a:fld>
            <a:endParaRPr lang="en-US"/>
          </a:p>
        </p:txBody>
      </p:sp>
    </p:spTree>
    <p:extLst>
      <p:ext uri="{BB962C8B-B14F-4D97-AF65-F5344CB8AC3E}">
        <p14:creationId xmlns:p14="http://schemas.microsoft.com/office/powerpoint/2010/main" val="80645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C45B998-40B1-4B98-8BB4-DD46ED311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10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45B998-40B1-4B98-8BB4-DD46ED311BAD}" type="slidenum">
              <a:rPr lang="en-US" smtClean="0"/>
              <a:t>25</a:t>
            </a:fld>
            <a:endParaRPr lang="en-US"/>
          </a:p>
        </p:txBody>
      </p:sp>
    </p:spTree>
    <p:extLst>
      <p:ext uri="{BB962C8B-B14F-4D97-AF65-F5344CB8AC3E}">
        <p14:creationId xmlns:p14="http://schemas.microsoft.com/office/powerpoint/2010/main" val="106443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45B998-40B1-4B98-8BB4-DD46ED311BAD}" type="slidenum">
              <a:rPr lang="en-US" smtClean="0"/>
              <a:t>76</a:t>
            </a:fld>
            <a:endParaRPr lang="en-US"/>
          </a:p>
        </p:txBody>
      </p:sp>
    </p:spTree>
    <p:extLst>
      <p:ext uri="{BB962C8B-B14F-4D97-AF65-F5344CB8AC3E}">
        <p14:creationId xmlns:p14="http://schemas.microsoft.com/office/powerpoint/2010/main" val="3945530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uild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135505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ment 1">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a:t>
            </a:fld>
            <a:endParaRPr lang="en-US"/>
          </a:p>
        </p:txBody>
      </p:sp>
      <p:grpSp>
        <p:nvGrpSpPr>
          <p:cNvPr id="2" name="Group 1">
            <a:extLst>
              <a:ext uri="{FF2B5EF4-FFF2-40B4-BE49-F238E27FC236}">
                <a16:creationId xmlns:a16="http://schemas.microsoft.com/office/drawing/2014/main" id="{96771F6C-58FB-4F62-8ADF-9C1EB7C2CB78}"/>
              </a:ext>
            </a:extLst>
          </p:cNvPr>
          <p:cNvGrpSpPr/>
          <p:nvPr userDrawn="1"/>
        </p:nvGrpSpPr>
        <p:grpSpPr>
          <a:xfrm>
            <a:off x="0" y="0"/>
            <a:ext cx="9144000" cy="5143500"/>
            <a:chOff x="0" y="0"/>
            <a:chExt cx="9144000" cy="514350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0"/>
              <a:ext cx="9144000" cy="132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E3D593-E358-4331-82AE-46D0287B98B6}"/>
                </a:ext>
              </a:extLst>
            </p:cNvPr>
            <p:cNvSpPr/>
            <p:nvPr userDrawn="1"/>
          </p:nvSpPr>
          <p:spPr>
            <a:xfrm>
              <a:off x="395654" y="4396153"/>
              <a:ext cx="8382430" cy="52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11E5CE-4A7E-457C-BCCB-1984CAEE8EFF}"/>
                </a:ext>
              </a:extLst>
            </p:cNvPr>
            <p:cNvSpPr/>
            <p:nvPr userDrawn="1"/>
          </p:nvSpPr>
          <p:spPr>
            <a:xfrm>
              <a:off x="1529860" y="0"/>
              <a:ext cx="4118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Placeholder 6">
            <a:extLst>
              <a:ext uri="{FF2B5EF4-FFF2-40B4-BE49-F238E27FC236}">
                <a16:creationId xmlns:a16="http://schemas.microsoft.com/office/drawing/2014/main" id="{F952F098-C289-4722-BBED-422E5B081DCB}"/>
              </a:ext>
            </a:extLst>
          </p:cNvPr>
          <p:cNvSpPr>
            <a:spLocks noGrp="1"/>
          </p:cNvSpPr>
          <p:nvPr>
            <p:ph type="body" sz="quarter" idx="13" hasCustomPrompt="1"/>
          </p:nvPr>
        </p:nvSpPr>
        <p:spPr>
          <a:xfrm>
            <a:off x="1679567" y="489600"/>
            <a:ext cx="3821581" cy="4183200"/>
          </a:xfrm>
        </p:spPr>
        <p:txBody>
          <a:bodyPr anchor="ctr" anchorCtr="0"/>
          <a:lstStyle>
            <a:lvl1pPr>
              <a:defRPr sz="3600" cap="all" baseline="0">
                <a:solidFill>
                  <a:schemeClr val="bg1"/>
                </a:solidFill>
                <a:latin typeface="Lato Light" panose="020F0302020204030203" pitchFamily="34" charset="0"/>
                <a:ea typeface="Lato Light" panose="020F0302020204030203" pitchFamily="34" charset="0"/>
                <a:cs typeface="Lato Light" panose="020F0302020204030203" pitchFamily="34" charset="0"/>
              </a:defRPr>
            </a:lvl1pPr>
          </a:lstStyle>
          <a:p>
            <a:pPr lvl="0"/>
            <a:r>
              <a:rPr lang="en-US"/>
              <a:t>Short bold statement or question</a:t>
            </a:r>
          </a:p>
        </p:txBody>
      </p:sp>
    </p:spTree>
    <p:extLst>
      <p:ext uri="{BB962C8B-B14F-4D97-AF65-F5344CB8AC3E}">
        <p14:creationId xmlns:p14="http://schemas.microsoft.com/office/powerpoint/2010/main" val="340365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ars Content Fie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3A2065-925F-4744-8B00-E25CC9685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4411"/>
            <a:ext cx="9144000" cy="239090"/>
          </a:xfrm>
          <a:prstGeom prst="rect">
            <a:avLst/>
          </a:prstGeom>
        </p:spPr>
      </p:pic>
      <p:pic>
        <p:nvPicPr>
          <p:cNvPr id="15" name="Picture 14">
            <a:extLst>
              <a:ext uri="{FF2B5EF4-FFF2-40B4-BE49-F238E27FC236}">
                <a16:creationId xmlns:a16="http://schemas.microsoft.com/office/drawing/2014/main" id="{476A5419-3C84-46B6-A237-AB8825F2DA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9330"/>
            <a:ext cx="9144000" cy="220096"/>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a:t>
            </a:fld>
            <a:endParaRPr lang="en-US"/>
          </a:p>
        </p:txBody>
      </p:sp>
      <p:sp>
        <p:nvSpPr>
          <p:cNvPr id="23" name="TextBox 22">
            <a:extLst>
              <a:ext uri="{FF2B5EF4-FFF2-40B4-BE49-F238E27FC236}">
                <a16:creationId xmlns:a16="http://schemas.microsoft.com/office/drawing/2014/main" id="{E8E9A93F-B1F6-45F0-8E44-A0889CA7491E}"/>
              </a:ext>
            </a:extLst>
          </p:cNvPr>
          <p:cNvSpPr txBox="1"/>
          <p:nvPr userDrawn="1"/>
        </p:nvSpPr>
        <p:spPr>
          <a:xfrm>
            <a:off x="371226" y="4950680"/>
            <a:ext cx="2214880" cy="96950"/>
          </a:xfrm>
          <a:prstGeom prst="rect">
            <a:avLst/>
          </a:prstGeom>
          <a:ln>
            <a:noFill/>
          </a:ln>
        </p:spPr>
        <p:txBody>
          <a:bodyPr wrap="square" lIns="0" tIns="0" rIns="0" bIns="0" rtlCol="0">
            <a:spAutoFit/>
          </a:bodyPr>
          <a:lstStyle/>
          <a:p>
            <a:pPr algn="l">
              <a:lnSpc>
                <a:spcPct val="90000"/>
              </a:lnSpc>
            </a:pPr>
            <a:r>
              <a:rPr lang="en-US" sz="700" b="0" i="0">
                <a:solidFill>
                  <a:schemeClr val="accent2"/>
                </a:solidFill>
                <a:latin typeface="Lato" charset="0"/>
                <a:ea typeface="Lato" charset="0"/>
                <a:cs typeface="Lato" charset="0"/>
              </a:rPr>
              <a:t>© 2018 Juniper Networks </a:t>
            </a:r>
          </a:p>
        </p:txBody>
      </p:sp>
      <p:pic>
        <p:nvPicPr>
          <p:cNvPr id="14" name="Picture 13">
            <a:extLst>
              <a:ext uri="{FF2B5EF4-FFF2-40B4-BE49-F238E27FC236}">
                <a16:creationId xmlns:a16="http://schemas.microsoft.com/office/drawing/2014/main" id="{E0B162D9-8E87-40C0-9E58-09E539F13F9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6" name="Straight Connector 15">
            <a:extLst>
              <a:ext uri="{FF2B5EF4-FFF2-40B4-BE49-F238E27FC236}">
                <a16:creationId xmlns:a16="http://schemas.microsoft.com/office/drawing/2014/main" id="{00D0974C-C710-421B-A86C-29CA6DA25FB2}"/>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69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fidential_Need to Know_Titl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5085" y="3"/>
            <a:ext cx="8223250" cy="1015079"/>
          </a:xfrm>
          <a:prstGeom prst="rect">
            <a:avLst/>
          </a:prstGeom>
        </p:spPr>
        <p:txBody>
          <a:bodyPr wrap="square" lIns="57148" tIns="0" rIns="0" bIns="0" anchor="b" anchorCtr="0">
            <a:noAutofit/>
          </a:bodyPr>
          <a:lstStyle>
            <a:lvl1pPr>
              <a:lnSpc>
                <a:spcPct val="90000"/>
              </a:lnSpc>
              <a:spcBef>
                <a:spcPts val="250"/>
              </a:spcBef>
              <a:defRPr lang="en-US" sz="2800" b="0" spc="-38" baseline="0">
                <a:solidFill>
                  <a:schemeClr val="tx1"/>
                </a:solidFill>
                <a:ea typeface="+mn-ea"/>
              </a:defRPr>
            </a:lvl1pPr>
          </a:lstStyle>
          <a:p>
            <a:pPr marL="0" lvl="0" defTabSz="685586">
              <a:lnSpc>
                <a:spcPct val="80000"/>
              </a:lnSpc>
            </a:pPr>
            <a:r>
              <a:rPr lang="en-US"/>
              <a:t>CLICK TO EDIT MASTER TITLE STYLE</a:t>
            </a:r>
          </a:p>
        </p:txBody>
      </p:sp>
      <p:sp>
        <p:nvSpPr>
          <p:cNvPr id="15" name="Rectangle 14"/>
          <p:cNvSpPr/>
          <p:nvPr userDrawn="1"/>
        </p:nvSpPr>
        <p:spPr>
          <a:xfrm>
            <a:off x="0" y="4933950"/>
            <a:ext cx="7857067" cy="139700"/>
          </a:xfrm>
          <a:prstGeom prst="rect">
            <a:avLst/>
          </a:prstGeom>
          <a:solidFill>
            <a:srgbClr val="1E1E1E"/>
          </a:solidFill>
          <a:ln>
            <a:noFill/>
          </a:ln>
          <a:effectLst/>
        </p:spPr>
        <p:style>
          <a:lnRef idx="1">
            <a:schemeClr val="accent1"/>
          </a:lnRef>
          <a:fillRef idx="3">
            <a:schemeClr val="accent1"/>
          </a:fillRef>
          <a:effectRef idx="2">
            <a:schemeClr val="accent1"/>
          </a:effectRef>
          <a:fontRef idx="minor">
            <a:schemeClr val="lt1"/>
          </a:fontRef>
        </p:style>
        <p:txBody>
          <a:bodyPr lIns="182880" tIns="45713" rIns="91425" bIns="45713" rtlCol="0" anchor="ctr"/>
          <a:lstStyle/>
          <a:p>
            <a:pPr algn="l"/>
            <a:fld id="{5266C0E3-FCB2-4D10-9980-6DFC0D8FABCB}" type="slidenum">
              <a:rPr lang="en-US" sz="500" smtClean="0">
                <a:solidFill>
                  <a:srgbClr val="BFBFBF">
                    <a:alpha val="50000"/>
                  </a:srgbClr>
                </a:solidFill>
                <a:latin typeface="Arial"/>
                <a:cs typeface="Arial"/>
              </a:rPr>
              <a:pPr algn="l"/>
              <a:t>‹#›</a:t>
            </a:fld>
            <a:endParaRPr lang="en-US" sz="500">
              <a:latin typeface="Arial"/>
              <a:cs typeface="Arial"/>
            </a:endParaRPr>
          </a:p>
        </p:txBody>
      </p:sp>
      <p:sp>
        <p:nvSpPr>
          <p:cNvPr id="16" name="Rectangle 15"/>
          <p:cNvSpPr/>
          <p:nvPr userDrawn="1"/>
        </p:nvSpPr>
        <p:spPr>
          <a:xfrm>
            <a:off x="8695267" y="4933950"/>
            <a:ext cx="448732" cy="1397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sz="1400">
              <a:latin typeface="Arial"/>
              <a:cs typeface="Arial"/>
            </a:endParaRPr>
          </a:p>
        </p:txBody>
      </p:sp>
      <p:sp>
        <p:nvSpPr>
          <p:cNvPr id="21" name="TextBox 20"/>
          <p:cNvSpPr txBox="1"/>
          <p:nvPr userDrawn="1"/>
        </p:nvSpPr>
        <p:spPr>
          <a:xfrm>
            <a:off x="441325" y="4936068"/>
            <a:ext cx="2572808" cy="143827"/>
          </a:xfrm>
          <a:prstGeom prst="rect">
            <a:avLst/>
          </a:prstGeom>
          <a:noFill/>
        </p:spPr>
        <p:txBody>
          <a:bodyPr wrap="none" lIns="57139" tIns="0" rIns="57139" bIns="0" rtlCol="0" anchor="ctr" anchorCtr="0">
            <a:noAutofit/>
          </a:bodyPr>
          <a:lstStyle>
            <a:defPPr>
              <a:defRPr lang="en-US"/>
            </a:defPPr>
            <a:lvl1pPr algn="r">
              <a:defRPr sz="1100">
                <a:solidFill>
                  <a:srgbClr val="344A58">
                    <a:alpha val="50000"/>
                  </a:srgbClr>
                </a:solidFill>
                <a:latin typeface="Arial"/>
                <a:cs typeface="Arial"/>
              </a:defRPr>
            </a:lvl1pPr>
          </a:lstStyle>
          <a:p>
            <a:pPr marL="0" marR="0" indent="0" algn="l" defTabSz="342863" rtl="0" eaLnBrk="1" fontAlgn="auto" latinLnBrk="0" hangingPunct="1">
              <a:lnSpc>
                <a:spcPct val="80000"/>
              </a:lnSpc>
              <a:spcBef>
                <a:spcPts val="0"/>
              </a:spcBef>
              <a:spcAft>
                <a:spcPts val="0"/>
              </a:spcAft>
              <a:buClrTx/>
              <a:buSzTx/>
              <a:buFontTx/>
              <a:buNone/>
              <a:tabLst/>
              <a:defRPr/>
            </a:pPr>
            <a:r>
              <a:rPr lang="en-US" sz="700" b="1">
                <a:solidFill>
                  <a:schemeClr val="accent3">
                    <a:lumMod val="40000"/>
                    <a:lumOff val="60000"/>
                    <a:alpha val="50000"/>
                  </a:schemeClr>
                </a:solidFill>
                <a:latin typeface="Arial"/>
                <a:cs typeface="Arial"/>
              </a:rPr>
              <a:t>JUNIPER NETWORKS CONFIDENTIAL </a:t>
            </a:r>
            <a:r>
              <a:rPr lang="en-US" sz="700" b="1">
                <a:solidFill>
                  <a:schemeClr val="accent3">
                    <a:lumMod val="60000"/>
                    <a:lumOff val="40000"/>
                    <a:alpha val="50000"/>
                  </a:schemeClr>
                </a:solidFill>
                <a:latin typeface="Arial"/>
                <a:cs typeface="Arial"/>
              </a:rPr>
              <a:t>– </a:t>
            </a:r>
            <a:r>
              <a:rPr lang="en-US" sz="700" b="1">
                <a:solidFill>
                  <a:schemeClr val="accent3">
                    <a:lumMod val="40000"/>
                    <a:lumOff val="60000"/>
                    <a:alpha val="50000"/>
                  </a:schemeClr>
                </a:solidFill>
                <a:latin typeface="Arial"/>
                <a:cs typeface="Arial"/>
              </a:rPr>
              <a:t>NEED TO KNOW</a:t>
            </a:r>
            <a:endParaRPr lang="en-US" sz="500" b="0">
              <a:solidFill>
                <a:schemeClr val="accent3">
                  <a:lumMod val="40000"/>
                  <a:lumOff val="60000"/>
                  <a:alpha val="50000"/>
                </a:schemeClr>
              </a:solidFill>
              <a:latin typeface="Arial"/>
              <a:cs typeface="Arial"/>
            </a:endParaRPr>
          </a:p>
        </p:txBody>
      </p:sp>
      <p:pic>
        <p:nvPicPr>
          <p:cNvPr id="22" name="Picture 21" descr="juniper_rgb_black_s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017934" y="4929329"/>
            <a:ext cx="537633" cy="163669"/>
          </a:xfrm>
          <a:prstGeom prst="rect">
            <a:avLst/>
          </a:prstGeom>
        </p:spPr>
      </p:pic>
      <p:sp>
        <p:nvSpPr>
          <p:cNvPr id="8" name="TextBox 7"/>
          <p:cNvSpPr txBox="1"/>
          <p:nvPr userDrawn="1"/>
        </p:nvSpPr>
        <p:spPr>
          <a:xfrm>
            <a:off x="6343649" y="4931832"/>
            <a:ext cx="1499121" cy="156634"/>
          </a:xfrm>
          <a:prstGeom prst="rect">
            <a:avLst/>
          </a:prstGeom>
          <a:noFill/>
        </p:spPr>
        <p:txBody>
          <a:bodyPr wrap="none" lIns="91421" tIns="45711" rIns="91421" bIns="45711" rtlCol="0" anchor="ctr" anchorCtr="0">
            <a:noAutofit/>
          </a:bodyPr>
          <a:lstStyle>
            <a:defPPr>
              <a:defRPr lang="en-US"/>
            </a:defPPr>
            <a:lvl1pPr algn="r">
              <a:defRPr sz="1100">
                <a:solidFill>
                  <a:srgbClr val="344A58">
                    <a:alpha val="50000"/>
                  </a:srgbClr>
                </a:solidFill>
                <a:latin typeface="Arial"/>
                <a:cs typeface="Arial"/>
              </a:defRPr>
            </a:lvl1pPr>
          </a:lstStyle>
          <a:p>
            <a:pPr algn="r"/>
            <a:r>
              <a:rPr lang="en-US" sz="500" b="0" i="0" kern="1200">
                <a:solidFill>
                  <a:schemeClr val="bg1">
                    <a:lumMod val="75000"/>
                    <a:alpha val="50000"/>
                  </a:schemeClr>
                </a:solidFill>
                <a:latin typeface="Arial"/>
                <a:ea typeface="+mn-ea"/>
                <a:cs typeface="Arial"/>
              </a:rPr>
              <a:t>© 2017 Juniper Networks, Inc. All rights reserved.</a:t>
            </a:r>
            <a:endParaRPr lang="en-US" sz="500" b="0" i="0">
              <a:solidFill>
                <a:schemeClr val="bg1">
                  <a:lumMod val="75000"/>
                  <a:alpha val="50000"/>
                </a:schemeClr>
              </a:solidFill>
            </a:endParaRPr>
          </a:p>
        </p:txBody>
      </p:sp>
    </p:spTree>
    <p:extLst>
      <p:ext uri="{BB962C8B-B14F-4D97-AF65-F5344CB8AC3E}">
        <p14:creationId xmlns:p14="http://schemas.microsoft.com/office/powerpoint/2010/main" val="356262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uild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526104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Building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C60C819-8573-473E-84FA-D5CD09CF3B21}"/>
              </a:ext>
            </a:extLst>
          </p:cNvPr>
          <p:cNvPicPr>
            <a:picLocks noChangeAspect="1"/>
          </p:cNvPicPr>
          <p:nvPr userDrawn="1"/>
        </p:nvPicPr>
        <p:blipFill>
          <a:blip r:embed="rId2"/>
          <a:stretch>
            <a:fillRect/>
          </a:stretch>
        </p:blipFill>
        <p:spPr>
          <a:xfrm>
            <a:off x="6896100" y="0"/>
            <a:ext cx="2247900" cy="5143500"/>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361552" y="976585"/>
            <a:ext cx="630517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57C53FF-5A2C-454D-9362-097ECCE23106}"/>
              </a:ext>
            </a:extLst>
          </p:cNvPr>
          <p:cNvSpPr>
            <a:spLocks noGrp="1"/>
          </p:cNvSpPr>
          <p:nvPr>
            <p:ph idx="1"/>
          </p:nvPr>
        </p:nvSpPr>
        <p:spPr>
          <a:xfrm>
            <a:off x="361552" y="1426362"/>
            <a:ext cx="6065987" cy="3268038"/>
          </a:xfrm>
        </p:spPr>
        <p:txBody>
          <a:bodyPr/>
          <a:lstStyle>
            <a:lvl1pPr marL="169863" indent="-169863">
              <a:spcBef>
                <a:spcPts val="1800"/>
              </a:spcBef>
              <a:buFont typeface="Arial" panose="020B0604020202020204" pitchFamily="34" charset="0"/>
              <a:buChar char="•"/>
              <a:defRPr sz="1800">
                <a:solidFill>
                  <a:schemeClr val="tx1">
                    <a:lumMod val="75000"/>
                  </a:schemeClr>
                </a:solidFill>
              </a:defRPr>
            </a:lvl1pPr>
            <a:lvl2pPr marL="517525" indent="-171450">
              <a:defRPr sz="1400">
                <a:solidFill>
                  <a:schemeClr val="tx1">
                    <a:lumMod val="75000"/>
                  </a:schemeClr>
                </a:solidFill>
              </a:defRPr>
            </a:lvl2pPr>
            <a:lvl3pPr marL="801688" indent="-171450">
              <a:defRPr sz="1100">
                <a:solidFill>
                  <a:schemeClr val="tx1">
                    <a:lumMod val="75000"/>
                  </a:schemeClr>
                </a:solidFill>
              </a:defRPr>
            </a:lvl3pPr>
            <a:lvl4pPr>
              <a:defRPr sz="1100">
                <a:solidFill>
                  <a:schemeClr val="tx1">
                    <a:lumMod val="75000"/>
                  </a:schemeClr>
                </a:solidFill>
              </a:defRPr>
            </a:lvl4pPr>
            <a:lvl5pPr>
              <a:defRPr sz="1100">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3C9BDF50-2E05-47A9-96A9-8AB3839AF7F2}"/>
              </a:ext>
            </a:extLst>
          </p:cNvPr>
          <p:cNvSpPr txBox="1"/>
          <p:nvPr userDrawn="1"/>
        </p:nvSpPr>
        <p:spPr>
          <a:xfrm>
            <a:off x="361553" y="550258"/>
            <a:ext cx="5134303" cy="461665"/>
          </a:xfrm>
          <a:prstGeom prst="rect">
            <a:avLst/>
          </a:prstGeom>
          <a:noFill/>
        </p:spPr>
        <p:txBody>
          <a:bodyPr wrap="square" lIns="0" tIns="0" rIns="0" bIns="0" rtlCol="0">
            <a:spAutoFit/>
          </a:bodyPr>
          <a:lstStyle/>
          <a:p>
            <a:r>
              <a:rPr lang="en-US" sz="3000">
                <a:solidFill>
                  <a:schemeClr val="accent1"/>
                </a:solidFill>
                <a:latin typeface="+mn-lt"/>
              </a:rPr>
              <a:t>AGENDA</a:t>
            </a:r>
          </a:p>
        </p:txBody>
      </p:sp>
    </p:spTree>
    <p:extLst>
      <p:ext uri="{BB962C8B-B14F-4D97-AF65-F5344CB8AC3E}">
        <p14:creationId xmlns:p14="http://schemas.microsoft.com/office/powerpoint/2010/main" val="1885507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Building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155D99D-F06B-4417-8FF3-9782A706C341}"/>
              </a:ext>
            </a:extLst>
          </p:cNvPr>
          <p:cNvPicPr>
            <a:picLocks noChangeAspect="1"/>
          </p:cNvPicPr>
          <p:nvPr userDrawn="1"/>
        </p:nvPicPr>
        <p:blipFill>
          <a:blip r:embed="rId2"/>
          <a:stretch>
            <a:fillRect/>
          </a:stretch>
        </p:blipFill>
        <p:spPr>
          <a:xfrm>
            <a:off x="6896100" y="0"/>
            <a:ext cx="2247900" cy="51435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413992" y="1282305"/>
            <a:ext cx="6252730" cy="1176312"/>
          </a:xfrm>
        </p:spPr>
        <p:txBody>
          <a:bodyPr anchor="b"/>
          <a:lstStyle>
            <a:lvl1pPr>
              <a:defRPr sz="2000"/>
            </a:lvl1pPr>
          </a:lstStyle>
          <a:p>
            <a:r>
              <a:rPr lang="en-US"/>
              <a:t>Click to edit Master title style</a:t>
            </a:r>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413992" y="2597678"/>
            <a:ext cx="6252730" cy="551404"/>
          </a:xfrm>
        </p:spPr>
        <p:txBody>
          <a:bodyPr/>
          <a:lstStyle>
            <a:lvl1pPr marL="0" indent="0">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410590" y="2511470"/>
            <a:ext cx="6305170"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37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Building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3267843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building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2225"/>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6906427" y="-12225"/>
            <a:ext cx="2252742" cy="5155725"/>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F8B3AE68-144F-4071-988F-7B4D7DCD5B6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2" name="Straight Connector 11">
            <a:extLst>
              <a:ext uri="{FF2B5EF4-FFF2-40B4-BE49-F238E27FC236}">
                <a16:creationId xmlns:a16="http://schemas.microsoft.com/office/drawing/2014/main" id="{0B3DCDB4-F6EA-48C3-BB2F-FD7ED68283E4}"/>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CDAB49-BE7F-4463-B504-DFDB1D6A1853}"/>
              </a:ext>
            </a:extLst>
          </p:cNvPr>
          <p:cNvCxnSpPr/>
          <p:nvPr userDrawn="1"/>
        </p:nvCxnSpPr>
        <p:spPr>
          <a:xfrm>
            <a:off x="361552" y="976585"/>
            <a:ext cx="630517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75207B4E-EDD0-4DE1-8D78-8298A1C15B15}"/>
              </a:ext>
            </a:extLst>
          </p:cNvPr>
          <p:cNvSpPr>
            <a:spLocks noGrp="1"/>
          </p:cNvSpPr>
          <p:nvPr>
            <p:ph idx="1"/>
          </p:nvPr>
        </p:nvSpPr>
        <p:spPr>
          <a:xfrm>
            <a:off x="361552" y="1426362"/>
            <a:ext cx="6065987" cy="3268038"/>
          </a:xfrm>
        </p:spPr>
        <p:txBody>
          <a:bodyPr/>
          <a:lstStyle>
            <a:lvl1pPr marL="169863" indent="-169863">
              <a:spcBef>
                <a:spcPts val="1800"/>
              </a:spcBef>
              <a:buFont typeface="Arial" panose="020B0604020202020204" pitchFamily="34" charset="0"/>
              <a:buChar char="•"/>
              <a:defRPr sz="1800">
                <a:solidFill>
                  <a:schemeClr val="tx1">
                    <a:lumMod val="75000"/>
                  </a:schemeClr>
                </a:solidFill>
              </a:defRPr>
            </a:lvl1pPr>
            <a:lvl2pPr marL="517525" indent="-171450">
              <a:defRPr sz="1400">
                <a:solidFill>
                  <a:schemeClr val="tx1">
                    <a:lumMod val="75000"/>
                  </a:schemeClr>
                </a:solidFill>
              </a:defRPr>
            </a:lvl2pPr>
            <a:lvl3pPr marL="801688" indent="-171450">
              <a:defRPr sz="1100">
                <a:solidFill>
                  <a:schemeClr val="tx1">
                    <a:lumMod val="75000"/>
                  </a:schemeClr>
                </a:solidFill>
              </a:defRPr>
            </a:lvl3pPr>
            <a:lvl4pPr>
              <a:defRPr sz="1100">
                <a:solidFill>
                  <a:schemeClr val="tx1">
                    <a:lumMod val="75000"/>
                  </a:schemeClr>
                </a:solidFill>
              </a:defRPr>
            </a:lvl4pPr>
            <a:lvl5pPr>
              <a:defRPr sz="1100">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8DEA0664-D2FB-4343-9A16-AD786525FCF7}"/>
              </a:ext>
            </a:extLst>
          </p:cNvPr>
          <p:cNvSpPr txBox="1"/>
          <p:nvPr userDrawn="1"/>
        </p:nvSpPr>
        <p:spPr>
          <a:xfrm>
            <a:off x="361553" y="550258"/>
            <a:ext cx="5134303" cy="461665"/>
          </a:xfrm>
          <a:prstGeom prst="rect">
            <a:avLst/>
          </a:prstGeom>
          <a:noFill/>
        </p:spPr>
        <p:txBody>
          <a:bodyPr wrap="square" lIns="0" tIns="0" rIns="0" bIns="0" rtlCol="0">
            <a:spAutoFit/>
          </a:bodyPr>
          <a:lstStyle/>
          <a:p>
            <a:r>
              <a:rPr lang="en-US" sz="3000">
                <a:solidFill>
                  <a:schemeClr val="accent1"/>
                </a:solidFill>
                <a:latin typeface="+mn-lt"/>
              </a:rPr>
              <a:t>AGENDA</a:t>
            </a:r>
          </a:p>
        </p:txBody>
      </p:sp>
    </p:spTree>
    <p:extLst>
      <p:ext uri="{BB962C8B-B14F-4D97-AF65-F5344CB8AC3E}">
        <p14:creationId xmlns:p14="http://schemas.microsoft.com/office/powerpoint/2010/main" val="3095505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Glas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4FCB7B-A562-49C4-86BA-C151EF54C456}"/>
              </a:ext>
            </a:extLst>
          </p:cNvPr>
          <p:cNvPicPr>
            <a:picLocks noChangeAspect="1"/>
          </p:cNvPicPr>
          <p:nvPr userDrawn="1"/>
        </p:nvPicPr>
        <p:blipFill>
          <a:blip r:embed="rId2"/>
          <a:stretch>
            <a:fillRect/>
          </a:stretch>
        </p:blipFill>
        <p:spPr>
          <a:xfrm>
            <a:off x="882" y="0"/>
            <a:ext cx="9142235" cy="5143501"/>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1888313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Fie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E639A-21D8-4529-B78A-3DB84BC56A2B}"/>
              </a:ext>
            </a:extLst>
          </p:cNvPr>
          <p:cNvPicPr>
            <a:picLocks noChangeAspect="1"/>
          </p:cNvPicPr>
          <p:nvPr userDrawn="1"/>
        </p:nvPicPr>
        <p:blipFill>
          <a:blip r:embed="rId2"/>
          <a:stretch>
            <a:fillRect/>
          </a:stretch>
        </p:blipFill>
        <p:spPr>
          <a:xfrm>
            <a:off x="0" y="-23029"/>
            <a:ext cx="9143999" cy="5167312"/>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3675289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Glas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4FCB7B-A562-49C4-86BA-C151EF54C456}"/>
              </a:ext>
            </a:extLst>
          </p:cNvPr>
          <p:cNvPicPr>
            <a:picLocks noChangeAspect="1"/>
          </p:cNvPicPr>
          <p:nvPr userDrawn="1"/>
        </p:nvPicPr>
        <p:blipFill>
          <a:blip r:embed="rId2"/>
          <a:stretch>
            <a:fillRect/>
          </a:stretch>
        </p:blipFill>
        <p:spPr>
          <a:xfrm>
            <a:off x="882" y="0"/>
            <a:ext cx="9142235" cy="5143501"/>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389860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hell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3410117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3615822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383094" y="1576877"/>
            <a:ext cx="8426703" cy="15431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hasCustomPrompt="1"/>
          </p:nvPr>
        </p:nvSpPr>
        <p:spPr>
          <a:xfrm>
            <a:off x="382588" y="1138238"/>
            <a:ext cx="8383587" cy="345329"/>
          </a:xfrm>
        </p:spPr>
        <p:txBody>
          <a:bodyPr/>
          <a:lstStyle>
            <a:lvl1pPr>
              <a:defRPr sz="1800">
                <a:solidFill>
                  <a:schemeClr val="tx1"/>
                </a:solidFill>
              </a:defRPr>
            </a:lvl1pPr>
          </a:lstStyle>
          <a:p>
            <a:pPr lvl="0"/>
            <a:r>
              <a:rPr lang="en-US"/>
              <a:t>Edit Master subtitle styles</a:t>
            </a:r>
          </a:p>
        </p:txBody>
      </p:sp>
    </p:spTree>
    <p:extLst>
      <p:ext uri="{BB962C8B-B14F-4D97-AF65-F5344CB8AC3E}">
        <p14:creationId xmlns:p14="http://schemas.microsoft.com/office/powerpoint/2010/main" val="2111241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p:nvPr>
        </p:nvSpPr>
        <p:spPr>
          <a:xfrm>
            <a:off x="382588" y="1138238"/>
            <a:ext cx="8383587" cy="345329"/>
          </a:xfrm>
        </p:spPr>
        <p:txBody>
          <a:bodyPr/>
          <a:lstStyle>
            <a:lvl1pPr>
              <a:defRPr sz="1800">
                <a:solidFill>
                  <a:schemeClr val="tx1"/>
                </a:solidFill>
              </a:defRPr>
            </a:lvl1pPr>
          </a:lstStyle>
          <a:p>
            <a:pPr lvl="0"/>
            <a:r>
              <a:rPr lang="en-US"/>
              <a:t>Edit Master text styles</a:t>
            </a:r>
          </a:p>
        </p:txBody>
      </p:sp>
    </p:spTree>
    <p:extLst>
      <p:ext uri="{BB962C8B-B14F-4D97-AF65-F5344CB8AC3E}">
        <p14:creationId xmlns:p14="http://schemas.microsoft.com/office/powerpoint/2010/main" val="3367141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1180875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3" name="Rectangle 2">
            <a:extLst>
              <a:ext uri="{FF2B5EF4-FFF2-40B4-BE49-F238E27FC236}">
                <a16:creationId xmlns:a16="http://schemas.microsoft.com/office/drawing/2014/main" id="{8A15A7EC-00A5-4ED8-8F5E-26841CAB28B1}"/>
              </a:ext>
            </a:extLst>
          </p:cNvPr>
          <p:cNvSpPr/>
          <p:nvPr userDrawn="1"/>
        </p:nvSpPr>
        <p:spPr>
          <a:xfrm>
            <a:off x="0" y="0"/>
            <a:ext cx="9144000" cy="132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003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FIDENT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4" name="TextBox 3">
            <a:extLst>
              <a:ext uri="{FF2B5EF4-FFF2-40B4-BE49-F238E27FC236}">
                <a16:creationId xmlns:a16="http://schemas.microsoft.com/office/drawing/2014/main" id="{29E959D4-4C7E-4B11-9B98-0DE93F522068}"/>
              </a:ext>
            </a:extLst>
          </p:cNvPr>
          <p:cNvSpPr txBox="1"/>
          <p:nvPr userDrawn="1"/>
        </p:nvSpPr>
        <p:spPr>
          <a:xfrm>
            <a:off x="3847643" y="4973691"/>
            <a:ext cx="1464589" cy="123111"/>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CONFIDENTIAL</a:t>
            </a:r>
          </a:p>
        </p:txBody>
      </p:sp>
    </p:spTree>
    <p:extLst>
      <p:ext uri="{BB962C8B-B14F-4D97-AF65-F5344CB8AC3E}">
        <p14:creationId xmlns:p14="http://schemas.microsoft.com/office/powerpoint/2010/main" val="220985706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ADB6-AE98-4A19-B4B6-1D5B037AB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2F2708-DF23-442B-93C5-947F15567B9E}"/>
              </a:ext>
            </a:extLst>
          </p:cNvPr>
          <p:cNvSpPr>
            <a:spLocks noGrp="1"/>
          </p:cNvSpPr>
          <p:nvPr>
            <p:ph sz="half" idx="1"/>
          </p:nvPr>
        </p:nvSpPr>
        <p:spPr>
          <a:xfrm>
            <a:off x="385922"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8EE85B-F64E-41DC-87C2-A4DD6092E503}"/>
              </a:ext>
            </a:extLst>
          </p:cNvPr>
          <p:cNvSpPr>
            <a:spLocks noGrp="1"/>
          </p:cNvSpPr>
          <p:nvPr>
            <p:ph sz="half" idx="2"/>
          </p:nvPr>
        </p:nvSpPr>
        <p:spPr>
          <a:xfrm>
            <a:off x="4891884"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8D0C55D-0F99-429E-A70A-DFB8F7B8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CA337-4D49-46CB-8189-CA7F18F542CD}"/>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1230836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E851-18BF-4117-813B-E87385AB30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304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0577" y="645747"/>
            <a:ext cx="8229601" cy="369332"/>
          </a:xfrm>
          <a:prstGeom prst="rect">
            <a:avLst/>
          </a:prstGeom>
        </p:spPr>
        <p:txBody>
          <a:bodyPr lIns="0" tIns="0" rIns="0" bIns="0" anchor="b" anchorCtr="0">
            <a:spAutoFit/>
          </a:bodyPr>
          <a:lstStyle>
            <a:lvl1pPr>
              <a:lnSpc>
                <a:spcPct val="90000"/>
              </a:lnSpc>
              <a:spcBef>
                <a:spcPts val="250"/>
              </a:spcBef>
              <a:defRPr lang="en-US" sz="3000" b="0" spc="-38" baseline="0">
                <a:solidFill>
                  <a:schemeClr val="tx1"/>
                </a:solidFill>
                <a:ea typeface="+mn-ea"/>
              </a:defRPr>
            </a:lvl1pPr>
          </a:lstStyle>
          <a:p>
            <a:pPr marL="0" lvl="0" defTabSz="685620">
              <a:lnSpc>
                <a:spcPct val="80000"/>
              </a:lnSpc>
            </a:pPr>
            <a:r>
              <a:rPr lang="en-US"/>
              <a:t>Click to edit Master title style</a:t>
            </a:r>
          </a:p>
        </p:txBody>
      </p:sp>
      <p:sp>
        <p:nvSpPr>
          <p:cNvPr id="3" name="Content Placeholder 2"/>
          <p:cNvSpPr>
            <a:spLocks noGrp="1"/>
          </p:cNvSpPr>
          <p:nvPr>
            <p:ph idx="1"/>
          </p:nvPr>
        </p:nvSpPr>
        <p:spPr>
          <a:xfrm>
            <a:off x="450527" y="1642687"/>
            <a:ext cx="8229601" cy="3051807"/>
          </a:xfrm>
          <a:prstGeom prst="rect">
            <a:avLst/>
          </a:prstGeom>
        </p:spPr>
        <p:txBody>
          <a:bodyPr lIns="91425" tIns="45713" rIns="91425" bIns="45713"/>
          <a:lstStyle>
            <a:lvl1pPr>
              <a:lnSpc>
                <a:spcPct val="95000"/>
              </a:lnSpc>
              <a:spcBef>
                <a:spcPts val="563"/>
              </a:spcBef>
              <a:buClr>
                <a:schemeClr val="tx1"/>
              </a:buClr>
              <a:defRPr sz="2000" baseline="0">
                <a:solidFill>
                  <a:schemeClr val="accent2"/>
                </a:solidFill>
              </a:defRPr>
            </a:lvl1pPr>
            <a:lvl2pPr marL="557178" indent="-214299">
              <a:lnSpc>
                <a:spcPct val="95000"/>
              </a:lnSpc>
              <a:spcBef>
                <a:spcPts val="250"/>
              </a:spcBef>
              <a:buClr>
                <a:schemeClr val="tx1"/>
              </a:buClr>
              <a:buFont typeface="Arial" panose="020B0604020202020204" pitchFamily="34" charset="0"/>
              <a:buChar char="•"/>
              <a:defRPr sz="1750">
                <a:solidFill>
                  <a:schemeClr val="accent2"/>
                </a:solidFill>
              </a:defRPr>
            </a:lvl2pPr>
            <a:lvl3pPr>
              <a:lnSpc>
                <a:spcPct val="95000"/>
              </a:lnSpc>
              <a:spcBef>
                <a:spcPts val="250"/>
              </a:spcBef>
              <a:buClr>
                <a:schemeClr val="tx1"/>
              </a:buClr>
              <a:defRPr sz="1500">
                <a:solidFill>
                  <a:schemeClr val="accent2"/>
                </a:solidFill>
              </a:defRPr>
            </a:lvl3pPr>
            <a:lvl4pPr marL="1200073" indent="-171440">
              <a:lnSpc>
                <a:spcPct val="95000"/>
              </a:lnSpc>
              <a:spcBef>
                <a:spcPts val="250"/>
              </a:spcBef>
              <a:buClr>
                <a:schemeClr val="tx1"/>
              </a:buClr>
              <a:buFont typeface="Arial" panose="020B0604020202020204" pitchFamily="34" charset="0"/>
              <a:buChar char="•"/>
              <a:defRPr sz="1250">
                <a:solidFill>
                  <a:schemeClr val="accent2"/>
                </a:solidFill>
              </a:defRPr>
            </a:lvl4pPr>
            <a:lvl5pPr>
              <a:defRPr>
                <a:solidFill>
                  <a:srgbClr val="292929"/>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1"/>
          </p:nvPr>
        </p:nvSpPr>
        <p:spPr>
          <a:xfrm>
            <a:off x="430501" y="1072589"/>
            <a:ext cx="8229719" cy="370284"/>
          </a:xfrm>
          <a:prstGeom prst="rect">
            <a:avLst/>
          </a:prstGeom>
        </p:spPr>
        <p:txBody>
          <a:bodyPr lIns="109887" tIns="54942" rIns="109887" bIns="54942"/>
          <a:lstStyle>
            <a:lvl1pPr marL="0" indent="0">
              <a:lnSpc>
                <a:spcPct val="95000"/>
              </a:lnSpc>
              <a:spcBef>
                <a:spcPts val="250"/>
              </a:spcBef>
              <a:buNone/>
              <a:defRPr sz="2000" cap="none" spc="-38" baseline="0">
                <a:solidFill>
                  <a:schemeClr val="accent2"/>
                </a:solidFill>
              </a:defRPr>
            </a:lvl1pPr>
            <a:lvl2pPr marL="342879" indent="0">
              <a:buNone/>
              <a:defRPr sz="2125">
                <a:solidFill>
                  <a:schemeClr val="tx1"/>
                </a:solidFill>
              </a:defRPr>
            </a:lvl2pPr>
            <a:lvl3pPr marL="685757" indent="0">
              <a:buNone/>
              <a:defRPr sz="1500">
                <a:solidFill>
                  <a:schemeClr val="tx1"/>
                </a:solidFill>
              </a:defRPr>
            </a:lvl3pPr>
            <a:lvl4pPr marL="1028633" indent="0">
              <a:buNone/>
              <a:defRPr sz="1438">
                <a:solidFill>
                  <a:schemeClr val="tx1"/>
                </a:solidFill>
              </a:defRPr>
            </a:lvl4pPr>
            <a:lvl5pPr marL="1371511" indent="0">
              <a:buNone/>
              <a:defRPr sz="1438">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5246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ie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E639A-21D8-4529-B78A-3DB84BC56A2B}"/>
              </a:ext>
            </a:extLst>
          </p:cNvPr>
          <p:cNvPicPr>
            <a:picLocks noChangeAspect="1"/>
          </p:cNvPicPr>
          <p:nvPr userDrawn="1"/>
        </p:nvPicPr>
        <p:blipFill>
          <a:blip r:embed="rId2"/>
          <a:stretch>
            <a:fillRect/>
          </a:stretch>
        </p:blipFill>
        <p:spPr>
          <a:xfrm>
            <a:off x="0" y="-23029"/>
            <a:ext cx="9143999" cy="5167312"/>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1257528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39580" rtl="0" eaLnBrk="1" fontAlgn="base" hangingPunct="1">
              <a:lnSpc>
                <a:spcPct val="90000"/>
              </a:lnSpc>
              <a:spcBef>
                <a:spcPct val="0"/>
              </a:spcBef>
              <a:spcAft>
                <a:spcPts val="506"/>
              </a:spcAft>
              <a:defRPr lang="en-US" sz="2333" b="1" cap="all" baseline="0" dirty="0" smtClean="0">
                <a:solidFill>
                  <a:srgbClr val="292929"/>
                </a:solidFill>
                <a:latin typeface="+mj-lt"/>
                <a:ea typeface="+mj-ea"/>
                <a:cs typeface="+mj-cs"/>
              </a:defRPr>
            </a:lvl1pPr>
          </a:lstStyle>
          <a:p>
            <a:pPr lvl="0" algn="l" defTabSz="439580"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08369" indent="-108369">
              <a:buClr>
                <a:schemeClr val="tx1"/>
              </a:buClr>
              <a:defRPr>
                <a:solidFill>
                  <a:schemeClr val="tx1"/>
                </a:solidFill>
              </a:defRPr>
            </a:lvl1pPr>
            <a:lvl2pPr marL="547950" indent="-216737">
              <a:buClr>
                <a:schemeClr val="tx1"/>
              </a:buClr>
              <a:defRPr>
                <a:solidFill>
                  <a:schemeClr val="tx1"/>
                </a:solidFill>
              </a:defRPr>
            </a:lvl2pPr>
            <a:lvl3pPr marL="821160" indent="-215211">
              <a:buClr>
                <a:schemeClr val="tx1"/>
              </a:buClr>
              <a:buSzPct val="96000"/>
              <a:buFont typeface="Wingdings" pitchFamily="2" charset="2"/>
              <a:buChar char="§"/>
              <a:defRPr>
                <a:solidFill>
                  <a:schemeClr val="tx1"/>
                </a:solidFill>
              </a:defRPr>
            </a:lvl3pPr>
            <a:lvl4pPr marL="1103530" indent="-224369">
              <a:buClr>
                <a:schemeClr val="tx1"/>
              </a:buClr>
              <a:defRPr>
                <a:solidFill>
                  <a:schemeClr val="tx1"/>
                </a:solidFill>
              </a:defRPr>
            </a:lvl4pPr>
            <a:lvl5pPr marL="1427110" indent="-21673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60475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39580" rtl="0" eaLnBrk="1" fontAlgn="base" hangingPunct="1">
              <a:lnSpc>
                <a:spcPct val="90000"/>
              </a:lnSpc>
              <a:spcBef>
                <a:spcPct val="0"/>
              </a:spcBef>
              <a:spcAft>
                <a:spcPts val="506"/>
              </a:spcAft>
              <a:defRPr lang="en-US" sz="2333" b="1" cap="all" baseline="0" dirty="0" smtClean="0">
                <a:solidFill>
                  <a:srgbClr val="292929"/>
                </a:solidFill>
                <a:latin typeface="+mj-lt"/>
                <a:ea typeface="+mj-ea"/>
                <a:cs typeface="+mj-cs"/>
              </a:defRPr>
            </a:lvl1pPr>
          </a:lstStyle>
          <a:p>
            <a:pPr lvl="0" algn="l" defTabSz="439580"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08369" indent="-108369">
              <a:buClr>
                <a:schemeClr val="tx1"/>
              </a:buClr>
              <a:defRPr>
                <a:solidFill>
                  <a:schemeClr val="tx1"/>
                </a:solidFill>
              </a:defRPr>
            </a:lvl1pPr>
            <a:lvl2pPr marL="547950" indent="-216737">
              <a:buClr>
                <a:schemeClr val="tx1"/>
              </a:buClr>
              <a:defRPr>
                <a:solidFill>
                  <a:schemeClr val="tx1"/>
                </a:solidFill>
              </a:defRPr>
            </a:lvl2pPr>
            <a:lvl3pPr marL="821160" indent="-215211">
              <a:buClr>
                <a:schemeClr val="tx1"/>
              </a:buClr>
              <a:buSzPct val="96000"/>
              <a:buFont typeface="Wingdings" pitchFamily="2" charset="2"/>
              <a:buChar char="§"/>
              <a:defRPr>
                <a:solidFill>
                  <a:schemeClr val="tx1"/>
                </a:solidFill>
              </a:defRPr>
            </a:lvl3pPr>
            <a:lvl4pPr marL="1103530" indent="-224369">
              <a:buClr>
                <a:schemeClr val="tx1"/>
              </a:buClr>
              <a:defRPr>
                <a:solidFill>
                  <a:schemeClr val="tx1"/>
                </a:solidFill>
              </a:defRPr>
            </a:lvl4pPr>
            <a:lvl5pPr marL="1427110" indent="-21673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428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_no content">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4232" y="1"/>
            <a:ext cx="8220693" cy="942974"/>
          </a:xfrm>
          <a:prstGeom prst="rect">
            <a:avLst/>
          </a:prstGeom>
        </p:spPr>
        <p:txBody>
          <a:bodyPr lIns="54864" tIns="0" rIns="0" bIns="0" anchor="b" anchorCtr="0"/>
          <a:lstStyle>
            <a:lvl1pPr>
              <a:defRPr sz="2700" baseline="0">
                <a:solidFill>
                  <a:srgbClr val="445E88"/>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45795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ubtitle and Content">
  <p:cSld name="2_Title Subtitle and Content">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371226" y="295421"/>
            <a:ext cx="8438572" cy="642305"/>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1"/>
              </a:buClr>
              <a:buSzPts val="2200"/>
              <a:buFont typeface="Lato"/>
              <a:buNone/>
              <a:defRPr sz="2200" b="0" i="0" u="none" strike="noStrike" cap="none">
                <a:solidFill>
                  <a:schemeClr val="accen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7"/>
          <p:cNvSpPr txBox="1">
            <a:spLocks noGrp="1"/>
          </p:cNvSpPr>
          <p:nvPr>
            <p:ph type="body" idx="1"/>
          </p:nvPr>
        </p:nvSpPr>
        <p:spPr>
          <a:xfrm>
            <a:off x="383094" y="1576877"/>
            <a:ext cx="8426703" cy="1543111"/>
          </a:xfrm>
          <a:prstGeom prst="rect">
            <a:avLst/>
          </a:prstGeom>
          <a:noFill/>
          <a:ln>
            <a:noFill/>
          </a:ln>
        </p:spPr>
        <p:txBody>
          <a:bodyPr spcFirstLastPara="1" wrap="square" lIns="0" tIns="0" rIns="0" bIns="0" anchor="t" anchorCtr="0"/>
          <a:lstStyle>
            <a:lvl1pPr marL="457200" marR="0" lvl="0" indent="-228600" algn="l" rtl="0">
              <a:lnSpc>
                <a:spcPct val="95000"/>
              </a:lnSpc>
              <a:spcBef>
                <a:spcPts val="1200"/>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1pPr>
            <a:lvl2pPr marL="914400" marR="0" lvl="1" indent="-323850" algn="l" rtl="0">
              <a:lnSpc>
                <a:spcPct val="95000"/>
              </a:lnSpc>
              <a:spcBef>
                <a:spcPts val="375"/>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2pPr>
            <a:lvl3pPr marL="1371600" marR="0" lvl="2" indent="-304800" algn="l" rtl="0">
              <a:lnSpc>
                <a:spcPct val="95000"/>
              </a:lnSpc>
              <a:spcBef>
                <a:spcPts val="375"/>
              </a:spcBef>
              <a:spcAft>
                <a:spcPts val="0"/>
              </a:spcAft>
              <a:buClr>
                <a:schemeClr val="dk1"/>
              </a:buClr>
              <a:buSzPts val="1200"/>
              <a:buFont typeface="Arial"/>
              <a:buChar char="•"/>
              <a:defRPr sz="1200" b="0" i="0" u="none" strike="noStrike" cap="none">
                <a:solidFill>
                  <a:schemeClr val="dk1"/>
                </a:solidFill>
                <a:latin typeface="Lato"/>
                <a:ea typeface="Lato"/>
                <a:cs typeface="Lato"/>
                <a:sym typeface="Lato"/>
              </a:defRPr>
            </a:lvl3pPr>
            <a:lvl4pPr marL="1828800" marR="0" lvl="3"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4pPr>
            <a:lvl5pPr marL="2286000" marR="0" lvl="4"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
        <p:nvSpPr>
          <p:cNvPr id="67" name="Google Shape;67;p7"/>
          <p:cNvSpPr txBox="1">
            <a:spLocks noGrp="1"/>
          </p:cNvSpPr>
          <p:nvPr>
            <p:ph type="ftr" idx="11"/>
          </p:nvPr>
        </p:nvSpPr>
        <p:spPr>
          <a:xfrm>
            <a:off x="3898379" y="4979094"/>
            <a:ext cx="1363117" cy="107722"/>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000000"/>
              </a:buClr>
              <a:buSzPts val="1400"/>
              <a:buFont typeface="Arial"/>
              <a:buNone/>
              <a:defRPr sz="700"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9pPr>
          </a:lstStyle>
          <a:p>
            <a:endParaRPr/>
          </a:p>
        </p:txBody>
      </p:sp>
      <p:sp>
        <p:nvSpPr>
          <p:cNvPr id="68" name="Google Shape;68;p7"/>
          <p:cNvSpPr txBox="1">
            <a:spLocks noGrp="1"/>
          </p:cNvSpPr>
          <p:nvPr>
            <p:ph type="sldNum" idx="12"/>
          </p:nvPr>
        </p:nvSpPr>
        <p:spPr>
          <a:xfrm>
            <a:off x="8519467" y="4960629"/>
            <a:ext cx="245555" cy="107722"/>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
        <p:nvSpPr>
          <p:cNvPr id="69" name="Google Shape;69;p7"/>
          <p:cNvSpPr txBox="1">
            <a:spLocks noGrp="1"/>
          </p:cNvSpPr>
          <p:nvPr>
            <p:ph type="body" idx="2"/>
          </p:nvPr>
        </p:nvSpPr>
        <p:spPr>
          <a:xfrm>
            <a:off x="382588" y="1138238"/>
            <a:ext cx="8383587" cy="345329"/>
          </a:xfrm>
          <a:prstGeom prst="rect">
            <a:avLst/>
          </a:prstGeom>
          <a:noFill/>
          <a:ln>
            <a:noFill/>
          </a:ln>
        </p:spPr>
        <p:txBody>
          <a:bodyPr spcFirstLastPara="1" wrap="square" lIns="0" tIns="0" rIns="0" bIns="0" anchor="t" anchorCtr="0"/>
          <a:lstStyle>
            <a:lvl1pPr marL="457200" marR="0" lvl="0" indent="-228600" algn="l" rtl="0">
              <a:lnSpc>
                <a:spcPct val="95000"/>
              </a:lnSpc>
              <a:spcBef>
                <a:spcPts val="1200"/>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1pPr>
            <a:lvl2pPr marL="914400" marR="0" lvl="1" indent="-323850" algn="l" rtl="0">
              <a:lnSpc>
                <a:spcPct val="95000"/>
              </a:lnSpc>
              <a:spcBef>
                <a:spcPts val="375"/>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2pPr>
            <a:lvl3pPr marL="1371600" marR="0" lvl="2" indent="-304800" algn="l" rtl="0">
              <a:lnSpc>
                <a:spcPct val="95000"/>
              </a:lnSpc>
              <a:spcBef>
                <a:spcPts val="375"/>
              </a:spcBef>
              <a:spcAft>
                <a:spcPts val="0"/>
              </a:spcAft>
              <a:buClr>
                <a:schemeClr val="dk1"/>
              </a:buClr>
              <a:buSzPts val="1200"/>
              <a:buFont typeface="Arial"/>
              <a:buChar char="•"/>
              <a:defRPr sz="1200" b="0" i="0" u="none" strike="noStrike" cap="none">
                <a:solidFill>
                  <a:schemeClr val="dk1"/>
                </a:solidFill>
                <a:latin typeface="Lato"/>
                <a:ea typeface="Lato"/>
                <a:cs typeface="Lato"/>
                <a:sym typeface="Lato"/>
              </a:defRPr>
            </a:lvl3pPr>
            <a:lvl4pPr marL="1828800" marR="0" lvl="3"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4pPr>
            <a:lvl5pPr marL="2286000" marR="0" lvl="4"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873976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7382" y="253196"/>
            <a:ext cx="8292797" cy="369332"/>
          </a:xfrm>
          <a:prstGeom prst="rect">
            <a:avLst/>
          </a:prstGeom>
        </p:spPr>
        <p:txBody>
          <a:bodyPr wrap="square" lIns="0" tIns="0" rIns="0" bIns="0" anchor="ctr" anchorCtr="0">
            <a:spAutoFit/>
          </a:bodyPr>
          <a:lstStyle>
            <a:lvl1pPr>
              <a:lnSpc>
                <a:spcPct val="90000"/>
              </a:lnSpc>
              <a:spcBef>
                <a:spcPts val="250"/>
              </a:spcBef>
              <a:defRPr lang="en-US" sz="3000" b="0" spc="-38" baseline="0">
                <a:solidFill>
                  <a:schemeClr val="tx1"/>
                </a:solidFill>
                <a:ea typeface="+mn-ea"/>
              </a:defRPr>
            </a:lvl1pPr>
          </a:lstStyle>
          <a:p>
            <a:pPr marL="0" lvl="0" defTabSz="685620">
              <a:lnSpc>
                <a:spcPct val="80000"/>
              </a:lnSpc>
            </a:pPr>
            <a:r>
              <a:rPr lang="en-US"/>
              <a:t>Click to edit Master title style</a:t>
            </a:r>
          </a:p>
        </p:txBody>
      </p:sp>
    </p:spTree>
    <p:extLst>
      <p:ext uri="{BB962C8B-B14F-4D97-AF65-F5344CB8AC3E}">
        <p14:creationId xmlns:p14="http://schemas.microsoft.com/office/powerpoint/2010/main" val="84390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46921" rtl="0" eaLnBrk="1" fontAlgn="base" hangingPunct="1">
              <a:lnSpc>
                <a:spcPct val="90000"/>
              </a:lnSpc>
              <a:spcBef>
                <a:spcPct val="0"/>
              </a:spcBef>
              <a:spcAft>
                <a:spcPts val="514"/>
              </a:spcAft>
              <a:defRPr lang="en-US" sz="2333" b="1" cap="all" baseline="0" dirty="0" smtClean="0">
                <a:solidFill>
                  <a:srgbClr val="292929"/>
                </a:solidFill>
                <a:latin typeface="+mj-lt"/>
                <a:ea typeface="+mj-ea"/>
                <a:cs typeface="+mj-cs"/>
              </a:defRPr>
            </a:lvl1pPr>
          </a:lstStyle>
          <a:p>
            <a:pPr lvl="0" algn="l" defTabSz="446921"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10179" indent="-110179">
              <a:buClr>
                <a:schemeClr val="tx1"/>
              </a:buClr>
              <a:defRPr>
                <a:solidFill>
                  <a:schemeClr val="tx1"/>
                </a:solidFill>
              </a:defRPr>
            </a:lvl1pPr>
            <a:lvl2pPr marL="557100" indent="-220357">
              <a:buClr>
                <a:schemeClr val="tx1"/>
              </a:buClr>
              <a:defRPr>
                <a:solidFill>
                  <a:schemeClr val="tx1"/>
                </a:solidFill>
              </a:defRPr>
            </a:lvl2pPr>
            <a:lvl3pPr marL="834874" indent="-218805">
              <a:buClr>
                <a:schemeClr val="tx1"/>
              </a:buClr>
              <a:buSzPct val="96000"/>
              <a:buFont typeface="Wingdings" pitchFamily="2" charset="2"/>
              <a:buChar char="§"/>
              <a:defRPr>
                <a:solidFill>
                  <a:schemeClr val="tx1"/>
                </a:solidFill>
              </a:defRPr>
            </a:lvl3pPr>
            <a:lvl4pPr marL="1121959" indent="-228117">
              <a:buClr>
                <a:schemeClr val="tx1"/>
              </a:buClr>
              <a:defRPr>
                <a:solidFill>
                  <a:schemeClr val="tx1"/>
                </a:solidFill>
              </a:defRPr>
            </a:lvl4pPr>
            <a:lvl5pPr marL="1450942" indent="-22035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9886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46921" rtl="0" eaLnBrk="1" fontAlgn="base" hangingPunct="1">
              <a:lnSpc>
                <a:spcPct val="90000"/>
              </a:lnSpc>
              <a:spcBef>
                <a:spcPct val="0"/>
              </a:spcBef>
              <a:spcAft>
                <a:spcPts val="514"/>
              </a:spcAft>
              <a:defRPr lang="en-US" sz="2333" b="1" cap="all" baseline="0" dirty="0" smtClean="0">
                <a:solidFill>
                  <a:srgbClr val="292929"/>
                </a:solidFill>
                <a:latin typeface="+mj-lt"/>
                <a:ea typeface="+mj-ea"/>
                <a:cs typeface="+mj-cs"/>
              </a:defRPr>
            </a:lvl1pPr>
          </a:lstStyle>
          <a:p>
            <a:pPr lvl="0" algn="l" defTabSz="446921"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10179" indent="-110179">
              <a:buClr>
                <a:schemeClr val="tx1"/>
              </a:buClr>
              <a:defRPr>
                <a:solidFill>
                  <a:schemeClr val="tx1"/>
                </a:solidFill>
              </a:defRPr>
            </a:lvl1pPr>
            <a:lvl2pPr marL="557100" indent="-220357">
              <a:buClr>
                <a:schemeClr val="tx1"/>
              </a:buClr>
              <a:defRPr>
                <a:solidFill>
                  <a:schemeClr val="tx1"/>
                </a:solidFill>
              </a:defRPr>
            </a:lvl2pPr>
            <a:lvl3pPr marL="834874" indent="-218805">
              <a:buClr>
                <a:schemeClr val="tx1"/>
              </a:buClr>
              <a:buSzPct val="96000"/>
              <a:buFont typeface="Wingdings" pitchFamily="2" charset="2"/>
              <a:buChar char="§"/>
              <a:defRPr>
                <a:solidFill>
                  <a:schemeClr val="tx1"/>
                </a:solidFill>
              </a:defRPr>
            </a:lvl3pPr>
            <a:lvl4pPr marL="1121959" indent="-228117">
              <a:buClr>
                <a:schemeClr val="tx1"/>
              </a:buClr>
              <a:defRPr>
                <a:solidFill>
                  <a:schemeClr val="tx1"/>
                </a:solidFill>
              </a:defRPr>
            </a:lvl4pPr>
            <a:lvl5pPr marL="1450942" indent="-22035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26904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46921" rtl="0" eaLnBrk="1" fontAlgn="base" hangingPunct="1">
              <a:lnSpc>
                <a:spcPct val="90000"/>
              </a:lnSpc>
              <a:spcBef>
                <a:spcPct val="0"/>
              </a:spcBef>
              <a:spcAft>
                <a:spcPts val="514"/>
              </a:spcAft>
              <a:defRPr lang="en-US" sz="2333" b="1" cap="all" baseline="0" dirty="0" smtClean="0">
                <a:solidFill>
                  <a:srgbClr val="292929"/>
                </a:solidFill>
                <a:latin typeface="+mj-lt"/>
                <a:ea typeface="+mj-ea"/>
                <a:cs typeface="+mj-cs"/>
              </a:defRPr>
            </a:lvl1pPr>
          </a:lstStyle>
          <a:p>
            <a:pPr lvl="0" algn="l" defTabSz="446921"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10179" indent="-110179">
              <a:buClr>
                <a:schemeClr val="tx1"/>
              </a:buClr>
              <a:defRPr>
                <a:solidFill>
                  <a:schemeClr val="tx1"/>
                </a:solidFill>
              </a:defRPr>
            </a:lvl1pPr>
            <a:lvl2pPr marL="557100" indent="-220357">
              <a:buClr>
                <a:schemeClr val="tx1"/>
              </a:buClr>
              <a:defRPr>
                <a:solidFill>
                  <a:schemeClr val="tx1"/>
                </a:solidFill>
              </a:defRPr>
            </a:lvl2pPr>
            <a:lvl3pPr marL="834874" indent="-218805">
              <a:buClr>
                <a:schemeClr val="tx1"/>
              </a:buClr>
              <a:buSzPct val="96000"/>
              <a:buFont typeface="Wingdings" pitchFamily="2" charset="2"/>
              <a:buChar char="§"/>
              <a:defRPr>
                <a:solidFill>
                  <a:schemeClr val="tx1"/>
                </a:solidFill>
              </a:defRPr>
            </a:lvl3pPr>
            <a:lvl4pPr marL="1121959" indent="-228117">
              <a:buClr>
                <a:schemeClr val="tx1"/>
              </a:buClr>
              <a:defRPr>
                <a:solidFill>
                  <a:schemeClr val="tx1"/>
                </a:solidFill>
              </a:defRPr>
            </a:lvl4pPr>
            <a:lvl5pPr marL="1450942" indent="-22035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88439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E851-18BF-4117-813B-E87385AB3014}"/>
              </a:ext>
            </a:extLst>
          </p:cNvPr>
          <p:cNvSpPr>
            <a:spLocks noGrp="1"/>
          </p:cNvSpPr>
          <p:nvPr>
            <p:ph type="title"/>
          </p:nvPr>
        </p:nvSpPr>
        <p:spPr/>
        <p:txBody>
          <a:bodyPr/>
          <a:lstStyle/>
          <a:p>
            <a:r>
              <a:rPr lang="en-US"/>
              <a:t>Click to edit Master title style</a:t>
            </a:r>
          </a:p>
        </p:txBody>
      </p:sp>
      <p:sp>
        <p:nvSpPr>
          <p:cNvPr id="7" name="Text Placeholder 7">
            <a:extLst>
              <a:ext uri="{FF2B5EF4-FFF2-40B4-BE49-F238E27FC236}">
                <a16:creationId xmlns:a16="http://schemas.microsoft.com/office/drawing/2014/main" id="{5AA82682-0649-449C-BDDB-F31441B5C02C}"/>
              </a:ext>
            </a:extLst>
          </p:cNvPr>
          <p:cNvSpPr>
            <a:spLocks noGrp="1"/>
          </p:cNvSpPr>
          <p:nvPr>
            <p:ph type="body" sz="quarter" idx="13"/>
          </p:nvPr>
        </p:nvSpPr>
        <p:spPr>
          <a:xfrm>
            <a:off x="495300" y="963544"/>
            <a:ext cx="8340764" cy="384383"/>
          </a:xfrm>
        </p:spPr>
        <p:txBody>
          <a:bodyPr>
            <a:normAutofit/>
          </a:bodyPr>
          <a:lstStyle>
            <a:lvl1pPr marL="0" indent="0">
              <a:buNone/>
              <a:defRPr lang="en-US" sz="1700" dirty="0" smtClean="0">
                <a:solidFill>
                  <a:schemeClr val="accent4"/>
                </a:solidFill>
              </a:defRPr>
            </a:lvl1pPr>
          </a:lstStyle>
          <a:p>
            <a:pPr lvl="0"/>
            <a:r>
              <a:rPr lang="en-US"/>
              <a:t>Edit Master text styles</a:t>
            </a:r>
          </a:p>
        </p:txBody>
      </p:sp>
    </p:spTree>
    <p:extLst>
      <p:ext uri="{BB962C8B-B14F-4D97-AF65-F5344CB8AC3E}">
        <p14:creationId xmlns:p14="http://schemas.microsoft.com/office/powerpoint/2010/main" val="47718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Glass">
  <p:cSld name="1_Title Glass">
    <p:spTree>
      <p:nvGrpSpPr>
        <p:cNvPr id="1" name="Shape 48"/>
        <p:cNvGrpSpPr/>
        <p:nvPr/>
      </p:nvGrpSpPr>
      <p:grpSpPr>
        <a:xfrm>
          <a:off x="0" y="0"/>
          <a:ext cx="0" cy="0"/>
          <a:chOff x="0" y="0"/>
          <a:chExt cx="0" cy="0"/>
        </a:xfrm>
      </p:grpSpPr>
      <p:pic>
        <p:nvPicPr>
          <p:cNvPr id="49" name="Google Shape;49;p4"/>
          <p:cNvPicPr preferRelativeResize="0"/>
          <p:nvPr/>
        </p:nvPicPr>
        <p:blipFill rotWithShape="1">
          <a:blip r:embed="rId2">
            <a:alphaModFix/>
          </a:blip>
          <a:srcRect/>
          <a:stretch/>
        </p:blipFill>
        <p:spPr>
          <a:xfrm>
            <a:off x="882" y="0"/>
            <a:ext cx="9142235" cy="5143501"/>
          </a:xfrm>
          <a:prstGeom prst="rect">
            <a:avLst/>
          </a:prstGeom>
          <a:noFill/>
          <a:ln>
            <a:noFill/>
          </a:ln>
        </p:spPr>
      </p:pic>
      <p:sp>
        <p:nvSpPr>
          <p:cNvPr id="50" name="Google Shape;50;p4"/>
          <p:cNvSpPr txBox="1">
            <a:spLocks noGrp="1"/>
          </p:cNvSpPr>
          <p:nvPr>
            <p:ph type="ctrTitle"/>
          </p:nvPr>
        </p:nvSpPr>
        <p:spPr>
          <a:xfrm>
            <a:off x="2280492" y="841772"/>
            <a:ext cx="4869455" cy="110331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800"/>
              <a:buFont typeface="Lato"/>
              <a:buNone/>
              <a:defRPr sz="2800" b="0"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4"/>
          <p:cNvSpPr txBox="1">
            <a:spLocks noGrp="1"/>
          </p:cNvSpPr>
          <p:nvPr>
            <p:ph type="subTitle" idx="1"/>
          </p:nvPr>
        </p:nvSpPr>
        <p:spPr>
          <a:xfrm>
            <a:off x="2280492" y="2080617"/>
            <a:ext cx="4869455" cy="321060"/>
          </a:xfrm>
          <a:prstGeom prst="rect">
            <a:avLst/>
          </a:prstGeom>
          <a:noFill/>
          <a:ln>
            <a:noFill/>
          </a:ln>
        </p:spPr>
        <p:txBody>
          <a:bodyPr spcFirstLastPara="1" wrap="square" lIns="0" tIns="0" rIns="0" bIns="0" anchor="t" anchorCtr="0"/>
          <a:lstStyle>
            <a:lvl1pPr marR="0" lvl="0" algn="l" rtl="0">
              <a:lnSpc>
                <a:spcPct val="95000"/>
              </a:lnSpc>
              <a:spcBef>
                <a:spcPts val="1200"/>
              </a:spcBef>
              <a:spcAft>
                <a:spcPts val="0"/>
              </a:spcAft>
              <a:buClr>
                <a:schemeClr val="lt1"/>
              </a:buClr>
              <a:buSzPts val="1600"/>
              <a:buFont typeface="Arial"/>
              <a:buNone/>
              <a:defRPr sz="1600" b="0" i="0" u="none" strike="noStrike" cap="none">
                <a:solidFill>
                  <a:schemeClr val="lt1"/>
                </a:solidFill>
                <a:latin typeface="Lato"/>
                <a:ea typeface="Lato"/>
                <a:cs typeface="Lato"/>
                <a:sym typeface="Lato"/>
              </a:defRPr>
            </a:lvl1pPr>
            <a:lvl2pPr marR="0" lvl="1" algn="ctr" rtl="0">
              <a:lnSpc>
                <a:spcPct val="95000"/>
              </a:lnSpc>
              <a:spcBef>
                <a:spcPts val="375"/>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2pPr>
            <a:lvl3pPr marR="0" lvl="2" algn="ctr" rtl="0">
              <a:lnSpc>
                <a:spcPct val="95000"/>
              </a:lnSpc>
              <a:spcBef>
                <a:spcPts val="375"/>
              </a:spcBef>
              <a:spcAft>
                <a:spcPts val="0"/>
              </a:spcAft>
              <a:buClr>
                <a:schemeClr val="dk1"/>
              </a:buClr>
              <a:buSzPts val="1350"/>
              <a:buFont typeface="Arial"/>
              <a:buNone/>
              <a:defRPr sz="1350" b="0" i="0" u="none" strike="noStrike" cap="none">
                <a:solidFill>
                  <a:schemeClr val="dk1"/>
                </a:solidFill>
                <a:latin typeface="Lato"/>
                <a:ea typeface="Lato"/>
                <a:cs typeface="Lato"/>
                <a:sym typeface="Lato"/>
              </a:defRPr>
            </a:lvl3pPr>
            <a:lvl4pPr marR="0" lvl="3" algn="ctr" rtl="0">
              <a:lnSpc>
                <a:spcPct val="95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4pPr>
            <a:lvl5pPr marR="0" lvl="4" algn="ctr" rtl="0">
              <a:lnSpc>
                <a:spcPct val="95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9pPr>
          </a:lstStyle>
          <a:p>
            <a:endParaRPr/>
          </a:p>
        </p:txBody>
      </p:sp>
      <p:pic>
        <p:nvPicPr>
          <p:cNvPr id="52" name="Google Shape;52;p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62160" y="4582402"/>
            <a:ext cx="1666657" cy="234583"/>
          </a:xfrm>
          <a:prstGeom prst="rect">
            <a:avLst/>
          </a:prstGeom>
          <a:noFill/>
          <a:ln>
            <a:noFill/>
          </a:ln>
        </p:spPr>
      </p:pic>
      <p:sp>
        <p:nvSpPr>
          <p:cNvPr id="53" name="Google Shape;53;p4"/>
          <p:cNvSpPr txBox="1">
            <a:spLocks noGrp="1"/>
          </p:cNvSpPr>
          <p:nvPr>
            <p:ph type="body" idx="2"/>
          </p:nvPr>
        </p:nvSpPr>
        <p:spPr>
          <a:xfrm>
            <a:off x="2280492" y="2423609"/>
            <a:ext cx="4869455" cy="374675"/>
          </a:xfrm>
          <a:prstGeom prst="rect">
            <a:avLst/>
          </a:prstGeom>
          <a:noFill/>
          <a:ln>
            <a:noFill/>
          </a:ln>
        </p:spPr>
        <p:txBody>
          <a:bodyPr spcFirstLastPara="1" wrap="square" lIns="0" tIns="0" rIns="0" bIns="0" anchor="t" anchorCtr="0"/>
          <a:lstStyle>
            <a:lvl1pPr marL="457200" marR="0" lvl="0" indent="-228600" algn="l" rtl="0">
              <a:lnSpc>
                <a:spcPct val="95000"/>
              </a:lnSpc>
              <a:spcBef>
                <a:spcPts val="1200"/>
              </a:spcBef>
              <a:spcAft>
                <a:spcPts val="0"/>
              </a:spcAft>
              <a:buClr>
                <a:schemeClr val="lt1"/>
              </a:buClr>
              <a:buSzPts val="1500"/>
              <a:buFont typeface="Arial"/>
              <a:buNone/>
              <a:defRPr sz="1500" b="0" i="0" u="none" strike="noStrike" cap="none">
                <a:solidFill>
                  <a:schemeClr val="lt1"/>
                </a:solidFill>
                <a:latin typeface="Lato"/>
                <a:ea typeface="Lato"/>
                <a:cs typeface="Lato"/>
                <a:sym typeface="Lato"/>
              </a:defRPr>
            </a:lvl1pPr>
            <a:lvl2pPr marL="914400" marR="0" lvl="1" indent="-228600" algn="l" rtl="0">
              <a:lnSpc>
                <a:spcPct val="95000"/>
              </a:lnSpc>
              <a:spcBef>
                <a:spcPts val="375"/>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2pPr>
            <a:lvl3pPr marL="1371600" marR="0" lvl="2" indent="-304800" algn="l" rtl="0">
              <a:lnSpc>
                <a:spcPct val="95000"/>
              </a:lnSpc>
              <a:spcBef>
                <a:spcPts val="375"/>
              </a:spcBef>
              <a:spcAft>
                <a:spcPts val="0"/>
              </a:spcAft>
              <a:buClr>
                <a:schemeClr val="dk1"/>
              </a:buClr>
              <a:buSzPts val="1200"/>
              <a:buFont typeface="Arial"/>
              <a:buChar char="•"/>
              <a:defRPr sz="1200" b="0" i="0" u="none" strike="noStrike" cap="none">
                <a:solidFill>
                  <a:schemeClr val="dk1"/>
                </a:solidFill>
                <a:latin typeface="Lato"/>
                <a:ea typeface="Lato"/>
                <a:cs typeface="Lato"/>
                <a:sym typeface="Lato"/>
              </a:defRPr>
            </a:lvl3pPr>
            <a:lvl4pPr marL="1828800" marR="0" lvl="3"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4pPr>
            <a:lvl5pPr marL="2286000" marR="0" lvl="4"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29359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Leav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FA1BCB-DB90-4859-9013-494732017C1E}"/>
              </a:ext>
            </a:extLst>
          </p:cNvPr>
          <p:cNvPicPr>
            <a:picLocks noChangeAspect="1"/>
          </p:cNvPicPr>
          <p:nvPr userDrawn="1"/>
        </p:nvPicPr>
        <p:blipFill>
          <a:blip r:embed="rId2"/>
          <a:stretch>
            <a:fillRect/>
          </a:stretch>
        </p:blipFill>
        <p:spPr>
          <a:xfrm>
            <a:off x="0" y="804"/>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637842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w/green">
  <p:cSld name="Blank w/green">
    <p:spTree>
      <p:nvGrpSpPr>
        <p:cNvPr id="1" name="Shape 198"/>
        <p:cNvGrpSpPr/>
        <p:nvPr/>
      </p:nvGrpSpPr>
      <p:grpSpPr>
        <a:xfrm>
          <a:off x="0" y="0"/>
          <a:ext cx="0" cy="0"/>
          <a:chOff x="0" y="0"/>
          <a:chExt cx="0" cy="0"/>
        </a:xfrm>
      </p:grpSpPr>
      <p:sp>
        <p:nvSpPr>
          <p:cNvPr id="199" name="Google Shape;199;p23"/>
          <p:cNvSpPr txBox="1">
            <a:spLocks noGrp="1"/>
          </p:cNvSpPr>
          <p:nvPr>
            <p:ph type="ftr" idx="11"/>
          </p:nvPr>
        </p:nvSpPr>
        <p:spPr>
          <a:xfrm>
            <a:off x="3898379" y="4979094"/>
            <a:ext cx="1363117" cy="107722"/>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000000"/>
              </a:buClr>
              <a:buSzPts val="1400"/>
              <a:buFont typeface="Arial"/>
              <a:buNone/>
              <a:defRPr sz="700"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9pPr>
          </a:lstStyle>
          <a:p>
            <a:endParaRPr/>
          </a:p>
        </p:txBody>
      </p:sp>
      <p:sp>
        <p:nvSpPr>
          <p:cNvPr id="200" name="Google Shape;200;p23"/>
          <p:cNvSpPr txBox="1">
            <a:spLocks noGrp="1"/>
          </p:cNvSpPr>
          <p:nvPr>
            <p:ph type="sldNum" idx="12"/>
          </p:nvPr>
        </p:nvSpPr>
        <p:spPr>
          <a:xfrm>
            <a:off x="8519467" y="4960629"/>
            <a:ext cx="245555" cy="107722"/>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
        <p:nvSpPr>
          <p:cNvPr id="201" name="Google Shape;201;p23"/>
          <p:cNvSpPr/>
          <p:nvPr/>
        </p:nvSpPr>
        <p:spPr>
          <a:xfrm>
            <a:off x="0" y="0"/>
            <a:ext cx="9144000" cy="13247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Lato"/>
              <a:ea typeface="Lato"/>
              <a:cs typeface="Lato"/>
              <a:sym typeface="Lato"/>
            </a:endParaRPr>
          </a:p>
        </p:txBody>
      </p:sp>
      <p:sp>
        <p:nvSpPr>
          <p:cNvPr id="202" name="Google Shape;202;p23"/>
          <p:cNvSpPr/>
          <p:nvPr/>
        </p:nvSpPr>
        <p:spPr>
          <a:xfrm>
            <a:off x="0" y="0"/>
            <a:ext cx="9144000" cy="66675"/>
          </a:xfrm>
          <a:prstGeom prst="rect">
            <a:avLst/>
          </a:prstGeom>
          <a:solidFill>
            <a:srgbClr val="8FAD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3" name="Google Shape;203;p23"/>
          <p:cNvSpPr txBox="1">
            <a:spLocks noGrp="1"/>
          </p:cNvSpPr>
          <p:nvPr>
            <p:ph type="title"/>
          </p:nvPr>
        </p:nvSpPr>
        <p:spPr>
          <a:xfrm>
            <a:off x="371226" y="295421"/>
            <a:ext cx="8438572" cy="642305"/>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1"/>
              </a:buClr>
              <a:buSzPts val="2200"/>
              <a:buFont typeface="Lato"/>
              <a:buNone/>
              <a:defRPr sz="2200" b="0" i="0" u="none" strike="noStrike" cap="none">
                <a:solidFill>
                  <a:schemeClr val="accen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74865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hell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235264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he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2225"/>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6906427" y="-12225"/>
            <a:ext cx="2252742" cy="5155725"/>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F2353B00-842C-410D-A251-9ACDC907461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2" name="Straight Connector 11">
            <a:extLst>
              <a:ext uri="{FF2B5EF4-FFF2-40B4-BE49-F238E27FC236}">
                <a16:creationId xmlns:a16="http://schemas.microsoft.com/office/drawing/2014/main" id="{B0BB445D-6746-4C13-9472-8DCF4F9884CE}"/>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66CB3E-F6D9-463D-AF4D-B9177FD79F74}"/>
              </a:ext>
            </a:extLst>
          </p:cNvPr>
          <p:cNvCxnSpPr/>
          <p:nvPr userDrawn="1"/>
        </p:nvCxnSpPr>
        <p:spPr>
          <a:xfrm>
            <a:off x="361552" y="976585"/>
            <a:ext cx="630517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B97DF11A-A262-4E7A-9092-190A768D142B}"/>
              </a:ext>
            </a:extLst>
          </p:cNvPr>
          <p:cNvSpPr>
            <a:spLocks noGrp="1"/>
          </p:cNvSpPr>
          <p:nvPr>
            <p:ph idx="1"/>
          </p:nvPr>
        </p:nvSpPr>
        <p:spPr>
          <a:xfrm>
            <a:off x="361552" y="1426362"/>
            <a:ext cx="6065987" cy="3268038"/>
          </a:xfrm>
        </p:spPr>
        <p:txBody>
          <a:bodyPr/>
          <a:lstStyle>
            <a:lvl1pPr marL="169863" indent="-169863">
              <a:spcBef>
                <a:spcPts val="1800"/>
              </a:spcBef>
              <a:buFont typeface="Arial" panose="020B0604020202020204" pitchFamily="34" charset="0"/>
              <a:buChar char="•"/>
              <a:defRPr sz="1800">
                <a:solidFill>
                  <a:schemeClr val="tx1">
                    <a:lumMod val="75000"/>
                  </a:schemeClr>
                </a:solidFill>
              </a:defRPr>
            </a:lvl1pPr>
            <a:lvl2pPr marL="517525" indent="-171450">
              <a:defRPr sz="1400">
                <a:solidFill>
                  <a:schemeClr val="tx1">
                    <a:lumMod val="75000"/>
                  </a:schemeClr>
                </a:solidFill>
              </a:defRPr>
            </a:lvl2pPr>
            <a:lvl3pPr marL="801688" indent="-171450">
              <a:defRPr sz="1100">
                <a:solidFill>
                  <a:schemeClr val="tx1">
                    <a:lumMod val="75000"/>
                  </a:schemeClr>
                </a:solidFill>
              </a:defRPr>
            </a:lvl3pPr>
            <a:lvl4pPr>
              <a:defRPr sz="1100">
                <a:solidFill>
                  <a:schemeClr val="tx1">
                    <a:lumMod val="75000"/>
                  </a:schemeClr>
                </a:solidFill>
              </a:defRPr>
            </a:lvl4pPr>
            <a:lvl5pPr>
              <a:defRPr sz="11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48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114951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350792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FIDENT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4" name="TextBox 3">
            <a:extLst>
              <a:ext uri="{FF2B5EF4-FFF2-40B4-BE49-F238E27FC236}">
                <a16:creationId xmlns:a16="http://schemas.microsoft.com/office/drawing/2014/main" id="{29E959D4-4C7E-4B11-9B98-0DE93F522068}"/>
              </a:ext>
            </a:extLst>
          </p:cNvPr>
          <p:cNvSpPr txBox="1"/>
          <p:nvPr userDrawn="1"/>
        </p:nvSpPr>
        <p:spPr>
          <a:xfrm>
            <a:off x="3847643" y="4973691"/>
            <a:ext cx="1464589" cy="123111"/>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CONFIDENTIAL</a:t>
            </a:r>
          </a:p>
        </p:txBody>
      </p:sp>
    </p:spTree>
    <p:extLst>
      <p:ext uri="{BB962C8B-B14F-4D97-AF65-F5344CB8AC3E}">
        <p14:creationId xmlns:p14="http://schemas.microsoft.com/office/powerpoint/2010/main" val="333659416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A62050-C9D2-42AF-A908-A55B6161F3DD}"/>
              </a:ext>
            </a:extLst>
          </p:cNvPr>
          <p:cNvCxnSpPr/>
          <p:nvPr userDrawn="1"/>
        </p:nvCxnSpPr>
        <p:spPr>
          <a:xfrm>
            <a:off x="383095" y="1068750"/>
            <a:ext cx="837781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714571B-6D02-4A53-B190-DE523E9792EC}"/>
              </a:ext>
            </a:extLst>
          </p:cNvPr>
          <p:cNvSpPr txBox="1"/>
          <p:nvPr userDrawn="1"/>
        </p:nvSpPr>
        <p:spPr>
          <a:xfrm>
            <a:off x="371226" y="4950680"/>
            <a:ext cx="2214880" cy="96950"/>
          </a:xfrm>
          <a:prstGeom prst="rect">
            <a:avLst/>
          </a:prstGeom>
          <a:ln>
            <a:noFill/>
          </a:ln>
        </p:spPr>
        <p:txBody>
          <a:bodyPr wrap="square" lIns="0" tIns="0" rIns="0" bIns="0" rtlCol="0">
            <a:spAutoFit/>
          </a:bodyPr>
          <a:lstStyle/>
          <a:p>
            <a:pPr algn="l">
              <a:lnSpc>
                <a:spcPct val="90000"/>
              </a:lnSpc>
            </a:pPr>
            <a:r>
              <a:rPr lang="en-US" sz="700" b="0" i="0">
                <a:solidFill>
                  <a:schemeClr val="bg1">
                    <a:lumMod val="65000"/>
                  </a:schemeClr>
                </a:solidFill>
                <a:latin typeface="Lato" charset="0"/>
                <a:ea typeface="Lato" charset="0"/>
                <a:cs typeface="Lato" charset="0"/>
              </a:rPr>
              <a:t>© 2018 Juniper Networks </a:t>
            </a:r>
          </a:p>
        </p:txBody>
      </p:sp>
      <p:sp>
        <p:nvSpPr>
          <p:cNvPr id="17" name="Rectangle 16">
            <a:extLst>
              <a:ext uri="{FF2B5EF4-FFF2-40B4-BE49-F238E27FC236}">
                <a16:creationId xmlns:a16="http://schemas.microsoft.com/office/drawing/2014/main" id="{E7740587-8E63-4DFE-9AF5-EE9B927E84A9}"/>
              </a:ext>
            </a:extLst>
          </p:cNvPr>
          <p:cNvSpPr/>
          <p:nvPr userDrawn="1"/>
        </p:nvSpPr>
        <p:spPr>
          <a:xfrm>
            <a:off x="0" y="0"/>
            <a:ext cx="9144000" cy="66675"/>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sz="1400">
              <a:latin typeface="Arial"/>
              <a:cs typeface="Arial"/>
            </a:endParaRPr>
          </a:p>
        </p:txBody>
      </p:sp>
      <p:cxnSp>
        <p:nvCxnSpPr>
          <p:cNvPr id="18" name="Straight Connector 17">
            <a:extLst>
              <a:ext uri="{FF2B5EF4-FFF2-40B4-BE49-F238E27FC236}">
                <a16:creationId xmlns:a16="http://schemas.microsoft.com/office/drawing/2014/main" id="{1FD9FEAA-0417-4083-9EF0-5FDA88579A7E}"/>
              </a:ext>
            </a:extLst>
          </p:cNvPr>
          <p:cNvCxnSpPr/>
          <p:nvPr userDrawn="1"/>
        </p:nvCxnSpPr>
        <p:spPr>
          <a:xfrm>
            <a:off x="383095" y="4902487"/>
            <a:ext cx="8377810" cy="0"/>
          </a:xfrm>
          <a:prstGeom prst="line">
            <a:avLst/>
          </a:prstGeom>
          <a:ln w="6350" cmpd="sng">
            <a:solidFill>
              <a:srgbClr val="8FAD15"/>
            </a:solidFill>
            <a:miter lim="800000"/>
          </a:ln>
          <a:effectLst/>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371226" y="295421"/>
            <a:ext cx="8438572" cy="642305"/>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383094" y="1203757"/>
            <a:ext cx="8426703" cy="204685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A41E9B6-E82A-4D65-AA2F-AB531794E4FA}"/>
              </a:ext>
            </a:extLst>
          </p:cNvPr>
          <p:cNvSpPr>
            <a:spLocks noGrp="1"/>
          </p:cNvSpPr>
          <p:nvPr>
            <p:ph type="ftr" sz="quarter" idx="3"/>
          </p:nvPr>
        </p:nvSpPr>
        <p:spPr>
          <a:xfrm>
            <a:off x="3898379" y="4979094"/>
            <a:ext cx="1363117" cy="107722"/>
          </a:xfrm>
          <a:prstGeom prst="rect">
            <a:avLst/>
          </a:prstGeom>
        </p:spPr>
        <p:txBody>
          <a:bodyPr vert="horz" wrap="square" lIns="0" tIns="0" rIns="0" bIns="0" rtlCol="0" anchor="ctr">
            <a:spAutoFit/>
          </a:bodyPr>
          <a:lstStyle>
            <a:lvl1pPr algn="ctr">
              <a:defRPr sz="7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5357B898-94D5-41BD-8344-6A420350300E}"/>
              </a:ext>
            </a:extLst>
          </p:cNvPr>
          <p:cNvSpPr>
            <a:spLocks noGrp="1"/>
          </p:cNvSpPr>
          <p:nvPr>
            <p:ph type="sldNum" sz="quarter" idx="4"/>
          </p:nvPr>
        </p:nvSpPr>
        <p:spPr>
          <a:xfrm>
            <a:off x="8519467" y="4960629"/>
            <a:ext cx="245555" cy="107722"/>
          </a:xfrm>
          <a:prstGeom prst="rect">
            <a:avLst/>
          </a:prstGeom>
        </p:spPr>
        <p:txBody>
          <a:bodyPr vert="horz" wrap="square" lIns="0" tIns="0" rIns="0" bIns="0" rtlCol="0" anchor="ctr">
            <a:spAutoFit/>
          </a:bodyPr>
          <a:lstStyle>
            <a:lvl1pPr algn="r">
              <a:defRPr sz="700">
                <a:solidFill>
                  <a:schemeClr val="accent1"/>
                </a:solidFill>
              </a:defRPr>
            </a:lvl1pPr>
          </a:lstStyle>
          <a:p>
            <a:fld id="{911CAEDA-F13C-43B4-B3A8-D3983B745648}" type="slidenum">
              <a:rPr lang="en-US" smtClean="0"/>
              <a:pPr/>
              <a:t>‹#›</a:t>
            </a:fld>
            <a:endParaRPr lang="en-US"/>
          </a:p>
        </p:txBody>
      </p:sp>
      <p:cxnSp>
        <p:nvCxnSpPr>
          <p:cNvPr id="7" name="Straight Connector 6">
            <a:extLst>
              <a:ext uri="{FF2B5EF4-FFF2-40B4-BE49-F238E27FC236}">
                <a16:creationId xmlns:a16="http://schemas.microsoft.com/office/drawing/2014/main" id="{17D0EF52-4213-413D-AC17-D7B7B08F619E}"/>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2DC55FA-CAD4-44ED-8FE8-B532D9D45D7C}"/>
              </a:ext>
            </a:extLst>
          </p:cNvPr>
          <p:cNvGrpSpPr/>
          <p:nvPr userDrawn="1"/>
        </p:nvGrpSpPr>
        <p:grpSpPr>
          <a:xfrm>
            <a:off x="7791964" y="4944673"/>
            <a:ext cx="523943" cy="143933"/>
            <a:chOff x="1855788" y="3378201"/>
            <a:chExt cx="3709987" cy="1019175"/>
          </a:xfrm>
          <a:solidFill>
            <a:schemeClr val="bg2">
              <a:lumMod val="10000"/>
            </a:schemeClr>
          </a:solidFill>
        </p:grpSpPr>
        <p:sp>
          <p:nvSpPr>
            <p:cNvPr id="20" name="Freeform 5">
              <a:extLst>
                <a:ext uri="{FF2B5EF4-FFF2-40B4-BE49-F238E27FC236}">
                  <a16:creationId xmlns:a16="http://schemas.microsoft.com/office/drawing/2014/main" id="{528325C0-29E5-4B68-9CAD-B1E00E29EA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27DAAFCF-EBBB-40B1-A4E9-BD28A752CF75}"/>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C16A8744-DF49-401D-91E1-6B9DACAC854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9065924E-3C4C-40E8-A61D-8795FCEC413C}"/>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27E6C4DA-CA2E-4D2F-955D-9AD1AF6D2B9B}"/>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3C74F658-4046-43D7-821E-B57E1764A22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a:extLst>
                <a:ext uri="{FF2B5EF4-FFF2-40B4-BE49-F238E27FC236}">
                  <a16:creationId xmlns:a16="http://schemas.microsoft.com/office/drawing/2014/main" id="{602C543C-0B72-482A-81C3-40109F6C0B7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a:extLst>
                <a:ext uri="{FF2B5EF4-FFF2-40B4-BE49-F238E27FC236}">
                  <a16:creationId xmlns:a16="http://schemas.microsoft.com/office/drawing/2014/main" id="{CF467010-8FDA-4A2D-9686-3EE6030767C2}"/>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a:extLst>
                <a:ext uri="{FF2B5EF4-FFF2-40B4-BE49-F238E27FC236}">
                  <a16:creationId xmlns:a16="http://schemas.microsoft.com/office/drawing/2014/main" id="{712681F6-4BBB-445D-834F-A0B7158FF7A5}"/>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9">
              <a:extLst>
                <a:ext uri="{FF2B5EF4-FFF2-40B4-BE49-F238E27FC236}">
                  <a16:creationId xmlns:a16="http://schemas.microsoft.com/office/drawing/2014/main" id="{DE9FEF45-3930-476F-AA2F-C96BD95155CD}"/>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MSIPCMContentMarking" descr="{&quot;HashCode&quot;:817091896,&quot;Placement&quot;:&quot;Footer&quot;}">
            <a:extLst>
              <a:ext uri="{FF2B5EF4-FFF2-40B4-BE49-F238E27FC236}">
                <a16:creationId xmlns:a16="http://schemas.microsoft.com/office/drawing/2014/main" id="{23E62DA8-0943-4A3A-8264-C54FA4C9E401}"/>
              </a:ext>
            </a:extLst>
          </p:cNvPr>
          <p:cNvSpPr txBox="1"/>
          <p:nvPr userDrawn="1"/>
        </p:nvSpPr>
        <p:spPr>
          <a:xfrm>
            <a:off x="3984292" y="4932427"/>
            <a:ext cx="1175415"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000000"/>
                </a:solidFill>
                <a:latin typeface="Calibri" panose="020F0502020204030204" pitchFamily="34" charset="0"/>
              </a:rPr>
              <a:t>Juniper Business Use Only</a:t>
            </a:r>
          </a:p>
        </p:txBody>
      </p:sp>
    </p:spTree>
    <p:extLst>
      <p:ext uri="{BB962C8B-B14F-4D97-AF65-F5344CB8AC3E}">
        <p14:creationId xmlns:p14="http://schemas.microsoft.com/office/powerpoint/2010/main" val="437500304"/>
      </p:ext>
    </p:extLst>
  </p:cSld>
  <p:clrMap bg1="lt1" tx1="dk1" bg2="lt2" tx2="dk2" accent1="accent1" accent2="accent2" accent3="accent3" accent4="accent4" accent5="accent5" accent6="accent6" hlink="hlink" folHlink="folHlink"/>
  <p:sldLayoutIdLst>
    <p:sldLayoutId id="2147483740" r:id="rId1"/>
    <p:sldLayoutId id="2147483689" r:id="rId2"/>
    <p:sldLayoutId id="2147483708" r:id="rId3"/>
    <p:sldLayoutId id="2147483709" r:id="rId4"/>
    <p:sldLayoutId id="2147483741" r:id="rId5"/>
    <p:sldLayoutId id="2147483746" r:id="rId6"/>
    <p:sldLayoutId id="2147483692" r:id="rId7"/>
    <p:sldLayoutId id="2147483747" r:id="rId8"/>
    <p:sldLayoutId id="2147483751" r:id="rId9"/>
    <p:sldLayoutId id="2147483755" r:id="rId10"/>
    <p:sldLayoutId id="2147483712" r:id="rId11"/>
    <p:sldLayoutId id="2147483790" r:id="rId12"/>
  </p:sldLayoutIdLst>
  <p:hf hdr="0" ftr="0" dt="0"/>
  <p:txStyles>
    <p:title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p:titleStyle>
    <p:bodyStyle>
      <a:lvl1pPr marL="0" indent="0" algn="l" defTabSz="685800" rtl="0" eaLnBrk="1" latinLnBrk="0" hangingPunct="1">
        <a:lnSpc>
          <a:spcPct val="95000"/>
        </a:lnSpc>
        <a:spcBef>
          <a:spcPts val="1200"/>
        </a:spcBef>
        <a:buFont typeface="Arial" panose="020B0604020202020204" pitchFamily="34" charset="0"/>
        <a:buNone/>
        <a:defRPr sz="1500" kern="1200">
          <a:solidFill>
            <a:schemeClr val="tx1"/>
          </a:solidFill>
          <a:latin typeface="+mn-lt"/>
          <a:ea typeface="+mn-ea"/>
          <a:cs typeface="+mn-cs"/>
        </a:defRPr>
      </a:lvl1pPr>
      <a:lvl2pPr marL="344488" indent="-171450" algn="l" defTabSz="685800" rtl="0" eaLnBrk="1" latinLnBrk="0" hangingPunct="1">
        <a:lnSpc>
          <a:spcPct val="95000"/>
        </a:lnSpc>
        <a:spcBef>
          <a:spcPts val="375"/>
        </a:spcBef>
        <a:buFont typeface="Arial" panose="020B0604020202020204" pitchFamily="34" charset="0"/>
        <a:buChar char="•"/>
        <a:defRPr sz="1500" kern="1200">
          <a:solidFill>
            <a:schemeClr val="tx1"/>
          </a:solidFill>
          <a:latin typeface="+mn-lt"/>
          <a:ea typeface="+mn-ea"/>
          <a:cs typeface="+mn-cs"/>
        </a:defRPr>
      </a:lvl2pPr>
      <a:lvl3pPr marL="685800" indent="-17145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3pPr>
      <a:lvl4pPr marL="969963"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4pPr>
      <a:lvl5pPr marL="1316038"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orient="horz" pos="132" userDrawn="1">
          <p15:clr>
            <a:srgbClr val="F26B43"/>
          </p15:clr>
        </p15:guide>
        <p15:guide id="3" pos="4344" userDrawn="1">
          <p15:clr>
            <a:srgbClr val="F26B43"/>
          </p15:clr>
        </p15:guide>
        <p15:guide id="4" orient="horz" pos="3107" userDrawn="1">
          <p15:clr>
            <a:srgbClr val="F26B43"/>
          </p15:clr>
        </p15:guide>
        <p15:guide id="5" pos="2885" userDrawn="1">
          <p15:clr>
            <a:srgbClr val="F26B43"/>
          </p15:clr>
        </p15:guide>
        <p15:guide id="6" orient="horz" pos="16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A62050-C9D2-42AF-A908-A55B6161F3DD}"/>
              </a:ext>
            </a:extLst>
          </p:cNvPr>
          <p:cNvCxnSpPr/>
          <p:nvPr userDrawn="1"/>
        </p:nvCxnSpPr>
        <p:spPr>
          <a:xfrm>
            <a:off x="383095" y="1068750"/>
            <a:ext cx="837781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714571B-6D02-4A53-B190-DE523E9792EC}"/>
              </a:ext>
            </a:extLst>
          </p:cNvPr>
          <p:cNvSpPr txBox="1"/>
          <p:nvPr userDrawn="1"/>
        </p:nvSpPr>
        <p:spPr>
          <a:xfrm>
            <a:off x="371226" y="4950680"/>
            <a:ext cx="2214880" cy="96950"/>
          </a:xfrm>
          <a:prstGeom prst="rect">
            <a:avLst/>
          </a:prstGeom>
          <a:ln>
            <a:noFill/>
          </a:ln>
        </p:spPr>
        <p:txBody>
          <a:bodyPr wrap="square" lIns="0" tIns="0" rIns="0" bIns="0" rtlCol="0">
            <a:spAutoFit/>
          </a:bodyPr>
          <a:lstStyle/>
          <a:p>
            <a:pPr algn="l">
              <a:lnSpc>
                <a:spcPct val="90000"/>
              </a:lnSpc>
            </a:pPr>
            <a:r>
              <a:rPr lang="en-US" sz="700" b="0" i="0">
                <a:solidFill>
                  <a:schemeClr val="bg1">
                    <a:lumMod val="65000"/>
                  </a:schemeClr>
                </a:solidFill>
                <a:latin typeface="Lato" charset="0"/>
                <a:ea typeface="Lato" charset="0"/>
                <a:cs typeface="Lato" charset="0"/>
              </a:rPr>
              <a:t>© 2018 Juniper Networks </a:t>
            </a:r>
          </a:p>
        </p:txBody>
      </p:sp>
      <p:sp>
        <p:nvSpPr>
          <p:cNvPr id="17" name="Rectangle 16">
            <a:extLst>
              <a:ext uri="{FF2B5EF4-FFF2-40B4-BE49-F238E27FC236}">
                <a16:creationId xmlns:a16="http://schemas.microsoft.com/office/drawing/2014/main" id="{E7740587-8E63-4DFE-9AF5-EE9B927E84A9}"/>
              </a:ext>
            </a:extLst>
          </p:cNvPr>
          <p:cNvSpPr/>
          <p:nvPr userDrawn="1"/>
        </p:nvSpPr>
        <p:spPr>
          <a:xfrm>
            <a:off x="0" y="0"/>
            <a:ext cx="9144000" cy="66675"/>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sz="1400">
              <a:latin typeface="Arial"/>
              <a:cs typeface="Arial"/>
            </a:endParaRPr>
          </a:p>
        </p:txBody>
      </p:sp>
      <p:cxnSp>
        <p:nvCxnSpPr>
          <p:cNvPr id="18" name="Straight Connector 17">
            <a:extLst>
              <a:ext uri="{FF2B5EF4-FFF2-40B4-BE49-F238E27FC236}">
                <a16:creationId xmlns:a16="http://schemas.microsoft.com/office/drawing/2014/main" id="{1FD9FEAA-0417-4083-9EF0-5FDA88579A7E}"/>
              </a:ext>
            </a:extLst>
          </p:cNvPr>
          <p:cNvCxnSpPr/>
          <p:nvPr userDrawn="1"/>
        </p:nvCxnSpPr>
        <p:spPr>
          <a:xfrm>
            <a:off x="383095" y="4902487"/>
            <a:ext cx="8377810" cy="0"/>
          </a:xfrm>
          <a:prstGeom prst="line">
            <a:avLst/>
          </a:prstGeom>
          <a:ln w="6350" cmpd="sng">
            <a:solidFill>
              <a:srgbClr val="8FAD15"/>
            </a:solidFill>
            <a:miter lim="800000"/>
          </a:ln>
          <a:effectLst/>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371226" y="295421"/>
            <a:ext cx="8438572" cy="642305"/>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383094" y="1203757"/>
            <a:ext cx="8426703" cy="204685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A41E9B6-E82A-4D65-AA2F-AB531794E4FA}"/>
              </a:ext>
            </a:extLst>
          </p:cNvPr>
          <p:cNvSpPr>
            <a:spLocks noGrp="1"/>
          </p:cNvSpPr>
          <p:nvPr>
            <p:ph type="ftr" sz="quarter" idx="3"/>
          </p:nvPr>
        </p:nvSpPr>
        <p:spPr>
          <a:xfrm>
            <a:off x="3898379" y="4979094"/>
            <a:ext cx="1363117" cy="107722"/>
          </a:xfrm>
          <a:prstGeom prst="rect">
            <a:avLst/>
          </a:prstGeom>
        </p:spPr>
        <p:txBody>
          <a:bodyPr vert="horz" wrap="square" lIns="0" tIns="0" rIns="0" bIns="0" rtlCol="0" anchor="ctr">
            <a:spAutoFit/>
          </a:bodyPr>
          <a:lstStyle>
            <a:lvl1pPr algn="ctr">
              <a:defRPr sz="7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5357B898-94D5-41BD-8344-6A420350300E}"/>
              </a:ext>
            </a:extLst>
          </p:cNvPr>
          <p:cNvSpPr>
            <a:spLocks noGrp="1"/>
          </p:cNvSpPr>
          <p:nvPr>
            <p:ph type="sldNum" sz="quarter" idx="4"/>
          </p:nvPr>
        </p:nvSpPr>
        <p:spPr>
          <a:xfrm>
            <a:off x="8519467" y="4960629"/>
            <a:ext cx="245555" cy="107722"/>
          </a:xfrm>
          <a:prstGeom prst="rect">
            <a:avLst/>
          </a:prstGeom>
        </p:spPr>
        <p:txBody>
          <a:bodyPr vert="horz" wrap="square" lIns="0" tIns="0" rIns="0" bIns="0" rtlCol="0" anchor="ctr">
            <a:spAutoFit/>
          </a:bodyPr>
          <a:lstStyle>
            <a:lvl1pPr algn="r">
              <a:defRPr sz="700">
                <a:solidFill>
                  <a:schemeClr val="accent1"/>
                </a:solidFill>
              </a:defRPr>
            </a:lvl1pPr>
          </a:lstStyle>
          <a:p>
            <a:fld id="{911CAEDA-F13C-43B4-B3A8-D3983B745648}" type="slidenum">
              <a:rPr lang="en-US" smtClean="0"/>
              <a:pPr/>
              <a:t>‹#›</a:t>
            </a:fld>
            <a:endParaRPr lang="en-US"/>
          </a:p>
        </p:txBody>
      </p:sp>
      <p:cxnSp>
        <p:nvCxnSpPr>
          <p:cNvPr id="7" name="Straight Connector 6">
            <a:extLst>
              <a:ext uri="{FF2B5EF4-FFF2-40B4-BE49-F238E27FC236}">
                <a16:creationId xmlns:a16="http://schemas.microsoft.com/office/drawing/2014/main" id="{17D0EF52-4213-413D-AC17-D7B7B08F619E}"/>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2DC55FA-CAD4-44ED-8FE8-B532D9D45D7C}"/>
              </a:ext>
            </a:extLst>
          </p:cNvPr>
          <p:cNvGrpSpPr/>
          <p:nvPr userDrawn="1"/>
        </p:nvGrpSpPr>
        <p:grpSpPr>
          <a:xfrm>
            <a:off x="7791964" y="4944673"/>
            <a:ext cx="523943" cy="143933"/>
            <a:chOff x="1855788" y="3378201"/>
            <a:chExt cx="3709987" cy="1019175"/>
          </a:xfrm>
          <a:solidFill>
            <a:schemeClr val="bg2">
              <a:lumMod val="10000"/>
            </a:schemeClr>
          </a:solidFill>
        </p:grpSpPr>
        <p:sp>
          <p:nvSpPr>
            <p:cNvPr id="20" name="Freeform 5">
              <a:extLst>
                <a:ext uri="{FF2B5EF4-FFF2-40B4-BE49-F238E27FC236}">
                  <a16:creationId xmlns:a16="http://schemas.microsoft.com/office/drawing/2014/main" id="{528325C0-29E5-4B68-9CAD-B1E00E29EA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27DAAFCF-EBBB-40B1-A4E9-BD28A752CF75}"/>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C16A8744-DF49-401D-91E1-6B9DACAC854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9065924E-3C4C-40E8-A61D-8795FCEC413C}"/>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27E6C4DA-CA2E-4D2F-955D-9AD1AF6D2B9B}"/>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3C74F658-4046-43D7-821E-B57E1764A22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a:extLst>
                <a:ext uri="{FF2B5EF4-FFF2-40B4-BE49-F238E27FC236}">
                  <a16:creationId xmlns:a16="http://schemas.microsoft.com/office/drawing/2014/main" id="{602C543C-0B72-482A-81C3-40109F6C0B7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a:extLst>
                <a:ext uri="{FF2B5EF4-FFF2-40B4-BE49-F238E27FC236}">
                  <a16:creationId xmlns:a16="http://schemas.microsoft.com/office/drawing/2014/main" id="{CF467010-8FDA-4A2D-9686-3EE6030767C2}"/>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a:extLst>
                <a:ext uri="{FF2B5EF4-FFF2-40B4-BE49-F238E27FC236}">
                  <a16:creationId xmlns:a16="http://schemas.microsoft.com/office/drawing/2014/main" id="{712681F6-4BBB-445D-834F-A0B7158FF7A5}"/>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9">
              <a:extLst>
                <a:ext uri="{FF2B5EF4-FFF2-40B4-BE49-F238E27FC236}">
                  <a16:creationId xmlns:a16="http://schemas.microsoft.com/office/drawing/2014/main" id="{DE9FEF45-3930-476F-AA2F-C96BD95155CD}"/>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MSIPCMContentMarking" descr="{&quot;HashCode&quot;:817091896,&quot;Placement&quot;:&quot;Footer&quot;}">
            <a:extLst>
              <a:ext uri="{FF2B5EF4-FFF2-40B4-BE49-F238E27FC236}">
                <a16:creationId xmlns:a16="http://schemas.microsoft.com/office/drawing/2014/main" id="{42D26A69-99AE-4B91-AB84-823A524A3A9C}"/>
              </a:ext>
            </a:extLst>
          </p:cNvPr>
          <p:cNvSpPr txBox="1"/>
          <p:nvPr userDrawn="1"/>
        </p:nvSpPr>
        <p:spPr>
          <a:xfrm>
            <a:off x="3984292" y="4932427"/>
            <a:ext cx="1175415"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000000"/>
                </a:solidFill>
                <a:latin typeface="Calibri" panose="020F0502020204030204" pitchFamily="34" charset="0"/>
              </a:rPr>
              <a:t>Juniper Business Use Only</a:t>
            </a:r>
          </a:p>
        </p:txBody>
      </p:sp>
    </p:spTree>
    <p:extLst>
      <p:ext uri="{BB962C8B-B14F-4D97-AF65-F5344CB8AC3E}">
        <p14:creationId xmlns:p14="http://schemas.microsoft.com/office/powerpoint/2010/main" val="132539694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Lst>
  <p:hf hdr="0" ftr="0" dt="0"/>
  <p:txStyles>
    <p:titleStyle>
      <a:lvl1pPr algn="l" defTabSz="685800" rtl="0" eaLnBrk="1" latinLnBrk="0" hangingPunct="1">
        <a:lnSpc>
          <a:spcPct val="90000"/>
        </a:lnSpc>
        <a:spcBef>
          <a:spcPct val="0"/>
        </a:spcBef>
        <a:buNone/>
        <a:defRPr sz="2200" kern="1200" cap="all" baseline="0">
          <a:solidFill>
            <a:schemeClr val="accent1"/>
          </a:solidFill>
          <a:latin typeface="+mn-lt"/>
          <a:ea typeface="Lato Light" panose="020F0302020204030203" pitchFamily="34" charset="0"/>
          <a:cs typeface="Lato Light" panose="020F0302020204030203" pitchFamily="34" charset="0"/>
        </a:defRPr>
      </a:lvl1pPr>
    </p:titleStyle>
    <p:bodyStyle>
      <a:lvl1pPr marL="0" indent="0" algn="l" defTabSz="685800" rtl="0" eaLnBrk="1" latinLnBrk="0" hangingPunct="1">
        <a:lnSpc>
          <a:spcPct val="95000"/>
        </a:lnSpc>
        <a:spcBef>
          <a:spcPts val="1200"/>
        </a:spcBef>
        <a:buFont typeface="Arial" panose="020B0604020202020204" pitchFamily="34" charset="0"/>
        <a:buNone/>
        <a:defRPr sz="1500" kern="1200">
          <a:solidFill>
            <a:schemeClr val="tx1"/>
          </a:solidFill>
          <a:latin typeface="+mn-lt"/>
          <a:ea typeface="+mn-ea"/>
          <a:cs typeface="+mn-cs"/>
        </a:defRPr>
      </a:lvl1pPr>
      <a:lvl2pPr marL="344488" indent="-171450" algn="l" defTabSz="685800" rtl="0" eaLnBrk="1" latinLnBrk="0" hangingPunct="1">
        <a:lnSpc>
          <a:spcPct val="95000"/>
        </a:lnSpc>
        <a:spcBef>
          <a:spcPts val="375"/>
        </a:spcBef>
        <a:buFont typeface="Arial" panose="020B0604020202020204" pitchFamily="34" charset="0"/>
        <a:buChar char="•"/>
        <a:defRPr sz="1500" kern="1200">
          <a:solidFill>
            <a:schemeClr val="tx1"/>
          </a:solidFill>
          <a:latin typeface="+mn-lt"/>
          <a:ea typeface="+mn-ea"/>
          <a:cs typeface="+mn-cs"/>
        </a:defRPr>
      </a:lvl2pPr>
      <a:lvl3pPr marL="685800" indent="-17145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3pPr>
      <a:lvl4pPr marL="969963"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4pPr>
      <a:lvl5pPr marL="1316038"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orient="horz" pos="132">
          <p15:clr>
            <a:srgbClr val="F26B43"/>
          </p15:clr>
        </p15:guide>
        <p15:guide id="3" pos="4344">
          <p15:clr>
            <a:srgbClr val="F26B43"/>
          </p15:clr>
        </p15:guide>
        <p15:guide id="4" orient="horz" pos="3107">
          <p15:clr>
            <a:srgbClr val="F26B43"/>
          </p15:clr>
        </p15:guide>
        <p15:guide id="5" pos="2885">
          <p15:clr>
            <a:srgbClr val="F26B43"/>
          </p15:clr>
        </p15:guide>
        <p15:guide id="6" orient="horz" pos="162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5662-700B-4BE5-9A4C-FDF59C348068}"/>
              </a:ext>
            </a:extLst>
          </p:cNvPr>
          <p:cNvSpPr>
            <a:spLocks noGrp="1"/>
          </p:cNvSpPr>
          <p:nvPr>
            <p:ph type="ctrTitle"/>
          </p:nvPr>
        </p:nvSpPr>
        <p:spPr>
          <a:xfrm>
            <a:off x="2280492" y="841772"/>
            <a:ext cx="4869455" cy="1103310"/>
          </a:xfrm>
        </p:spPr>
        <p:txBody>
          <a:bodyPr/>
          <a:lstStyle/>
          <a:p>
            <a:r>
              <a:rPr lang="en-US" cap="none"/>
              <a:t>Juniper Apstra</a:t>
            </a:r>
            <a:br>
              <a:rPr lang="en-US" cap="none"/>
            </a:br>
            <a:r>
              <a:rPr lang="en-US" cap="none"/>
              <a:t>Virtual Lab Demo</a:t>
            </a:r>
          </a:p>
        </p:txBody>
      </p:sp>
      <p:sp>
        <p:nvSpPr>
          <p:cNvPr id="3" name="Subtitle 2">
            <a:extLst>
              <a:ext uri="{FF2B5EF4-FFF2-40B4-BE49-F238E27FC236}">
                <a16:creationId xmlns:a16="http://schemas.microsoft.com/office/drawing/2014/main" id="{13FBF221-40B3-46A0-A2B5-B922554F9307}"/>
              </a:ext>
            </a:extLst>
          </p:cNvPr>
          <p:cNvSpPr>
            <a:spLocks noGrp="1"/>
          </p:cNvSpPr>
          <p:nvPr>
            <p:ph type="subTitle" idx="1"/>
          </p:nvPr>
        </p:nvSpPr>
        <p:spPr/>
        <p:txBody>
          <a:bodyPr/>
          <a:lstStyle/>
          <a:p>
            <a:r>
              <a:rPr lang="en-US"/>
              <a:t>v4.0.0</a:t>
            </a:r>
          </a:p>
        </p:txBody>
      </p:sp>
      <p:sp>
        <p:nvSpPr>
          <p:cNvPr id="4" name="Text Placeholder 5">
            <a:extLst>
              <a:ext uri="{FF2B5EF4-FFF2-40B4-BE49-F238E27FC236}">
                <a16:creationId xmlns:a16="http://schemas.microsoft.com/office/drawing/2014/main" id="{54927F54-728A-5F4C-A7D3-C585E1AF398D}"/>
              </a:ext>
            </a:extLst>
          </p:cNvPr>
          <p:cNvSpPr>
            <a:spLocks noGrp="1"/>
          </p:cNvSpPr>
          <p:nvPr>
            <p:ph type="body" sz="quarter" idx="10"/>
          </p:nvPr>
        </p:nvSpPr>
        <p:spPr>
          <a:xfrm>
            <a:off x="2280492" y="2657681"/>
            <a:ext cx="4869455" cy="1406319"/>
          </a:xfrm>
        </p:spPr>
        <p:txBody>
          <a:bodyPr/>
          <a:lstStyle/>
          <a:p>
            <a:pPr>
              <a:lnSpc>
                <a:spcPct val="100000"/>
              </a:lnSpc>
            </a:pPr>
            <a:endParaRPr lang="en-US" dirty="0"/>
          </a:p>
        </p:txBody>
      </p:sp>
    </p:spTree>
    <p:extLst>
      <p:ext uri="{BB962C8B-B14F-4D97-AF65-F5344CB8AC3E}">
        <p14:creationId xmlns:p14="http://schemas.microsoft.com/office/powerpoint/2010/main" val="1335960052"/>
      </p:ext>
    </p:extLst>
  </p:cSld>
  <p:clrMapOvr>
    <a:masterClrMapping/>
  </p:clrMapOvr>
  <mc:AlternateContent xmlns:mc="http://schemas.openxmlformats.org/markup-compatibility/2006" xmlns:p14="http://schemas.microsoft.com/office/powerpoint/2010/main">
    <mc:Choice Requires="p14">
      <p:transition spd="slow" p14:dur="2000" advTm="15578"/>
    </mc:Choice>
    <mc:Fallback xmlns="">
      <p:transition spd="slow" advTm="155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10</a:t>
            </a:fld>
            <a:endParaRPr lang="en-US"/>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Zero Touch Provisioning</a:t>
            </a:r>
          </a:p>
        </p:txBody>
      </p:sp>
      <p:cxnSp>
        <p:nvCxnSpPr>
          <p:cNvPr id="8" name="Straight Connector 7">
            <a:extLst>
              <a:ext uri="{FF2B5EF4-FFF2-40B4-BE49-F238E27FC236}">
                <a16:creationId xmlns:a16="http://schemas.microsoft.com/office/drawing/2014/main" id="{9D07B039-AC21-EF4C-B949-68F58FAF2289}"/>
              </a:ext>
            </a:extLst>
          </p:cNvPr>
          <p:cNvCxnSpPr/>
          <p:nvPr/>
        </p:nvCxnSpPr>
        <p:spPr>
          <a:xfrm>
            <a:off x="313650" y="1399215"/>
            <a:ext cx="0" cy="341212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25BB86C-06F5-3B44-9D8C-294730950C79}"/>
              </a:ext>
            </a:extLst>
          </p:cNvPr>
          <p:cNvSpPr txBox="1"/>
          <p:nvPr/>
        </p:nvSpPr>
        <p:spPr>
          <a:xfrm>
            <a:off x="-44184" y="1139155"/>
            <a:ext cx="1109599" cy="261610"/>
          </a:xfrm>
          <a:prstGeom prst="rect">
            <a:avLst/>
          </a:prstGeom>
          <a:noFill/>
        </p:spPr>
        <p:txBody>
          <a:bodyPr wrap="none" rtlCol="0">
            <a:spAutoFit/>
          </a:bodyPr>
          <a:lstStyle/>
          <a:p>
            <a:r>
              <a:rPr lang="en-US" sz="1100"/>
              <a:t>JUNOS Device</a:t>
            </a:r>
          </a:p>
        </p:txBody>
      </p:sp>
      <p:cxnSp>
        <p:nvCxnSpPr>
          <p:cNvPr id="11" name="Straight Connector 10">
            <a:extLst>
              <a:ext uri="{FF2B5EF4-FFF2-40B4-BE49-F238E27FC236}">
                <a16:creationId xmlns:a16="http://schemas.microsoft.com/office/drawing/2014/main" id="{58E7F116-DA31-6046-971F-43B8851B3305}"/>
              </a:ext>
            </a:extLst>
          </p:cNvPr>
          <p:cNvCxnSpPr/>
          <p:nvPr/>
        </p:nvCxnSpPr>
        <p:spPr>
          <a:xfrm>
            <a:off x="5174446" y="1407488"/>
            <a:ext cx="0" cy="341212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0835DFC-3898-0B47-BDD4-5315571534E2}"/>
              </a:ext>
            </a:extLst>
          </p:cNvPr>
          <p:cNvSpPr txBox="1"/>
          <p:nvPr/>
        </p:nvSpPr>
        <p:spPr>
          <a:xfrm>
            <a:off x="4596444" y="1135651"/>
            <a:ext cx="1103187" cy="253916"/>
          </a:xfrm>
          <a:prstGeom prst="rect">
            <a:avLst/>
          </a:prstGeom>
          <a:noFill/>
        </p:spPr>
        <p:txBody>
          <a:bodyPr wrap="none" rtlCol="0">
            <a:spAutoFit/>
          </a:bodyPr>
          <a:lstStyle/>
          <a:p>
            <a:r>
              <a:rPr lang="en-US" sz="1050"/>
              <a:t>Apstra ZTP VM</a:t>
            </a:r>
          </a:p>
        </p:txBody>
      </p:sp>
      <p:sp>
        <p:nvSpPr>
          <p:cNvPr id="13" name="TextBox 12">
            <a:extLst>
              <a:ext uri="{FF2B5EF4-FFF2-40B4-BE49-F238E27FC236}">
                <a16:creationId xmlns:a16="http://schemas.microsoft.com/office/drawing/2014/main" id="{1073251E-888F-C842-8B2A-01DAC3C15FF9}"/>
              </a:ext>
            </a:extLst>
          </p:cNvPr>
          <p:cNvSpPr txBox="1"/>
          <p:nvPr/>
        </p:nvSpPr>
        <p:spPr>
          <a:xfrm>
            <a:off x="5694189" y="1135651"/>
            <a:ext cx="1244251" cy="253916"/>
          </a:xfrm>
          <a:prstGeom prst="rect">
            <a:avLst/>
          </a:prstGeom>
          <a:noFill/>
        </p:spPr>
        <p:txBody>
          <a:bodyPr wrap="none" rtlCol="0">
            <a:spAutoFit/>
          </a:bodyPr>
          <a:lstStyle/>
          <a:p>
            <a:r>
              <a:rPr lang="en-US" sz="1050"/>
              <a:t>Apstra Server VM</a:t>
            </a:r>
          </a:p>
        </p:txBody>
      </p:sp>
      <p:cxnSp>
        <p:nvCxnSpPr>
          <p:cNvPr id="14" name="Straight Connector 13">
            <a:extLst>
              <a:ext uri="{FF2B5EF4-FFF2-40B4-BE49-F238E27FC236}">
                <a16:creationId xmlns:a16="http://schemas.microsoft.com/office/drawing/2014/main" id="{470ED376-D52C-1042-A4BD-190B882DE786}"/>
              </a:ext>
            </a:extLst>
          </p:cNvPr>
          <p:cNvCxnSpPr/>
          <p:nvPr/>
        </p:nvCxnSpPr>
        <p:spPr>
          <a:xfrm>
            <a:off x="6368118" y="1407488"/>
            <a:ext cx="0" cy="341212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E9E83BC-62C7-5943-85BE-4E2E9D685384}"/>
              </a:ext>
            </a:extLst>
          </p:cNvPr>
          <p:cNvCxnSpPr>
            <a:cxnSpLocks/>
          </p:cNvCxnSpPr>
          <p:nvPr/>
        </p:nvCxnSpPr>
        <p:spPr>
          <a:xfrm>
            <a:off x="385050" y="1723294"/>
            <a:ext cx="47240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D759DB-1D24-BF4D-86E4-630000611F25}"/>
              </a:ext>
            </a:extLst>
          </p:cNvPr>
          <p:cNvSpPr txBox="1"/>
          <p:nvPr/>
        </p:nvSpPr>
        <p:spPr>
          <a:xfrm>
            <a:off x="387040" y="1549223"/>
            <a:ext cx="840295" cy="215444"/>
          </a:xfrm>
          <a:prstGeom prst="rect">
            <a:avLst/>
          </a:prstGeom>
          <a:noFill/>
        </p:spPr>
        <p:txBody>
          <a:bodyPr wrap="none" rtlCol="0">
            <a:spAutoFit/>
          </a:bodyPr>
          <a:lstStyle/>
          <a:p>
            <a:r>
              <a:rPr lang="en-US" sz="800"/>
              <a:t>DHCP request</a:t>
            </a:r>
          </a:p>
        </p:txBody>
      </p:sp>
      <p:cxnSp>
        <p:nvCxnSpPr>
          <p:cNvPr id="19" name="Straight Arrow Connector 18">
            <a:extLst>
              <a:ext uri="{FF2B5EF4-FFF2-40B4-BE49-F238E27FC236}">
                <a16:creationId xmlns:a16="http://schemas.microsoft.com/office/drawing/2014/main" id="{E78CE20D-535F-0944-A4E6-417A0C55C11C}"/>
              </a:ext>
            </a:extLst>
          </p:cNvPr>
          <p:cNvCxnSpPr>
            <a:cxnSpLocks/>
          </p:cNvCxnSpPr>
          <p:nvPr/>
        </p:nvCxnSpPr>
        <p:spPr>
          <a:xfrm flipH="1">
            <a:off x="376014" y="2066577"/>
            <a:ext cx="46985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45906A0-04DD-A844-B3D7-FE8AE9A35153}"/>
              </a:ext>
            </a:extLst>
          </p:cNvPr>
          <p:cNvSpPr txBox="1"/>
          <p:nvPr/>
        </p:nvSpPr>
        <p:spPr>
          <a:xfrm>
            <a:off x="714953" y="1895937"/>
            <a:ext cx="4394152" cy="215444"/>
          </a:xfrm>
          <a:prstGeom prst="rect">
            <a:avLst/>
          </a:prstGeom>
          <a:noFill/>
        </p:spPr>
        <p:txBody>
          <a:bodyPr wrap="none" rtlCol="0">
            <a:spAutoFit/>
          </a:bodyPr>
          <a:lstStyle/>
          <a:p>
            <a:r>
              <a:rPr lang="en-US" sz="800"/>
              <a:t>DHCP reply to assign IP, Hostname (optional), and config file "</a:t>
            </a:r>
            <a:r>
              <a:rPr lang="en-US" sz="800" err="1"/>
              <a:t>junos_apstra_ztp_bootstrap.sh</a:t>
            </a:r>
            <a:r>
              <a:rPr lang="en-US" sz="800"/>
              <a:t>"</a:t>
            </a:r>
          </a:p>
        </p:txBody>
      </p:sp>
      <p:sp>
        <p:nvSpPr>
          <p:cNvPr id="30" name="TextBox 29">
            <a:extLst>
              <a:ext uri="{FF2B5EF4-FFF2-40B4-BE49-F238E27FC236}">
                <a16:creationId xmlns:a16="http://schemas.microsoft.com/office/drawing/2014/main" id="{9C1EA240-FAE3-304C-B368-580D8C9535A6}"/>
              </a:ext>
            </a:extLst>
          </p:cNvPr>
          <p:cNvSpPr txBox="1"/>
          <p:nvPr/>
        </p:nvSpPr>
        <p:spPr>
          <a:xfrm>
            <a:off x="380642" y="2318791"/>
            <a:ext cx="2648482" cy="707886"/>
          </a:xfrm>
          <a:prstGeom prst="rect">
            <a:avLst/>
          </a:prstGeom>
          <a:noFill/>
        </p:spPr>
        <p:txBody>
          <a:bodyPr wrap="none" rtlCol="0">
            <a:spAutoFit/>
          </a:bodyPr>
          <a:lstStyle/>
          <a:p>
            <a:r>
              <a:rPr lang="en-US" sz="800"/>
              <a:t>Run the shell script "</a:t>
            </a:r>
            <a:r>
              <a:rPr lang="en-US" sz="800" err="1"/>
              <a:t>junos_apstra_ztp_bootstrap.sh</a:t>
            </a:r>
            <a:r>
              <a:rPr lang="en-US" sz="800"/>
              <a:t>":</a:t>
            </a:r>
          </a:p>
          <a:p>
            <a:pPr marL="171450" indent="-171450">
              <a:buFont typeface="Arial" panose="020B0604020202020204" pitchFamily="34" charset="0"/>
              <a:buChar char="•"/>
            </a:pPr>
            <a:r>
              <a:rPr lang="en-US" sz="800"/>
              <a:t>Configure root password: root123</a:t>
            </a:r>
          </a:p>
          <a:p>
            <a:pPr marL="171450" indent="-171450">
              <a:buFont typeface="Arial" panose="020B0604020202020204" pitchFamily="34" charset="0"/>
              <a:buChar char="•"/>
            </a:pPr>
            <a:r>
              <a:rPr lang="en-US" sz="800"/>
              <a:t>Download the script "</a:t>
            </a:r>
            <a:r>
              <a:rPr lang="en-US" sz="800" err="1"/>
              <a:t>ztp.py</a:t>
            </a:r>
            <a:r>
              <a:rPr lang="en-US" sz="800"/>
              <a:t>" from Apstra ZTP VM</a:t>
            </a:r>
          </a:p>
          <a:p>
            <a:pPr marL="171450" indent="-171450">
              <a:buFont typeface="Arial" panose="020B0604020202020204" pitchFamily="34" charset="0"/>
              <a:buChar char="•"/>
            </a:pPr>
            <a:r>
              <a:rPr lang="en-US" sz="800"/>
              <a:t>Configure "</a:t>
            </a:r>
            <a:r>
              <a:rPr lang="en-US" sz="800" err="1"/>
              <a:t>ztp.py</a:t>
            </a:r>
            <a:r>
              <a:rPr lang="en-US" sz="800"/>
              <a:t>" as op script</a:t>
            </a:r>
          </a:p>
          <a:p>
            <a:pPr marL="171450" indent="-171450">
              <a:buFont typeface="Arial" panose="020B0604020202020204" pitchFamily="34" charset="0"/>
              <a:buChar char="•"/>
            </a:pPr>
            <a:r>
              <a:rPr lang="en-US" sz="800"/>
              <a:t>Run command "op </a:t>
            </a:r>
            <a:r>
              <a:rPr lang="en-US" sz="800" err="1"/>
              <a:t>ztp.py</a:t>
            </a:r>
            <a:r>
              <a:rPr lang="en-US" sz="800"/>
              <a:t>" to execute the </a:t>
            </a:r>
            <a:r>
              <a:rPr lang="en-US" sz="800" err="1"/>
              <a:t>ztp</a:t>
            </a:r>
            <a:r>
              <a:rPr lang="en-US" sz="800"/>
              <a:t> script</a:t>
            </a:r>
          </a:p>
        </p:txBody>
      </p:sp>
      <p:sp>
        <p:nvSpPr>
          <p:cNvPr id="32" name="TextBox 31">
            <a:extLst>
              <a:ext uri="{FF2B5EF4-FFF2-40B4-BE49-F238E27FC236}">
                <a16:creationId xmlns:a16="http://schemas.microsoft.com/office/drawing/2014/main" id="{40F74110-C383-2F4F-B77E-DC95A206A1E4}"/>
              </a:ext>
            </a:extLst>
          </p:cNvPr>
          <p:cNvSpPr txBox="1"/>
          <p:nvPr/>
        </p:nvSpPr>
        <p:spPr>
          <a:xfrm>
            <a:off x="380642" y="3157067"/>
            <a:ext cx="3871573" cy="1446550"/>
          </a:xfrm>
          <a:prstGeom prst="rect">
            <a:avLst/>
          </a:prstGeom>
          <a:noFill/>
        </p:spPr>
        <p:txBody>
          <a:bodyPr wrap="none" rtlCol="0">
            <a:spAutoFit/>
          </a:bodyPr>
          <a:lstStyle/>
          <a:p>
            <a:r>
              <a:rPr lang="en-US" sz="800"/>
              <a:t>Run the op script "</a:t>
            </a:r>
            <a:r>
              <a:rPr lang="en-US" sz="800" err="1"/>
              <a:t>ztp.py</a:t>
            </a:r>
            <a:r>
              <a:rPr lang="en-US" sz="800"/>
              <a:t>":</a:t>
            </a:r>
          </a:p>
          <a:p>
            <a:pPr marL="171450" indent="-171450">
              <a:buFont typeface="Arial" panose="020B0604020202020204" pitchFamily="34" charset="0"/>
              <a:buChar char="•"/>
            </a:pPr>
            <a:r>
              <a:rPr lang="en-US" sz="800"/>
              <a:t>Delete the DHCP knob under management interface, and then apply a static IP</a:t>
            </a:r>
          </a:p>
          <a:p>
            <a:pPr marL="171450" indent="-171450">
              <a:buFont typeface="Arial" panose="020B0604020202020204" pitchFamily="34" charset="0"/>
              <a:buChar char="•"/>
            </a:pPr>
            <a:r>
              <a:rPr lang="en-US" sz="800"/>
              <a:t>Configure default route</a:t>
            </a:r>
          </a:p>
          <a:p>
            <a:pPr marL="171450" indent="-171450">
              <a:buFont typeface="Arial" panose="020B0604020202020204" pitchFamily="34" charset="0"/>
              <a:buChar char="•"/>
            </a:pPr>
            <a:r>
              <a:rPr lang="en-US" sz="800"/>
              <a:t>Gather device info like serial number, model number, OS version</a:t>
            </a:r>
          </a:p>
          <a:p>
            <a:pPr marL="171450" indent="-171450">
              <a:buFont typeface="Arial" panose="020B0604020202020204" pitchFamily="34" charset="0"/>
              <a:buChar char="•"/>
            </a:pPr>
            <a:r>
              <a:rPr lang="en-US" sz="800"/>
              <a:t>Download </a:t>
            </a:r>
            <a:r>
              <a:rPr lang="en-US" sz="800" err="1"/>
              <a:t>ztp</a:t>
            </a:r>
            <a:r>
              <a:rPr lang="en-US" sz="800"/>
              <a:t> config file "</a:t>
            </a:r>
            <a:r>
              <a:rPr lang="en-US" sz="800" err="1"/>
              <a:t>ztp.json</a:t>
            </a:r>
            <a:r>
              <a:rPr lang="en-US" sz="800"/>
              <a:t>" from Apstra ZTP VM</a:t>
            </a:r>
          </a:p>
          <a:p>
            <a:pPr marL="171450" indent="-171450">
              <a:buFont typeface="Arial" panose="020B0604020202020204" pitchFamily="34" charset="0"/>
              <a:buChar char="•"/>
            </a:pPr>
            <a:r>
              <a:rPr lang="en-US" sz="800"/>
              <a:t>Upgrade the software image (optional)</a:t>
            </a:r>
          </a:p>
          <a:p>
            <a:pPr marL="171450" indent="-171450">
              <a:buFont typeface="Arial" panose="020B0604020202020204" pitchFamily="34" charset="0"/>
              <a:buChar char="•"/>
            </a:pPr>
            <a:r>
              <a:rPr lang="en-US" sz="800"/>
              <a:t>Configure root password specified in </a:t>
            </a:r>
            <a:r>
              <a:rPr lang="en-US" sz="800" err="1"/>
              <a:t>ztp.json</a:t>
            </a:r>
            <a:endParaRPr lang="en-US" sz="800"/>
          </a:p>
          <a:p>
            <a:pPr marL="171450" indent="-171450">
              <a:buFont typeface="Arial" panose="020B0604020202020204" pitchFamily="34" charset="0"/>
              <a:buChar char="•"/>
            </a:pPr>
            <a:r>
              <a:rPr lang="en-US" sz="800"/>
              <a:t>Add an user "</a:t>
            </a:r>
            <a:r>
              <a:rPr lang="en-US" sz="800" err="1"/>
              <a:t>aosadmin</a:t>
            </a:r>
            <a:r>
              <a:rPr lang="en-US" sz="800"/>
              <a:t>"</a:t>
            </a:r>
          </a:p>
          <a:p>
            <a:pPr marL="171450" indent="-171450">
              <a:buFont typeface="Arial" panose="020B0604020202020204" pitchFamily="34" charset="0"/>
              <a:buChar char="•"/>
            </a:pPr>
            <a:r>
              <a:rPr lang="en-US" sz="800"/>
              <a:t>Make API call to create agent</a:t>
            </a:r>
          </a:p>
          <a:p>
            <a:pPr marL="171450" indent="-171450">
              <a:buFont typeface="Arial" panose="020B0604020202020204" pitchFamily="34" charset="0"/>
              <a:buChar char="•"/>
            </a:pPr>
            <a:r>
              <a:rPr lang="en-US" sz="800"/>
              <a:t>Configure management VRF</a:t>
            </a:r>
          </a:p>
          <a:p>
            <a:endParaRPr lang="en-US" sz="800"/>
          </a:p>
        </p:txBody>
      </p:sp>
      <p:cxnSp>
        <p:nvCxnSpPr>
          <p:cNvPr id="33" name="Straight Arrow Connector 32">
            <a:extLst>
              <a:ext uri="{FF2B5EF4-FFF2-40B4-BE49-F238E27FC236}">
                <a16:creationId xmlns:a16="http://schemas.microsoft.com/office/drawing/2014/main" id="{0989B012-FFD9-324A-8C7C-E35D60928B9D}"/>
              </a:ext>
            </a:extLst>
          </p:cNvPr>
          <p:cNvCxnSpPr>
            <a:cxnSpLocks/>
          </p:cNvCxnSpPr>
          <p:nvPr/>
        </p:nvCxnSpPr>
        <p:spPr>
          <a:xfrm>
            <a:off x="2000414" y="4243428"/>
            <a:ext cx="3108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611E6D5-C1C7-C546-AF3B-F64BF419BDEB}"/>
              </a:ext>
            </a:extLst>
          </p:cNvPr>
          <p:cNvCxnSpPr>
            <a:cxnSpLocks/>
          </p:cNvCxnSpPr>
          <p:nvPr/>
        </p:nvCxnSpPr>
        <p:spPr>
          <a:xfrm>
            <a:off x="2912029" y="2672734"/>
            <a:ext cx="21970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29C5A13-84BF-CD4E-BC56-C3551D7C6AE2}"/>
              </a:ext>
            </a:extLst>
          </p:cNvPr>
          <p:cNvCxnSpPr>
            <a:cxnSpLocks/>
          </p:cNvCxnSpPr>
          <p:nvPr/>
        </p:nvCxnSpPr>
        <p:spPr>
          <a:xfrm>
            <a:off x="3175969" y="3757231"/>
            <a:ext cx="1933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297C934-72CC-F54A-B57B-FDBC7A5BC379}"/>
              </a:ext>
            </a:extLst>
          </p:cNvPr>
          <p:cNvCxnSpPr>
            <a:cxnSpLocks/>
          </p:cNvCxnSpPr>
          <p:nvPr/>
        </p:nvCxnSpPr>
        <p:spPr>
          <a:xfrm>
            <a:off x="5257417" y="4296471"/>
            <a:ext cx="10588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AAAEF00-55AA-0F48-8515-33F0F338901C}"/>
              </a:ext>
            </a:extLst>
          </p:cNvPr>
          <p:cNvSpPr txBox="1"/>
          <p:nvPr/>
        </p:nvSpPr>
        <p:spPr>
          <a:xfrm>
            <a:off x="5174446" y="4095447"/>
            <a:ext cx="1226618" cy="215444"/>
          </a:xfrm>
          <a:prstGeom prst="rect">
            <a:avLst/>
          </a:prstGeom>
          <a:noFill/>
        </p:spPr>
        <p:txBody>
          <a:bodyPr wrap="none" rtlCol="0">
            <a:spAutoFit/>
          </a:bodyPr>
          <a:lstStyle/>
          <a:p>
            <a:r>
              <a:rPr lang="en-US" sz="800"/>
              <a:t>API call to create agent</a:t>
            </a:r>
          </a:p>
        </p:txBody>
      </p:sp>
    </p:spTree>
    <p:extLst>
      <p:ext uri="{BB962C8B-B14F-4D97-AF65-F5344CB8AC3E}">
        <p14:creationId xmlns:p14="http://schemas.microsoft.com/office/powerpoint/2010/main" val="4433095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8BBE7-9308-3548-A7E0-69C28DBCDA3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#2 – Overlay</a:t>
            </a:r>
          </a:p>
        </p:txBody>
      </p:sp>
      <p:sp>
        <p:nvSpPr>
          <p:cNvPr id="22" name="Content Placeholder 2">
            <a:extLst>
              <a:ext uri="{FF2B5EF4-FFF2-40B4-BE49-F238E27FC236}">
                <a16:creationId xmlns:a16="http://schemas.microsoft.com/office/drawing/2014/main" id="{7E908087-7885-EB47-A1C9-9E595E69377A}"/>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Virtual &gt; Remote EVPN Gateways</a:t>
            </a:r>
            <a:r>
              <a:rPr lang="en-US" sz="1000"/>
              <a:t>, and then create the border leaf switches in data center B as the remote EVPN gateways.</a:t>
            </a:r>
          </a:p>
          <a:p>
            <a:pPr marL="171450" indent="-171450">
              <a:lnSpc>
                <a:spcPct val="100000"/>
              </a:lnSpc>
              <a:spcBef>
                <a:spcPts val="900"/>
              </a:spcBef>
              <a:buFont typeface="Arial" panose="020B0604020202020204" pitchFamily="34" charset="0"/>
              <a:buChar char="•"/>
            </a:pPr>
            <a:r>
              <a:rPr lang="en-US" sz="1000"/>
              <a:t>Create below two EVPN BGP sessions.</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Commit the blueprint.</a:t>
            </a:r>
          </a:p>
          <a:p>
            <a:pPr marL="171450" indent="-171450">
              <a:lnSpc>
                <a:spcPct val="100000"/>
              </a:lnSpc>
              <a:spcBef>
                <a:spcPts val="900"/>
              </a:spcBef>
              <a:buFont typeface="Arial" panose="020B0604020202020204" pitchFamily="34" charset="0"/>
              <a:buChar char="•"/>
            </a:pPr>
            <a:r>
              <a:rPr lang="en-US" sz="1000"/>
              <a:t>Repeat the steps for </a:t>
            </a:r>
            <a:r>
              <a:rPr lang="en-US" sz="1000" b="1"/>
              <a:t>DataCenter-B</a:t>
            </a:r>
            <a:r>
              <a:rPr lang="en-US" sz="1000"/>
              <a:t>, to create two EVPN BGP sessions between its border leaf and the border leaf in data center A.</a:t>
            </a:r>
          </a:p>
          <a:p>
            <a:pPr>
              <a:lnSpc>
                <a:spcPct val="100000"/>
              </a:lnSpc>
              <a:spcBef>
                <a:spcPts val="900"/>
              </a:spcBef>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p:txBody>
      </p:sp>
      <p:cxnSp>
        <p:nvCxnSpPr>
          <p:cNvPr id="13" name="Straight Arrow Connector 12">
            <a:extLst>
              <a:ext uri="{FF2B5EF4-FFF2-40B4-BE49-F238E27FC236}">
                <a16:creationId xmlns:a16="http://schemas.microsoft.com/office/drawing/2014/main" id="{BB957201-A822-5C44-B3B3-B2103A14B4B6}"/>
              </a:ext>
            </a:extLst>
          </p:cNvPr>
          <p:cNvCxnSpPr>
            <a:cxnSpLocks/>
            <a:stCxn id="16" idx="1"/>
          </p:cNvCxnSpPr>
          <p:nvPr/>
        </p:nvCxnSpPr>
        <p:spPr>
          <a:xfrm flipH="1">
            <a:off x="5603875" y="2054055"/>
            <a:ext cx="565323" cy="25734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C8A3247-35B5-5149-9CC3-AC9FEE4B6996}"/>
              </a:ext>
            </a:extLst>
          </p:cNvPr>
          <p:cNvGrpSpPr/>
          <p:nvPr/>
        </p:nvGrpSpPr>
        <p:grpSpPr>
          <a:xfrm>
            <a:off x="6067340" y="1935493"/>
            <a:ext cx="1491469" cy="246221"/>
            <a:chOff x="6419077" y="1657307"/>
            <a:chExt cx="1491469" cy="246221"/>
          </a:xfrm>
        </p:grpSpPr>
        <p:sp>
          <p:nvSpPr>
            <p:cNvPr id="15" name="Oval 14">
              <a:extLst>
                <a:ext uri="{FF2B5EF4-FFF2-40B4-BE49-F238E27FC236}">
                  <a16:creationId xmlns:a16="http://schemas.microsoft.com/office/drawing/2014/main" id="{3C90D3DF-6B52-A940-8556-30E33F3F9BB2}"/>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D9B9B4D9-F0EF-5647-BE25-8FE9FF7429B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7" name="Rectangle 16">
              <a:extLst>
                <a:ext uri="{FF2B5EF4-FFF2-40B4-BE49-F238E27FC236}">
                  <a16:creationId xmlns:a16="http://schemas.microsoft.com/office/drawing/2014/main" id="{864123B3-5C7E-AE4C-8B4F-02117D20B2FE}"/>
                </a:ext>
              </a:extLst>
            </p:cNvPr>
            <p:cNvSpPr/>
            <p:nvPr/>
          </p:nvSpPr>
          <p:spPr>
            <a:xfrm>
              <a:off x="6615320" y="1657307"/>
              <a:ext cx="1295226" cy="24622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the name, IP and ASN of</a:t>
              </a:r>
            </a:p>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peer border leaf switch</a:t>
              </a:r>
            </a:p>
          </p:txBody>
        </p:sp>
      </p:grpSp>
      <p:cxnSp>
        <p:nvCxnSpPr>
          <p:cNvPr id="18" name="Straight Arrow Connector 17">
            <a:extLst>
              <a:ext uri="{FF2B5EF4-FFF2-40B4-BE49-F238E27FC236}">
                <a16:creationId xmlns:a16="http://schemas.microsoft.com/office/drawing/2014/main" id="{3455445C-66EC-2049-9DFE-A69E335747E3}"/>
              </a:ext>
            </a:extLst>
          </p:cNvPr>
          <p:cNvCxnSpPr>
            <a:cxnSpLocks/>
            <a:stCxn id="23" idx="1"/>
          </p:cNvCxnSpPr>
          <p:nvPr/>
        </p:nvCxnSpPr>
        <p:spPr>
          <a:xfrm>
            <a:off x="7616998" y="2900407"/>
            <a:ext cx="644352" cy="51589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4DE000E-910C-4643-9630-132E934A8D13}"/>
              </a:ext>
            </a:extLst>
          </p:cNvPr>
          <p:cNvGrpSpPr/>
          <p:nvPr/>
        </p:nvGrpSpPr>
        <p:grpSpPr>
          <a:xfrm>
            <a:off x="7515140" y="2792457"/>
            <a:ext cx="691294" cy="207749"/>
            <a:chOff x="6419077" y="1667919"/>
            <a:chExt cx="691294" cy="207749"/>
          </a:xfrm>
        </p:grpSpPr>
        <p:sp>
          <p:nvSpPr>
            <p:cNvPr id="20" name="Oval 19">
              <a:extLst>
                <a:ext uri="{FF2B5EF4-FFF2-40B4-BE49-F238E27FC236}">
                  <a16:creationId xmlns:a16="http://schemas.microsoft.com/office/drawing/2014/main" id="{F955F0BA-7022-0B4F-84CB-CB03D128FC8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889E2B76-56C0-9148-9912-DADD5CB46DF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7" name="Rectangle 26">
              <a:extLst>
                <a:ext uri="{FF2B5EF4-FFF2-40B4-BE49-F238E27FC236}">
                  <a16:creationId xmlns:a16="http://schemas.microsoft.com/office/drawing/2014/main" id="{CE98A6E3-D056-2745-A485-E82C30EC869D}"/>
                </a:ext>
              </a:extLst>
            </p:cNvPr>
            <p:cNvSpPr/>
            <p:nvPr/>
          </p:nvSpPr>
          <p:spPr>
            <a:xfrm>
              <a:off x="6618249" y="1710238"/>
              <a:ext cx="49212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Scroll down</a:t>
              </a:r>
            </a:p>
          </p:txBody>
        </p:sp>
      </p:grpSp>
      <p:graphicFrame>
        <p:nvGraphicFramePr>
          <p:cNvPr id="39" name="Table 10">
            <a:extLst>
              <a:ext uri="{FF2B5EF4-FFF2-40B4-BE49-F238E27FC236}">
                <a16:creationId xmlns:a16="http://schemas.microsoft.com/office/drawing/2014/main" id="{5019C8FE-1D8A-284C-9503-878F7FC23FB8}"/>
              </a:ext>
            </a:extLst>
          </p:cNvPr>
          <p:cNvGraphicFramePr>
            <a:graphicFrameLocks noGrp="1"/>
          </p:cNvGraphicFramePr>
          <p:nvPr>
            <p:extLst>
              <p:ext uri="{D42A27DB-BD31-4B8C-83A1-F6EECF244321}">
                <p14:modId xmlns:p14="http://schemas.microsoft.com/office/powerpoint/2010/main" val="1037720091"/>
              </p:ext>
            </p:extLst>
          </p:nvPr>
        </p:nvGraphicFramePr>
        <p:xfrm>
          <a:off x="357640" y="2024953"/>
          <a:ext cx="3539767" cy="609600"/>
        </p:xfrm>
        <a:graphic>
          <a:graphicData uri="http://schemas.openxmlformats.org/drawingml/2006/table">
            <a:tbl>
              <a:tblPr firstRow="1" bandRow="1">
                <a:tableStyleId>{5C22544A-7EE6-4342-B048-85BDC9FD1C3A}</a:tableStyleId>
              </a:tblPr>
              <a:tblGrid>
                <a:gridCol w="589139">
                  <a:extLst>
                    <a:ext uri="{9D8B030D-6E8A-4147-A177-3AD203B41FA5}">
                      <a16:colId xmlns:a16="http://schemas.microsoft.com/office/drawing/2014/main" val="2546224658"/>
                    </a:ext>
                  </a:extLst>
                </a:gridCol>
                <a:gridCol w="797799">
                  <a:extLst>
                    <a:ext uri="{9D8B030D-6E8A-4147-A177-3AD203B41FA5}">
                      <a16:colId xmlns:a16="http://schemas.microsoft.com/office/drawing/2014/main" val="1907954002"/>
                    </a:ext>
                  </a:extLst>
                </a:gridCol>
                <a:gridCol w="908263">
                  <a:extLst>
                    <a:ext uri="{9D8B030D-6E8A-4147-A177-3AD203B41FA5}">
                      <a16:colId xmlns:a16="http://schemas.microsoft.com/office/drawing/2014/main" val="3483886457"/>
                    </a:ext>
                  </a:extLst>
                </a:gridCol>
                <a:gridCol w="1244566">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IP Address</a:t>
                      </a:r>
                    </a:p>
                  </a:txBody>
                  <a:tcPr/>
                </a:tc>
                <a:tc>
                  <a:txBody>
                    <a:bodyPr/>
                    <a:lstStyle/>
                    <a:p>
                      <a:r>
                        <a:rPr lang="en-US" sz="800" b="0"/>
                        <a:t>ASN</a:t>
                      </a:r>
                    </a:p>
                  </a:txBody>
                  <a:tcPr/>
                </a:tc>
                <a:tc>
                  <a:txBody>
                    <a:bodyPr/>
                    <a:lstStyle/>
                    <a:p>
                      <a:r>
                        <a:rPr lang="en-US" sz="800" b="0"/>
                        <a:t>Local Gateway</a:t>
                      </a:r>
                    </a:p>
                  </a:txBody>
                  <a:tcPr/>
                </a:tc>
                <a:extLst>
                  <a:ext uri="{0D108BD9-81ED-4DB2-BD59-A6C34878D82A}">
                    <a16:rowId xmlns:a16="http://schemas.microsoft.com/office/drawing/2014/main" val="3501326622"/>
                  </a:ext>
                </a:extLst>
              </a:tr>
              <a:tr h="0">
                <a:tc>
                  <a:txBody>
                    <a:bodyPr/>
                    <a:lstStyle/>
                    <a:p>
                      <a:r>
                        <a:rPr lang="en-US" sz="700" b="0"/>
                        <a:t>B-border1</a:t>
                      </a:r>
                    </a:p>
                  </a:txBody>
                  <a:tcPr/>
                </a:tc>
                <a:tc>
                  <a:txBody>
                    <a:bodyPr/>
                    <a:lstStyle/>
                    <a:p>
                      <a:pPr marL="0" algn="l" defTabSz="685800" rtl="0" eaLnBrk="1" latinLnBrk="0" hangingPunct="1"/>
                      <a:r>
                        <a:rPr lang="en-US" sz="700" i="1" u="sng" kern="1200">
                          <a:solidFill>
                            <a:schemeClr val="dk1"/>
                          </a:solidFill>
                          <a:latin typeface="+mn-lt"/>
                          <a:ea typeface="+mn-ea"/>
                          <a:cs typeface="+mn-cs"/>
                        </a:rPr>
                        <a:t>IP of B-border1</a:t>
                      </a:r>
                    </a:p>
                  </a:txBody>
                  <a:tcPr/>
                </a:tc>
                <a:tc>
                  <a:txBody>
                    <a:bodyPr/>
                    <a:lstStyle/>
                    <a:p>
                      <a:pPr marL="0" algn="l" defTabSz="685800" rtl="0" eaLnBrk="1" latinLnBrk="0" hangingPunct="1"/>
                      <a:r>
                        <a:rPr lang="en-US" sz="700" i="1" u="sng" kern="1200">
                          <a:solidFill>
                            <a:schemeClr val="dk1"/>
                          </a:solidFill>
                          <a:latin typeface="+mn-lt"/>
                          <a:ea typeface="+mn-ea"/>
                          <a:cs typeface="+mn-cs"/>
                        </a:rPr>
                        <a:t>ASN of B-border1</a:t>
                      </a:r>
                    </a:p>
                  </a:txBody>
                  <a:tcPr/>
                </a:tc>
                <a:tc>
                  <a:txBody>
                    <a:bodyPr/>
                    <a:lstStyle/>
                    <a:p>
                      <a:r>
                        <a:rPr lang="en-US" sz="700"/>
                        <a:t>border_rack_001_leaf1</a:t>
                      </a:r>
                    </a:p>
                  </a:txBody>
                  <a:tcPr/>
                </a:tc>
                <a:extLst>
                  <a:ext uri="{0D108BD9-81ED-4DB2-BD59-A6C34878D82A}">
                    <a16:rowId xmlns:a16="http://schemas.microsoft.com/office/drawing/2014/main" val="2893093250"/>
                  </a:ext>
                </a:extLst>
              </a:tr>
              <a:tr h="0">
                <a:tc>
                  <a:txBody>
                    <a:bodyPr/>
                    <a:lstStyle/>
                    <a:p>
                      <a:r>
                        <a:rPr lang="en-US" sz="700"/>
                        <a:t>B-border2</a:t>
                      </a:r>
                    </a:p>
                  </a:txBody>
                  <a:tcPr/>
                </a:tc>
                <a:tc>
                  <a:txBody>
                    <a:bodyPr/>
                    <a:lstStyle/>
                    <a:p>
                      <a:r>
                        <a:rPr lang="en-US" sz="700" i="1" u="sng"/>
                        <a:t>IP of B-border2</a:t>
                      </a:r>
                    </a:p>
                  </a:txBody>
                  <a:tcPr/>
                </a:tc>
                <a:tc>
                  <a:txBody>
                    <a:bodyPr/>
                    <a:lstStyle/>
                    <a:p>
                      <a:pPr marL="0" algn="l" defTabSz="685800" rtl="0" eaLnBrk="1" latinLnBrk="0" hangingPunct="1"/>
                      <a:r>
                        <a:rPr lang="en-US" sz="700" i="1" u="sng" kern="1200">
                          <a:solidFill>
                            <a:schemeClr val="dk1"/>
                          </a:solidFill>
                          <a:latin typeface="+mn-lt"/>
                          <a:ea typeface="+mn-ea"/>
                          <a:cs typeface="+mn-cs"/>
                        </a:rPr>
                        <a:t>ASN of B-border2</a:t>
                      </a:r>
                    </a:p>
                  </a:txBody>
                  <a:tcPr/>
                </a:tc>
                <a:tc>
                  <a:txBody>
                    <a:bodyPr/>
                    <a:lstStyle/>
                    <a:p>
                      <a:r>
                        <a:rPr lang="en-US" sz="700"/>
                        <a:t>border_rack_001_leaf2</a:t>
                      </a:r>
                    </a:p>
                  </a:txBody>
                  <a:tcPr/>
                </a:tc>
                <a:extLst>
                  <a:ext uri="{0D108BD9-81ED-4DB2-BD59-A6C34878D82A}">
                    <a16:rowId xmlns:a16="http://schemas.microsoft.com/office/drawing/2014/main" val="2228261454"/>
                  </a:ext>
                </a:extLst>
              </a:tr>
            </a:tbl>
          </a:graphicData>
        </a:graphic>
      </p:graphicFrame>
      <p:graphicFrame>
        <p:nvGraphicFramePr>
          <p:cNvPr id="40" name="Table 10">
            <a:extLst>
              <a:ext uri="{FF2B5EF4-FFF2-40B4-BE49-F238E27FC236}">
                <a16:creationId xmlns:a16="http://schemas.microsoft.com/office/drawing/2014/main" id="{6F3E7D57-BA87-A947-B3E2-77F63E8EFE92}"/>
              </a:ext>
            </a:extLst>
          </p:cNvPr>
          <p:cNvGraphicFramePr>
            <a:graphicFrameLocks noGrp="1"/>
          </p:cNvGraphicFramePr>
          <p:nvPr>
            <p:extLst>
              <p:ext uri="{D42A27DB-BD31-4B8C-83A1-F6EECF244321}">
                <p14:modId xmlns:p14="http://schemas.microsoft.com/office/powerpoint/2010/main" val="1405262720"/>
              </p:ext>
            </p:extLst>
          </p:nvPr>
        </p:nvGraphicFramePr>
        <p:xfrm>
          <a:off x="357640" y="3697232"/>
          <a:ext cx="3539767" cy="609600"/>
        </p:xfrm>
        <a:graphic>
          <a:graphicData uri="http://schemas.openxmlformats.org/drawingml/2006/table">
            <a:tbl>
              <a:tblPr firstRow="1" bandRow="1">
                <a:tableStyleId>{5C22544A-7EE6-4342-B048-85BDC9FD1C3A}</a:tableStyleId>
              </a:tblPr>
              <a:tblGrid>
                <a:gridCol w="589139">
                  <a:extLst>
                    <a:ext uri="{9D8B030D-6E8A-4147-A177-3AD203B41FA5}">
                      <a16:colId xmlns:a16="http://schemas.microsoft.com/office/drawing/2014/main" val="2546224658"/>
                    </a:ext>
                  </a:extLst>
                </a:gridCol>
                <a:gridCol w="797799">
                  <a:extLst>
                    <a:ext uri="{9D8B030D-6E8A-4147-A177-3AD203B41FA5}">
                      <a16:colId xmlns:a16="http://schemas.microsoft.com/office/drawing/2014/main" val="1907954002"/>
                    </a:ext>
                  </a:extLst>
                </a:gridCol>
                <a:gridCol w="908263">
                  <a:extLst>
                    <a:ext uri="{9D8B030D-6E8A-4147-A177-3AD203B41FA5}">
                      <a16:colId xmlns:a16="http://schemas.microsoft.com/office/drawing/2014/main" val="3483886457"/>
                    </a:ext>
                  </a:extLst>
                </a:gridCol>
                <a:gridCol w="1244566">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IP Address</a:t>
                      </a:r>
                    </a:p>
                  </a:txBody>
                  <a:tcPr/>
                </a:tc>
                <a:tc>
                  <a:txBody>
                    <a:bodyPr/>
                    <a:lstStyle/>
                    <a:p>
                      <a:r>
                        <a:rPr lang="en-US" sz="800" b="0"/>
                        <a:t>ASN</a:t>
                      </a:r>
                    </a:p>
                  </a:txBody>
                  <a:tcPr/>
                </a:tc>
                <a:tc>
                  <a:txBody>
                    <a:bodyPr/>
                    <a:lstStyle/>
                    <a:p>
                      <a:r>
                        <a:rPr lang="en-US" sz="800" b="0"/>
                        <a:t>Local Gateway</a:t>
                      </a:r>
                    </a:p>
                  </a:txBody>
                  <a:tcPr/>
                </a:tc>
                <a:extLst>
                  <a:ext uri="{0D108BD9-81ED-4DB2-BD59-A6C34878D82A}">
                    <a16:rowId xmlns:a16="http://schemas.microsoft.com/office/drawing/2014/main" val="3501326622"/>
                  </a:ext>
                </a:extLst>
              </a:tr>
              <a:tr h="0">
                <a:tc>
                  <a:txBody>
                    <a:bodyPr/>
                    <a:lstStyle/>
                    <a:p>
                      <a:r>
                        <a:rPr lang="en-US" sz="700" b="0"/>
                        <a:t>A-border1</a:t>
                      </a:r>
                    </a:p>
                  </a:txBody>
                  <a:tcPr/>
                </a:tc>
                <a:tc>
                  <a:txBody>
                    <a:bodyPr/>
                    <a:lstStyle/>
                    <a:p>
                      <a:r>
                        <a:rPr lang="en-US" sz="700" i="1" u="sng" kern="1200">
                          <a:solidFill>
                            <a:schemeClr val="dk1"/>
                          </a:solidFill>
                          <a:latin typeface="+mn-lt"/>
                          <a:ea typeface="+mn-ea"/>
                          <a:cs typeface="+mn-cs"/>
                        </a:rPr>
                        <a:t>IP of A-border1</a:t>
                      </a:r>
                    </a:p>
                  </a:txBody>
                  <a:tcPr/>
                </a:tc>
                <a:tc>
                  <a:txBody>
                    <a:bodyPr/>
                    <a:lstStyle/>
                    <a:p>
                      <a:r>
                        <a:rPr lang="en-US" sz="700" i="1" u="sng"/>
                        <a:t>ASN of A-border1</a:t>
                      </a:r>
                    </a:p>
                  </a:txBody>
                  <a:tcPr/>
                </a:tc>
                <a:tc>
                  <a:txBody>
                    <a:bodyPr/>
                    <a:lstStyle/>
                    <a:p>
                      <a:r>
                        <a:rPr lang="en-US" sz="700"/>
                        <a:t>border_rack_001_leaf1</a:t>
                      </a:r>
                    </a:p>
                  </a:txBody>
                  <a:tcPr/>
                </a:tc>
                <a:extLst>
                  <a:ext uri="{0D108BD9-81ED-4DB2-BD59-A6C34878D82A}">
                    <a16:rowId xmlns:a16="http://schemas.microsoft.com/office/drawing/2014/main" val="2893093250"/>
                  </a:ext>
                </a:extLst>
              </a:tr>
              <a:tr h="0">
                <a:tc>
                  <a:txBody>
                    <a:bodyPr/>
                    <a:lstStyle/>
                    <a:p>
                      <a:r>
                        <a:rPr lang="en-US" sz="700"/>
                        <a:t>A-border2</a:t>
                      </a:r>
                    </a:p>
                  </a:txBody>
                  <a:tcPr/>
                </a:tc>
                <a:tc>
                  <a:txBody>
                    <a:bodyPr/>
                    <a:lstStyle/>
                    <a:p>
                      <a:r>
                        <a:rPr lang="en-US" sz="700" i="1" u="sng" kern="1200">
                          <a:solidFill>
                            <a:schemeClr val="dk1"/>
                          </a:solidFill>
                          <a:latin typeface="+mn-lt"/>
                          <a:ea typeface="+mn-ea"/>
                          <a:cs typeface="+mn-cs"/>
                        </a:rPr>
                        <a:t>IP of A-border2</a:t>
                      </a:r>
                    </a:p>
                  </a:txBody>
                  <a:tcPr/>
                </a:tc>
                <a:tc>
                  <a:txBody>
                    <a:bodyPr/>
                    <a:lstStyle/>
                    <a:p>
                      <a:r>
                        <a:rPr lang="en-US" sz="700" i="1" u="sng"/>
                        <a:t>ASN of A-border2</a:t>
                      </a:r>
                    </a:p>
                  </a:txBody>
                  <a:tcPr/>
                </a:tc>
                <a:tc>
                  <a:txBody>
                    <a:bodyPr/>
                    <a:lstStyle/>
                    <a:p>
                      <a:r>
                        <a:rPr lang="en-US" sz="700"/>
                        <a:t>border_rack_001_leaf2</a:t>
                      </a:r>
                    </a:p>
                  </a:txBody>
                  <a:tcPr/>
                </a:tc>
                <a:extLst>
                  <a:ext uri="{0D108BD9-81ED-4DB2-BD59-A6C34878D82A}">
                    <a16:rowId xmlns:a16="http://schemas.microsoft.com/office/drawing/2014/main" val="2228261454"/>
                  </a:ext>
                </a:extLst>
              </a:tr>
            </a:tbl>
          </a:graphicData>
        </a:graphic>
      </p:graphicFrame>
    </p:spTree>
    <p:extLst>
      <p:ext uri="{BB962C8B-B14F-4D97-AF65-F5344CB8AC3E}">
        <p14:creationId xmlns:p14="http://schemas.microsoft.com/office/powerpoint/2010/main" val="1237535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F7EFA2-72A0-3A4C-8435-20B19C2A67A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#2 – Overlay</a:t>
            </a:r>
          </a:p>
        </p:txBody>
      </p:sp>
      <p:sp>
        <p:nvSpPr>
          <p:cNvPr id="22" name="Content Placeholder 2">
            <a:extLst>
              <a:ext uri="{FF2B5EF4-FFF2-40B4-BE49-F238E27FC236}">
                <a16:creationId xmlns:a16="http://schemas.microsoft.com/office/drawing/2014/main" id="{3D2718BC-BB1B-D94D-B33D-D77AB900BA0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Virtual &gt; Remote EVPN Gateways</a:t>
            </a:r>
            <a:r>
              <a:rPr lang="en-US" sz="1000"/>
              <a:t>, and then create the border leaf switches in data center B as the remote EVPN gateways.</a:t>
            </a:r>
          </a:p>
          <a:p>
            <a:pPr marL="171450" indent="-171450">
              <a:lnSpc>
                <a:spcPct val="100000"/>
              </a:lnSpc>
              <a:spcBef>
                <a:spcPts val="900"/>
              </a:spcBef>
              <a:buFont typeface="Arial" panose="020B0604020202020204" pitchFamily="34" charset="0"/>
              <a:buChar char="•"/>
            </a:pPr>
            <a:r>
              <a:rPr lang="en-US" sz="1000"/>
              <a:t>Create below two EVPN BGP sessions.</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Commit the blueprint.</a:t>
            </a:r>
          </a:p>
          <a:p>
            <a:pPr marL="171450" indent="-171450">
              <a:lnSpc>
                <a:spcPct val="100000"/>
              </a:lnSpc>
              <a:spcBef>
                <a:spcPts val="900"/>
              </a:spcBef>
              <a:buFont typeface="Arial" panose="020B0604020202020204" pitchFamily="34" charset="0"/>
              <a:buChar char="•"/>
            </a:pPr>
            <a:r>
              <a:rPr lang="en-US" sz="1000"/>
              <a:t>Repeat the steps for </a:t>
            </a:r>
            <a:r>
              <a:rPr lang="en-US" sz="1000" b="1"/>
              <a:t>DataCenter-B</a:t>
            </a:r>
            <a:r>
              <a:rPr lang="en-US" sz="1000"/>
              <a:t>, to create two EVPN BGP sessions between its border leaf and the border leaf in data center A.</a:t>
            </a:r>
          </a:p>
          <a:p>
            <a:pPr>
              <a:lnSpc>
                <a:spcPct val="100000"/>
              </a:lnSpc>
              <a:spcBef>
                <a:spcPts val="900"/>
              </a:spcBef>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p:txBody>
      </p:sp>
      <p:cxnSp>
        <p:nvCxnSpPr>
          <p:cNvPr id="12" name="Straight Arrow Connector 11">
            <a:extLst>
              <a:ext uri="{FF2B5EF4-FFF2-40B4-BE49-F238E27FC236}">
                <a16:creationId xmlns:a16="http://schemas.microsoft.com/office/drawing/2014/main" id="{502FBA24-1749-8D4E-B253-8BE5FA24AD8B}"/>
              </a:ext>
            </a:extLst>
          </p:cNvPr>
          <p:cNvCxnSpPr>
            <a:cxnSpLocks/>
            <a:stCxn id="15" idx="1"/>
          </p:cNvCxnSpPr>
          <p:nvPr/>
        </p:nvCxnSpPr>
        <p:spPr>
          <a:xfrm flipH="1">
            <a:off x="5390669" y="3228942"/>
            <a:ext cx="176253" cy="55079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E7C8163-C357-5B48-8690-830D4EE87F46}"/>
              </a:ext>
            </a:extLst>
          </p:cNvPr>
          <p:cNvGrpSpPr/>
          <p:nvPr/>
        </p:nvGrpSpPr>
        <p:grpSpPr>
          <a:xfrm>
            <a:off x="5465064" y="3120992"/>
            <a:ext cx="1691568" cy="207749"/>
            <a:chOff x="6419077" y="1667919"/>
            <a:chExt cx="1691568" cy="207749"/>
          </a:xfrm>
        </p:grpSpPr>
        <p:sp>
          <p:nvSpPr>
            <p:cNvPr id="14" name="Oval 13">
              <a:extLst>
                <a:ext uri="{FF2B5EF4-FFF2-40B4-BE49-F238E27FC236}">
                  <a16:creationId xmlns:a16="http://schemas.microsoft.com/office/drawing/2014/main" id="{7D366050-D2DC-4041-B41E-850A76A0B5E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7">
              <a:extLst>
                <a:ext uri="{FF2B5EF4-FFF2-40B4-BE49-F238E27FC236}">
                  <a16:creationId xmlns:a16="http://schemas.microsoft.com/office/drawing/2014/main" id="{7F01B693-97FD-1846-A8C4-0B744617F6D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6" name="Rectangle 15">
              <a:extLst>
                <a:ext uri="{FF2B5EF4-FFF2-40B4-BE49-F238E27FC236}">
                  <a16:creationId xmlns:a16="http://schemas.microsoft.com/office/drawing/2014/main" id="{AB6F1502-0E68-0C40-B869-9CE1DDEC1118}"/>
                </a:ext>
              </a:extLst>
            </p:cNvPr>
            <p:cNvSpPr/>
            <p:nvPr/>
          </p:nvSpPr>
          <p:spPr>
            <a:xfrm>
              <a:off x="6618249" y="1710238"/>
              <a:ext cx="1492396"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the local border leaf switch</a:t>
              </a:r>
            </a:p>
          </p:txBody>
        </p:sp>
      </p:grpSp>
      <p:cxnSp>
        <p:nvCxnSpPr>
          <p:cNvPr id="17" name="Straight Arrow Connector 16">
            <a:extLst>
              <a:ext uri="{FF2B5EF4-FFF2-40B4-BE49-F238E27FC236}">
                <a16:creationId xmlns:a16="http://schemas.microsoft.com/office/drawing/2014/main" id="{C69D3ABF-2C8A-0C46-9D62-BD0EF0F16E6F}"/>
              </a:ext>
            </a:extLst>
          </p:cNvPr>
          <p:cNvCxnSpPr>
            <a:cxnSpLocks/>
            <a:stCxn id="20" idx="1"/>
          </p:cNvCxnSpPr>
          <p:nvPr/>
        </p:nvCxnSpPr>
        <p:spPr>
          <a:xfrm>
            <a:off x="7884282" y="3953711"/>
            <a:ext cx="120844" cy="35420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7C41BAC-19DB-0F4B-86D1-CA4BEA09E7F8}"/>
              </a:ext>
            </a:extLst>
          </p:cNvPr>
          <p:cNvGrpSpPr/>
          <p:nvPr/>
        </p:nvGrpSpPr>
        <p:grpSpPr>
          <a:xfrm>
            <a:off x="7782424" y="3845761"/>
            <a:ext cx="190758" cy="207749"/>
            <a:chOff x="6419077" y="1667919"/>
            <a:chExt cx="190758" cy="207749"/>
          </a:xfrm>
        </p:grpSpPr>
        <p:sp>
          <p:nvSpPr>
            <p:cNvPr id="19" name="Oval 18">
              <a:extLst>
                <a:ext uri="{FF2B5EF4-FFF2-40B4-BE49-F238E27FC236}">
                  <a16:creationId xmlns:a16="http://schemas.microsoft.com/office/drawing/2014/main" id="{D503F324-5BB7-4145-B10B-BE57C0329F0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13915FC3-E6B1-7E4C-BE27-767F6901470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graphicFrame>
        <p:nvGraphicFramePr>
          <p:cNvPr id="26" name="Table 10">
            <a:extLst>
              <a:ext uri="{FF2B5EF4-FFF2-40B4-BE49-F238E27FC236}">
                <a16:creationId xmlns:a16="http://schemas.microsoft.com/office/drawing/2014/main" id="{BA2E2090-8670-EB4F-B266-26A84B2CCD94}"/>
              </a:ext>
            </a:extLst>
          </p:cNvPr>
          <p:cNvGraphicFramePr>
            <a:graphicFrameLocks noGrp="1"/>
          </p:cNvGraphicFramePr>
          <p:nvPr>
            <p:extLst>
              <p:ext uri="{D42A27DB-BD31-4B8C-83A1-F6EECF244321}">
                <p14:modId xmlns:p14="http://schemas.microsoft.com/office/powerpoint/2010/main" val="1037720091"/>
              </p:ext>
            </p:extLst>
          </p:nvPr>
        </p:nvGraphicFramePr>
        <p:xfrm>
          <a:off x="357640" y="2024953"/>
          <a:ext cx="3539767" cy="609600"/>
        </p:xfrm>
        <a:graphic>
          <a:graphicData uri="http://schemas.openxmlformats.org/drawingml/2006/table">
            <a:tbl>
              <a:tblPr firstRow="1" bandRow="1">
                <a:tableStyleId>{5C22544A-7EE6-4342-B048-85BDC9FD1C3A}</a:tableStyleId>
              </a:tblPr>
              <a:tblGrid>
                <a:gridCol w="589139">
                  <a:extLst>
                    <a:ext uri="{9D8B030D-6E8A-4147-A177-3AD203B41FA5}">
                      <a16:colId xmlns:a16="http://schemas.microsoft.com/office/drawing/2014/main" val="2546224658"/>
                    </a:ext>
                  </a:extLst>
                </a:gridCol>
                <a:gridCol w="797799">
                  <a:extLst>
                    <a:ext uri="{9D8B030D-6E8A-4147-A177-3AD203B41FA5}">
                      <a16:colId xmlns:a16="http://schemas.microsoft.com/office/drawing/2014/main" val="1907954002"/>
                    </a:ext>
                  </a:extLst>
                </a:gridCol>
                <a:gridCol w="908263">
                  <a:extLst>
                    <a:ext uri="{9D8B030D-6E8A-4147-A177-3AD203B41FA5}">
                      <a16:colId xmlns:a16="http://schemas.microsoft.com/office/drawing/2014/main" val="3483886457"/>
                    </a:ext>
                  </a:extLst>
                </a:gridCol>
                <a:gridCol w="1244566">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IP Address</a:t>
                      </a:r>
                    </a:p>
                  </a:txBody>
                  <a:tcPr/>
                </a:tc>
                <a:tc>
                  <a:txBody>
                    <a:bodyPr/>
                    <a:lstStyle/>
                    <a:p>
                      <a:r>
                        <a:rPr lang="en-US" sz="800" b="0"/>
                        <a:t>ASN</a:t>
                      </a:r>
                    </a:p>
                  </a:txBody>
                  <a:tcPr/>
                </a:tc>
                <a:tc>
                  <a:txBody>
                    <a:bodyPr/>
                    <a:lstStyle/>
                    <a:p>
                      <a:r>
                        <a:rPr lang="en-US" sz="800" b="0"/>
                        <a:t>Local Gateway</a:t>
                      </a:r>
                    </a:p>
                  </a:txBody>
                  <a:tcPr/>
                </a:tc>
                <a:extLst>
                  <a:ext uri="{0D108BD9-81ED-4DB2-BD59-A6C34878D82A}">
                    <a16:rowId xmlns:a16="http://schemas.microsoft.com/office/drawing/2014/main" val="3501326622"/>
                  </a:ext>
                </a:extLst>
              </a:tr>
              <a:tr h="0">
                <a:tc>
                  <a:txBody>
                    <a:bodyPr/>
                    <a:lstStyle/>
                    <a:p>
                      <a:r>
                        <a:rPr lang="en-US" sz="700" b="0"/>
                        <a:t>B-border1</a:t>
                      </a:r>
                    </a:p>
                  </a:txBody>
                  <a:tcPr/>
                </a:tc>
                <a:tc>
                  <a:txBody>
                    <a:bodyPr/>
                    <a:lstStyle/>
                    <a:p>
                      <a:pPr marL="0" algn="l" defTabSz="685800" rtl="0" eaLnBrk="1" latinLnBrk="0" hangingPunct="1"/>
                      <a:r>
                        <a:rPr lang="en-US" sz="700" i="1" u="sng" kern="1200">
                          <a:solidFill>
                            <a:schemeClr val="dk1"/>
                          </a:solidFill>
                          <a:latin typeface="+mn-lt"/>
                          <a:ea typeface="+mn-ea"/>
                          <a:cs typeface="+mn-cs"/>
                        </a:rPr>
                        <a:t>IP of B-border1</a:t>
                      </a:r>
                    </a:p>
                  </a:txBody>
                  <a:tcPr/>
                </a:tc>
                <a:tc>
                  <a:txBody>
                    <a:bodyPr/>
                    <a:lstStyle/>
                    <a:p>
                      <a:pPr marL="0" algn="l" defTabSz="685800" rtl="0" eaLnBrk="1" latinLnBrk="0" hangingPunct="1"/>
                      <a:r>
                        <a:rPr lang="en-US" sz="700" i="1" u="sng" kern="1200">
                          <a:solidFill>
                            <a:schemeClr val="dk1"/>
                          </a:solidFill>
                          <a:latin typeface="+mn-lt"/>
                          <a:ea typeface="+mn-ea"/>
                          <a:cs typeface="+mn-cs"/>
                        </a:rPr>
                        <a:t>ASN of B-border1</a:t>
                      </a:r>
                    </a:p>
                  </a:txBody>
                  <a:tcPr/>
                </a:tc>
                <a:tc>
                  <a:txBody>
                    <a:bodyPr/>
                    <a:lstStyle/>
                    <a:p>
                      <a:r>
                        <a:rPr lang="en-US" sz="700"/>
                        <a:t>border_rack_001_leaf1</a:t>
                      </a:r>
                    </a:p>
                  </a:txBody>
                  <a:tcPr/>
                </a:tc>
                <a:extLst>
                  <a:ext uri="{0D108BD9-81ED-4DB2-BD59-A6C34878D82A}">
                    <a16:rowId xmlns:a16="http://schemas.microsoft.com/office/drawing/2014/main" val="2893093250"/>
                  </a:ext>
                </a:extLst>
              </a:tr>
              <a:tr h="0">
                <a:tc>
                  <a:txBody>
                    <a:bodyPr/>
                    <a:lstStyle/>
                    <a:p>
                      <a:r>
                        <a:rPr lang="en-US" sz="700"/>
                        <a:t>B-border2</a:t>
                      </a:r>
                    </a:p>
                  </a:txBody>
                  <a:tcPr/>
                </a:tc>
                <a:tc>
                  <a:txBody>
                    <a:bodyPr/>
                    <a:lstStyle/>
                    <a:p>
                      <a:r>
                        <a:rPr lang="en-US" sz="700" i="1" u="sng"/>
                        <a:t>IP of B-border2</a:t>
                      </a:r>
                    </a:p>
                  </a:txBody>
                  <a:tcPr/>
                </a:tc>
                <a:tc>
                  <a:txBody>
                    <a:bodyPr/>
                    <a:lstStyle/>
                    <a:p>
                      <a:pPr marL="0" algn="l" defTabSz="685800" rtl="0" eaLnBrk="1" latinLnBrk="0" hangingPunct="1"/>
                      <a:r>
                        <a:rPr lang="en-US" sz="700" i="1" u="sng" kern="1200">
                          <a:solidFill>
                            <a:schemeClr val="dk1"/>
                          </a:solidFill>
                          <a:latin typeface="+mn-lt"/>
                          <a:ea typeface="+mn-ea"/>
                          <a:cs typeface="+mn-cs"/>
                        </a:rPr>
                        <a:t>ASN of B-border2</a:t>
                      </a:r>
                    </a:p>
                  </a:txBody>
                  <a:tcPr/>
                </a:tc>
                <a:tc>
                  <a:txBody>
                    <a:bodyPr/>
                    <a:lstStyle/>
                    <a:p>
                      <a:r>
                        <a:rPr lang="en-US" sz="700"/>
                        <a:t>border_rack_001_leaf2</a:t>
                      </a:r>
                    </a:p>
                  </a:txBody>
                  <a:tcPr/>
                </a:tc>
                <a:extLst>
                  <a:ext uri="{0D108BD9-81ED-4DB2-BD59-A6C34878D82A}">
                    <a16:rowId xmlns:a16="http://schemas.microsoft.com/office/drawing/2014/main" val="2228261454"/>
                  </a:ext>
                </a:extLst>
              </a:tr>
            </a:tbl>
          </a:graphicData>
        </a:graphic>
      </p:graphicFrame>
      <p:graphicFrame>
        <p:nvGraphicFramePr>
          <p:cNvPr id="27" name="Table 10">
            <a:extLst>
              <a:ext uri="{FF2B5EF4-FFF2-40B4-BE49-F238E27FC236}">
                <a16:creationId xmlns:a16="http://schemas.microsoft.com/office/drawing/2014/main" id="{88A9A830-B067-D241-AC84-733FE649AC41}"/>
              </a:ext>
            </a:extLst>
          </p:cNvPr>
          <p:cNvGraphicFramePr>
            <a:graphicFrameLocks noGrp="1"/>
          </p:cNvGraphicFramePr>
          <p:nvPr>
            <p:extLst>
              <p:ext uri="{D42A27DB-BD31-4B8C-83A1-F6EECF244321}">
                <p14:modId xmlns:p14="http://schemas.microsoft.com/office/powerpoint/2010/main" val="1405262720"/>
              </p:ext>
            </p:extLst>
          </p:nvPr>
        </p:nvGraphicFramePr>
        <p:xfrm>
          <a:off x="357640" y="3697232"/>
          <a:ext cx="3539767" cy="609600"/>
        </p:xfrm>
        <a:graphic>
          <a:graphicData uri="http://schemas.openxmlformats.org/drawingml/2006/table">
            <a:tbl>
              <a:tblPr firstRow="1" bandRow="1">
                <a:tableStyleId>{5C22544A-7EE6-4342-B048-85BDC9FD1C3A}</a:tableStyleId>
              </a:tblPr>
              <a:tblGrid>
                <a:gridCol w="589139">
                  <a:extLst>
                    <a:ext uri="{9D8B030D-6E8A-4147-A177-3AD203B41FA5}">
                      <a16:colId xmlns:a16="http://schemas.microsoft.com/office/drawing/2014/main" val="2546224658"/>
                    </a:ext>
                  </a:extLst>
                </a:gridCol>
                <a:gridCol w="797799">
                  <a:extLst>
                    <a:ext uri="{9D8B030D-6E8A-4147-A177-3AD203B41FA5}">
                      <a16:colId xmlns:a16="http://schemas.microsoft.com/office/drawing/2014/main" val="1907954002"/>
                    </a:ext>
                  </a:extLst>
                </a:gridCol>
                <a:gridCol w="908263">
                  <a:extLst>
                    <a:ext uri="{9D8B030D-6E8A-4147-A177-3AD203B41FA5}">
                      <a16:colId xmlns:a16="http://schemas.microsoft.com/office/drawing/2014/main" val="3483886457"/>
                    </a:ext>
                  </a:extLst>
                </a:gridCol>
                <a:gridCol w="1244566">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IP Address</a:t>
                      </a:r>
                    </a:p>
                  </a:txBody>
                  <a:tcPr/>
                </a:tc>
                <a:tc>
                  <a:txBody>
                    <a:bodyPr/>
                    <a:lstStyle/>
                    <a:p>
                      <a:r>
                        <a:rPr lang="en-US" sz="800" b="0"/>
                        <a:t>ASN</a:t>
                      </a:r>
                    </a:p>
                  </a:txBody>
                  <a:tcPr/>
                </a:tc>
                <a:tc>
                  <a:txBody>
                    <a:bodyPr/>
                    <a:lstStyle/>
                    <a:p>
                      <a:r>
                        <a:rPr lang="en-US" sz="800" b="0"/>
                        <a:t>Local Gateway</a:t>
                      </a:r>
                    </a:p>
                  </a:txBody>
                  <a:tcPr/>
                </a:tc>
                <a:extLst>
                  <a:ext uri="{0D108BD9-81ED-4DB2-BD59-A6C34878D82A}">
                    <a16:rowId xmlns:a16="http://schemas.microsoft.com/office/drawing/2014/main" val="3501326622"/>
                  </a:ext>
                </a:extLst>
              </a:tr>
              <a:tr h="0">
                <a:tc>
                  <a:txBody>
                    <a:bodyPr/>
                    <a:lstStyle/>
                    <a:p>
                      <a:r>
                        <a:rPr lang="en-US" sz="700" b="0"/>
                        <a:t>A-border1</a:t>
                      </a:r>
                    </a:p>
                  </a:txBody>
                  <a:tcPr/>
                </a:tc>
                <a:tc>
                  <a:txBody>
                    <a:bodyPr/>
                    <a:lstStyle/>
                    <a:p>
                      <a:r>
                        <a:rPr lang="en-US" sz="700" i="1" u="sng" kern="1200">
                          <a:solidFill>
                            <a:schemeClr val="dk1"/>
                          </a:solidFill>
                          <a:latin typeface="+mn-lt"/>
                          <a:ea typeface="+mn-ea"/>
                          <a:cs typeface="+mn-cs"/>
                        </a:rPr>
                        <a:t>IP of A-border1</a:t>
                      </a:r>
                    </a:p>
                  </a:txBody>
                  <a:tcPr/>
                </a:tc>
                <a:tc>
                  <a:txBody>
                    <a:bodyPr/>
                    <a:lstStyle/>
                    <a:p>
                      <a:r>
                        <a:rPr lang="en-US" sz="700" i="1" u="sng"/>
                        <a:t>ASN of A-border1</a:t>
                      </a:r>
                    </a:p>
                  </a:txBody>
                  <a:tcPr/>
                </a:tc>
                <a:tc>
                  <a:txBody>
                    <a:bodyPr/>
                    <a:lstStyle/>
                    <a:p>
                      <a:r>
                        <a:rPr lang="en-US" sz="700"/>
                        <a:t>border_rack_001_leaf1</a:t>
                      </a:r>
                    </a:p>
                  </a:txBody>
                  <a:tcPr/>
                </a:tc>
                <a:extLst>
                  <a:ext uri="{0D108BD9-81ED-4DB2-BD59-A6C34878D82A}">
                    <a16:rowId xmlns:a16="http://schemas.microsoft.com/office/drawing/2014/main" val="2893093250"/>
                  </a:ext>
                </a:extLst>
              </a:tr>
              <a:tr h="0">
                <a:tc>
                  <a:txBody>
                    <a:bodyPr/>
                    <a:lstStyle/>
                    <a:p>
                      <a:r>
                        <a:rPr lang="en-US" sz="700"/>
                        <a:t>A-border2</a:t>
                      </a:r>
                    </a:p>
                  </a:txBody>
                  <a:tcPr/>
                </a:tc>
                <a:tc>
                  <a:txBody>
                    <a:bodyPr/>
                    <a:lstStyle/>
                    <a:p>
                      <a:r>
                        <a:rPr lang="en-US" sz="700" i="1" u="sng" kern="1200">
                          <a:solidFill>
                            <a:schemeClr val="dk1"/>
                          </a:solidFill>
                          <a:latin typeface="+mn-lt"/>
                          <a:ea typeface="+mn-ea"/>
                          <a:cs typeface="+mn-cs"/>
                        </a:rPr>
                        <a:t>IP of A-border2</a:t>
                      </a:r>
                    </a:p>
                  </a:txBody>
                  <a:tcPr/>
                </a:tc>
                <a:tc>
                  <a:txBody>
                    <a:bodyPr/>
                    <a:lstStyle/>
                    <a:p>
                      <a:r>
                        <a:rPr lang="en-US" sz="700" i="1" u="sng"/>
                        <a:t>ASN of A-border2</a:t>
                      </a:r>
                    </a:p>
                  </a:txBody>
                  <a:tcPr/>
                </a:tc>
                <a:tc>
                  <a:txBody>
                    <a:bodyPr/>
                    <a:lstStyle/>
                    <a:p>
                      <a:r>
                        <a:rPr lang="en-US" sz="700"/>
                        <a:t>border_rack_001_leaf2</a:t>
                      </a:r>
                    </a:p>
                  </a:txBody>
                  <a:tcPr/>
                </a:tc>
                <a:extLst>
                  <a:ext uri="{0D108BD9-81ED-4DB2-BD59-A6C34878D82A}">
                    <a16:rowId xmlns:a16="http://schemas.microsoft.com/office/drawing/2014/main" val="2228261454"/>
                  </a:ext>
                </a:extLst>
              </a:tr>
            </a:tbl>
          </a:graphicData>
        </a:graphic>
      </p:graphicFrame>
    </p:spTree>
    <p:extLst>
      <p:ext uri="{BB962C8B-B14F-4D97-AF65-F5344CB8AC3E}">
        <p14:creationId xmlns:p14="http://schemas.microsoft.com/office/powerpoint/2010/main" val="2556921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33D8EA-F729-5C45-844B-83643713B8F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#2 – Overlay</a:t>
            </a:r>
          </a:p>
        </p:txBody>
      </p:sp>
      <p:sp>
        <p:nvSpPr>
          <p:cNvPr id="18" name="Content Placeholder 2">
            <a:extLst>
              <a:ext uri="{FF2B5EF4-FFF2-40B4-BE49-F238E27FC236}">
                <a16:creationId xmlns:a16="http://schemas.microsoft.com/office/drawing/2014/main" id="{B86BDC2E-6DAA-9D41-BE67-13703853338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Virtual &gt; Remote EVPN Gateways</a:t>
            </a:r>
            <a:r>
              <a:rPr lang="en-US" sz="1000"/>
              <a:t>, and then create the border leaf switches in data center B as the remote EVPN gateways.</a:t>
            </a:r>
          </a:p>
          <a:p>
            <a:pPr marL="171450" indent="-171450">
              <a:lnSpc>
                <a:spcPct val="100000"/>
              </a:lnSpc>
              <a:spcBef>
                <a:spcPts val="900"/>
              </a:spcBef>
              <a:buFont typeface="Arial" panose="020B0604020202020204" pitchFamily="34" charset="0"/>
              <a:buChar char="•"/>
            </a:pPr>
            <a:r>
              <a:rPr lang="en-US" sz="1000"/>
              <a:t>Create below two EVPN BGP sessions.</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Commit the blueprint.</a:t>
            </a:r>
          </a:p>
          <a:p>
            <a:pPr marL="171450" indent="-171450">
              <a:lnSpc>
                <a:spcPct val="100000"/>
              </a:lnSpc>
              <a:spcBef>
                <a:spcPts val="900"/>
              </a:spcBef>
              <a:buFont typeface="Arial" panose="020B0604020202020204" pitchFamily="34" charset="0"/>
              <a:buChar char="•"/>
            </a:pPr>
            <a:r>
              <a:rPr lang="en-US" sz="1000"/>
              <a:t>Repeat the steps for </a:t>
            </a:r>
            <a:r>
              <a:rPr lang="en-US" sz="1000" b="1"/>
              <a:t>DataCenter-B</a:t>
            </a:r>
            <a:r>
              <a:rPr lang="en-US" sz="1000"/>
              <a:t>, to create two EVPN BGP sessions between its border leaf and the border leaf in data center A.</a:t>
            </a:r>
          </a:p>
          <a:p>
            <a:pPr>
              <a:lnSpc>
                <a:spcPct val="100000"/>
              </a:lnSpc>
              <a:spcBef>
                <a:spcPts val="900"/>
              </a:spcBef>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p:txBody>
      </p:sp>
      <p:cxnSp>
        <p:nvCxnSpPr>
          <p:cNvPr id="13" name="Straight Arrow Connector 12">
            <a:extLst>
              <a:ext uri="{FF2B5EF4-FFF2-40B4-BE49-F238E27FC236}">
                <a16:creationId xmlns:a16="http://schemas.microsoft.com/office/drawing/2014/main" id="{29D2D291-27F9-B649-8D64-3281617A2F1B}"/>
              </a:ext>
            </a:extLst>
          </p:cNvPr>
          <p:cNvCxnSpPr>
            <a:cxnSpLocks/>
            <a:stCxn id="16" idx="1"/>
          </p:cNvCxnSpPr>
          <p:nvPr/>
        </p:nvCxnSpPr>
        <p:spPr>
          <a:xfrm flipH="1" flipV="1">
            <a:off x="5222561" y="3484117"/>
            <a:ext cx="426933" cy="36531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7273379-5285-5041-A019-D3ECA5B999A8}"/>
              </a:ext>
            </a:extLst>
          </p:cNvPr>
          <p:cNvGrpSpPr/>
          <p:nvPr/>
        </p:nvGrpSpPr>
        <p:grpSpPr>
          <a:xfrm>
            <a:off x="5547636" y="3733319"/>
            <a:ext cx="2560396" cy="246221"/>
            <a:chOff x="6419077" y="1659759"/>
            <a:chExt cx="2560396" cy="246221"/>
          </a:xfrm>
        </p:grpSpPr>
        <p:sp>
          <p:nvSpPr>
            <p:cNvPr id="15" name="Oval 14">
              <a:extLst>
                <a:ext uri="{FF2B5EF4-FFF2-40B4-BE49-F238E27FC236}">
                  <a16:creationId xmlns:a16="http://schemas.microsoft.com/office/drawing/2014/main" id="{2ED3EFA0-BE0D-A649-8452-06596581A7B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10EB8850-88C7-484D-B9F1-091BEDDAEE1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7" name="Rectangle 16">
              <a:extLst>
                <a:ext uri="{FF2B5EF4-FFF2-40B4-BE49-F238E27FC236}">
                  <a16:creationId xmlns:a16="http://schemas.microsoft.com/office/drawing/2014/main" id="{D51916D4-4ECF-4C48-A57C-99D9571CB9E8}"/>
                </a:ext>
              </a:extLst>
            </p:cNvPr>
            <p:cNvSpPr/>
            <p:nvPr/>
          </p:nvSpPr>
          <p:spPr>
            <a:xfrm>
              <a:off x="6618249" y="1659759"/>
              <a:ext cx="2361224" cy="24622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Verify border1 is peering with border1 in data center B,</a:t>
              </a:r>
            </a:p>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and border2 is peering with border2 in data center B</a:t>
              </a:r>
            </a:p>
          </p:txBody>
        </p:sp>
      </p:grpSp>
      <p:cxnSp>
        <p:nvCxnSpPr>
          <p:cNvPr id="23" name="Straight Arrow Connector 22">
            <a:extLst>
              <a:ext uri="{FF2B5EF4-FFF2-40B4-BE49-F238E27FC236}">
                <a16:creationId xmlns:a16="http://schemas.microsoft.com/office/drawing/2014/main" id="{DD12FB9D-03CB-9845-AA05-4EFB0BD5E49C}"/>
              </a:ext>
            </a:extLst>
          </p:cNvPr>
          <p:cNvCxnSpPr>
            <a:cxnSpLocks/>
            <a:stCxn id="26" idx="1"/>
          </p:cNvCxnSpPr>
          <p:nvPr/>
        </p:nvCxnSpPr>
        <p:spPr>
          <a:xfrm flipH="1" flipV="1">
            <a:off x="7199545" y="1749287"/>
            <a:ext cx="405247" cy="13479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FF54E4E-1CD7-544D-9E9F-6E46207913B8}"/>
              </a:ext>
            </a:extLst>
          </p:cNvPr>
          <p:cNvGrpSpPr/>
          <p:nvPr/>
        </p:nvGrpSpPr>
        <p:grpSpPr>
          <a:xfrm>
            <a:off x="7502934" y="1776134"/>
            <a:ext cx="1112884" cy="207749"/>
            <a:chOff x="6419077" y="1667919"/>
            <a:chExt cx="1112884" cy="207749"/>
          </a:xfrm>
        </p:grpSpPr>
        <p:sp>
          <p:nvSpPr>
            <p:cNvPr id="25" name="Oval 24">
              <a:extLst>
                <a:ext uri="{FF2B5EF4-FFF2-40B4-BE49-F238E27FC236}">
                  <a16:creationId xmlns:a16="http://schemas.microsoft.com/office/drawing/2014/main" id="{284D30BE-94A1-D443-94F2-A2AF4E9C442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7">
              <a:extLst>
                <a:ext uri="{FF2B5EF4-FFF2-40B4-BE49-F238E27FC236}">
                  <a16:creationId xmlns:a16="http://schemas.microsoft.com/office/drawing/2014/main" id="{D6D58FCD-8D6B-0C49-ABDF-218F6E10F46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7" name="Rectangle 26">
              <a:extLst>
                <a:ext uri="{FF2B5EF4-FFF2-40B4-BE49-F238E27FC236}">
                  <a16:creationId xmlns:a16="http://schemas.microsoft.com/office/drawing/2014/main" id="{CC2AAD52-D91E-F341-B478-0819A98E810E}"/>
                </a:ext>
              </a:extLst>
            </p:cNvPr>
            <p:cNvSpPr/>
            <p:nvPr/>
          </p:nvSpPr>
          <p:spPr>
            <a:xfrm>
              <a:off x="6618249" y="1710238"/>
              <a:ext cx="91371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Commit the blueprint</a:t>
              </a:r>
            </a:p>
          </p:txBody>
        </p:sp>
      </p:grpSp>
      <p:graphicFrame>
        <p:nvGraphicFramePr>
          <p:cNvPr id="28" name="Table 10">
            <a:extLst>
              <a:ext uri="{FF2B5EF4-FFF2-40B4-BE49-F238E27FC236}">
                <a16:creationId xmlns:a16="http://schemas.microsoft.com/office/drawing/2014/main" id="{36114404-4172-6F4A-AF6B-74BDE8EA0AD2}"/>
              </a:ext>
            </a:extLst>
          </p:cNvPr>
          <p:cNvGraphicFramePr>
            <a:graphicFrameLocks noGrp="1"/>
          </p:cNvGraphicFramePr>
          <p:nvPr>
            <p:extLst>
              <p:ext uri="{D42A27DB-BD31-4B8C-83A1-F6EECF244321}">
                <p14:modId xmlns:p14="http://schemas.microsoft.com/office/powerpoint/2010/main" val="2118004154"/>
              </p:ext>
            </p:extLst>
          </p:nvPr>
        </p:nvGraphicFramePr>
        <p:xfrm>
          <a:off x="357640" y="2024953"/>
          <a:ext cx="3539767" cy="609600"/>
        </p:xfrm>
        <a:graphic>
          <a:graphicData uri="http://schemas.openxmlformats.org/drawingml/2006/table">
            <a:tbl>
              <a:tblPr firstRow="1" bandRow="1">
                <a:tableStyleId>{5C22544A-7EE6-4342-B048-85BDC9FD1C3A}</a:tableStyleId>
              </a:tblPr>
              <a:tblGrid>
                <a:gridCol w="589139">
                  <a:extLst>
                    <a:ext uri="{9D8B030D-6E8A-4147-A177-3AD203B41FA5}">
                      <a16:colId xmlns:a16="http://schemas.microsoft.com/office/drawing/2014/main" val="2546224658"/>
                    </a:ext>
                  </a:extLst>
                </a:gridCol>
                <a:gridCol w="797799">
                  <a:extLst>
                    <a:ext uri="{9D8B030D-6E8A-4147-A177-3AD203B41FA5}">
                      <a16:colId xmlns:a16="http://schemas.microsoft.com/office/drawing/2014/main" val="1907954002"/>
                    </a:ext>
                  </a:extLst>
                </a:gridCol>
                <a:gridCol w="908263">
                  <a:extLst>
                    <a:ext uri="{9D8B030D-6E8A-4147-A177-3AD203B41FA5}">
                      <a16:colId xmlns:a16="http://schemas.microsoft.com/office/drawing/2014/main" val="3483886457"/>
                    </a:ext>
                  </a:extLst>
                </a:gridCol>
                <a:gridCol w="1244566">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IP Address</a:t>
                      </a:r>
                    </a:p>
                  </a:txBody>
                  <a:tcPr/>
                </a:tc>
                <a:tc>
                  <a:txBody>
                    <a:bodyPr/>
                    <a:lstStyle/>
                    <a:p>
                      <a:r>
                        <a:rPr lang="en-US" sz="800" b="0"/>
                        <a:t>ASN</a:t>
                      </a:r>
                    </a:p>
                  </a:txBody>
                  <a:tcPr/>
                </a:tc>
                <a:tc>
                  <a:txBody>
                    <a:bodyPr/>
                    <a:lstStyle/>
                    <a:p>
                      <a:r>
                        <a:rPr lang="en-US" sz="800" b="0"/>
                        <a:t>Local Gateway</a:t>
                      </a:r>
                    </a:p>
                  </a:txBody>
                  <a:tcPr/>
                </a:tc>
                <a:extLst>
                  <a:ext uri="{0D108BD9-81ED-4DB2-BD59-A6C34878D82A}">
                    <a16:rowId xmlns:a16="http://schemas.microsoft.com/office/drawing/2014/main" val="3501326622"/>
                  </a:ext>
                </a:extLst>
              </a:tr>
              <a:tr h="0">
                <a:tc>
                  <a:txBody>
                    <a:bodyPr/>
                    <a:lstStyle/>
                    <a:p>
                      <a:r>
                        <a:rPr lang="en-US" sz="700" b="0"/>
                        <a:t>B-border1</a:t>
                      </a:r>
                    </a:p>
                  </a:txBody>
                  <a:tcPr/>
                </a:tc>
                <a:tc>
                  <a:txBody>
                    <a:bodyPr/>
                    <a:lstStyle/>
                    <a:p>
                      <a:pPr marL="0" algn="l" defTabSz="685800" rtl="0" eaLnBrk="1" latinLnBrk="0" hangingPunct="1"/>
                      <a:r>
                        <a:rPr lang="en-US" sz="700" i="1" u="sng" kern="1200">
                          <a:solidFill>
                            <a:schemeClr val="dk1"/>
                          </a:solidFill>
                          <a:latin typeface="+mn-lt"/>
                          <a:ea typeface="+mn-ea"/>
                          <a:cs typeface="+mn-cs"/>
                        </a:rPr>
                        <a:t>IP of B-border1</a:t>
                      </a:r>
                    </a:p>
                  </a:txBody>
                  <a:tcPr/>
                </a:tc>
                <a:tc>
                  <a:txBody>
                    <a:bodyPr/>
                    <a:lstStyle/>
                    <a:p>
                      <a:pPr marL="0" algn="l" defTabSz="685800" rtl="0" eaLnBrk="1" latinLnBrk="0" hangingPunct="1"/>
                      <a:r>
                        <a:rPr lang="en-US" sz="700" i="1" u="sng" kern="1200">
                          <a:solidFill>
                            <a:schemeClr val="dk1"/>
                          </a:solidFill>
                          <a:latin typeface="+mn-lt"/>
                          <a:ea typeface="+mn-ea"/>
                          <a:cs typeface="+mn-cs"/>
                        </a:rPr>
                        <a:t>ASN of B-border1</a:t>
                      </a:r>
                    </a:p>
                  </a:txBody>
                  <a:tcPr/>
                </a:tc>
                <a:tc>
                  <a:txBody>
                    <a:bodyPr/>
                    <a:lstStyle/>
                    <a:p>
                      <a:r>
                        <a:rPr lang="en-US" sz="700"/>
                        <a:t>border_rack_001_leaf1</a:t>
                      </a:r>
                    </a:p>
                  </a:txBody>
                  <a:tcPr/>
                </a:tc>
                <a:extLst>
                  <a:ext uri="{0D108BD9-81ED-4DB2-BD59-A6C34878D82A}">
                    <a16:rowId xmlns:a16="http://schemas.microsoft.com/office/drawing/2014/main" val="2893093250"/>
                  </a:ext>
                </a:extLst>
              </a:tr>
              <a:tr h="0">
                <a:tc>
                  <a:txBody>
                    <a:bodyPr/>
                    <a:lstStyle/>
                    <a:p>
                      <a:r>
                        <a:rPr lang="en-US" sz="700"/>
                        <a:t>B-border2</a:t>
                      </a:r>
                    </a:p>
                  </a:txBody>
                  <a:tcPr/>
                </a:tc>
                <a:tc>
                  <a:txBody>
                    <a:bodyPr/>
                    <a:lstStyle/>
                    <a:p>
                      <a:r>
                        <a:rPr lang="en-US" sz="700" i="1" u="sng"/>
                        <a:t>IP of B-border2</a:t>
                      </a:r>
                    </a:p>
                  </a:txBody>
                  <a:tcPr/>
                </a:tc>
                <a:tc>
                  <a:txBody>
                    <a:bodyPr/>
                    <a:lstStyle/>
                    <a:p>
                      <a:pPr marL="0" algn="l" defTabSz="685800" rtl="0" eaLnBrk="1" latinLnBrk="0" hangingPunct="1"/>
                      <a:r>
                        <a:rPr lang="en-US" sz="700" i="1" u="sng" kern="1200">
                          <a:solidFill>
                            <a:schemeClr val="dk1"/>
                          </a:solidFill>
                          <a:latin typeface="+mn-lt"/>
                          <a:ea typeface="+mn-ea"/>
                          <a:cs typeface="+mn-cs"/>
                        </a:rPr>
                        <a:t>ASN of B-border2</a:t>
                      </a:r>
                    </a:p>
                  </a:txBody>
                  <a:tcPr/>
                </a:tc>
                <a:tc>
                  <a:txBody>
                    <a:bodyPr/>
                    <a:lstStyle/>
                    <a:p>
                      <a:r>
                        <a:rPr lang="en-US" sz="700"/>
                        <a:t>border_rack_001_leaf2</a:t>
                      </a:r>
                    </a:p>
                  </a:txBody>
                  <a:tcPr/>
                </a:tc>
                <a:extLst>
                  <a:ext uri="{0D108BD9-81ED-4DB2-BD59-A6C34878D82A}">
                    <a16:rowId xmlns:a16="http://schemas.microsoft.com/office/drawing/2014/main" val="2228261454"/>
                  </a:ext>
                </a:extLst>
              </a:tr>
            </a:tbl>
          </a:graphicData>
        </a:graphic>
      </p:graphicFrame>
      <p:graphicFrame>
        <p:nvGraphicFramePr>
          <p:cNvPr id="29" name="Table 10">
            <a:extLst>
              <a:ext uri="{FF2B5EF4-FFF2-40B4-BE49-F238E27FC236}">
                <a16:creationId xmlns:a16="http://schemas.microsoft.com/office/drawing/2014/main" id="{5B02E2F2-9F6B-D842-8B44-FC7CD885C120}"/>
              </a:ext>
            </a:extLst>
          </p:cNvPr>
          <p:cNvGraphicFramePr>
            <a:graphicFrameLocks noGrp="1"/>
          </p:cNvGraphicFramePr>
          <p:nvPr>
            <p:extLst>
              <p:ext uri="{D42A27DB-BD31-4B8C-83A1-F6EECF244321}">
                <p14:modId xmlns:p14="http://schemas.microsoft.com/office/powerpoint/2010/main" val="2695341223"/>
              </p:ext>
            </p:extLst>
          </p:nvPr>
        </p:nvGraphicFramePr>
        <p:xfrm>
          <a:off x="357640" y="3697232"/>
          <a:ext cx="3539767" cy="609600"/>
        </p:xfrm>
        <a:graphic>
          <a:graphicData uri="http://schemas.openxmlformats.org/drawingml/2006/table">
            <a:tbl>
              <a:tblPr firstRow="1" bandRow="1">
                <a:tableStyleId>{5C22544A-7EE6-4342-B048-85BDC9FD1C3A}</a:tableStyleId>
              </a:tblPr>
              <a:tblGrid>
                <a:gridCol w="589139">
                  <a:extLst>
                    <a:ext uri="{9D8B030D-6E8A-4147-A177-3AD203B41FA5}">
                      <a16:colId xmlns:a16="http://schemas.microsoft.com/office/drawing/2014/main" val="2546224658"/>
                    </a:ext>
                  </a:extLst>
                </a:gridCol>
                <a:gridCol w="797799">
                  <a:extLst>
                    <a:ext uri="{9D8B030D-6E8A-4147-A177-3AD203B41FA5}">
                      <a16:colId xmlns:a16="http://schemas.microsoft.com/office/drawing/2014/main" val="1907954002"/>
                    </a:ext>
                  </a:extLst>
                </a:gridCol>
                <a:gridCol w="908263">
                  <a:extLst>
                    <a:ext uri="{9D8B030D-6E8A-4147-A177-3AD203B41FA5}">
                      <a16:colId xmlns:a16="http://schemas.microsoft.com/office/drawing/2014/main" val="3483886457"/>
                    </a:ext>
                  </a:extLst>
                </a:gridCol>
                <a:gridCol w="1244566">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IP Address</a:t>
                      </a:r>
                    </a:p>
                  </a:txBody>
                  <a:tcPr/>
                </a:tc>
                <a:tc>
                  <a:txBody>
                    <a:bodyPr/>
                    <a:lstStyle/>
                    <a:p>
                      <a:r>
                        <a:rPr lang="en-US" sz="800" b="0"/>
                        <a:t>ASN</a:t>
                      </a:r>
                    </a:p>
                  </a:txBody>
                  <a:tcPr/>
                </a:tc>
                <a:tc>
                  <a:txBody>
                    <a:bodyPr/>
                    <a:lstStyle/>
                    <a:p>
                      <a:r>
                        <a:rPr lang="en-US" sz="800" b="0"/>
                        <a:t>Local Gateway</a:t>
                      </a:r>
                    </a:p>
                  </a:txBody>
                  <a:tcPr/>
                </a:tc>
                <a:extLst>
                  <a:ext uri="{0D108BD9-81ED-4DB2-BD59-A6C34878D82A}">
                    <a16:rowId xmlns:a16="http://schemas.microsoft.com/office/drawing/2014/main" val="3501326622"/>
                  </a:ext>
                </a:extLst>
              </a:tr>
              <a:tr h="0">
                <a:tc>
                  <a:txBody>
                    <a:bodyPr/>
                    <a:lstStyle/>
                    <a:p>
                      <a:r>
                        <a:rPr lang="en-US" sz="700" b="0"/>
                        <a:t>A-border1</a:t>
                      </a:r>
                    </a:p>
                  </a:txBody>
                  <a:tcPr/>
                </a:tc>
                <a:tc>
                  <a:txBody>
                    <a:bodyPr/>
                    <a:lstStyle/>
                    <a:p>
                      <a:r>
                        <a:rPr lang="en-US" sz="700" i="1" u="sng" kern="1200">
                          <a:solidFill>
                            <a:schemeClr val="dk1"/>
                          </a:solidFill>
                          <a:latin typeface="+mn-lt"/>
                          <a:ea typeface="+mn-ea"/>
                          <a:cs typeface="+mn-cs"/>
                        </a:rPr>
                        <a:t>IP of A-border1</a:t>
                      </a:r>
                    </a:p>
                  </a:txBody>
                  <a:tcPr/>
                </a:tc>
                <a:tc>
                  <a:txBody>
                    <a:bodyPr/>
                    <a:lstStyle/>
                    <a:p>
                      <a:r>
                        <a:rPr lang="en-US" sz="700" i="1" u="sng"/>
                        <a:t>ASN of A-border1</a:t>
                      </a:r>
                    </a:p>
                  </a:txBody>
                  <a:tcPr/>
                </a:tc>
                <a:tc>
                  <a:txBody>
                    <a:bodyPr/>
                    <a:lstStyle/>
                    <a:p>
                      <a:r>
                        <a:rPr lang="en-US" sz="700"/>
                        <a:t>border_rack_001_leaf1</a:t>
                      </a:r>
                    </a:p>
                  </a:txBody>
                  <a:tcPr/>
                </a:tc>
                <a:extLst>
                  <a:ext uri="{0D108BD9-81ED-4DB2-BD59-A6C34878D82A}">
                    <a16:rowId xmlns:a16="http://schemas.microsoft.com/office/drawing/2014/main" val="2893093250"/>
                  </a:ext>
                </a:extLst>
              </a:tr>
              <a:tr h="0">
                <a:tc>
                  <a:txBody>
                    <a:bodyPr/>
                    <a:lstStyle/>
                    <a:p>
                      <a:r>
                        <a:rPr lang="en-US" sz="700"/>
                        <a:t>A-border2</a:t>
                      </a:r>
                    </a:p>
                  </a:txBody>
                  <a:tcPr/>
                </a:tc>
                <a:tc>
                  <a:txBody>
                    <a:bodyPr/>
                    <a:lstStyle/>
                    <a:p>
                      <a:r>
                        <a:rPr lang="en-US" sz="700" i="1" u="sng" kern="1200">
                          <a:solidFill>
                            <a:schemeClr val="dk1"/>
                          </a:solidFill>
                          <a:latin typeface="+mn-lt"/>
                          <a:ea typeface="+mn-ea"/>
                          <a:cs typeface="+mn-cs"/>
                        </a:rPr>
                        <a:t>IP of A-border2</a:t>
                      </a:r>
                    </a:p>
                  </a:txBody>
                  <a:tcPr/>
                </a:tc>
                <a:tc>
                  <a:txBody>
                    <a:bodyPr/>
                    <a:lstStyle/>
                    <a:p>
                      <a:r>
                        <a:rPr lang="en-US" sz="700" i="1" u="sng"/>
                        <a:t>ASN of A-border2</a:t>
                      </a:r>
                    </a:p>
                  </a:txBody>
                  <a:tcPr/>
                </a:tc>
                <a:tc>
                  <a:txBody>
                    <a:bodyPr/>
                    <a:lstStyle/>
                    <a:p>
                      <a:r>
                        <a:rPr lang="en-US" sz="700"/>
                        <a:t>border_rack_001_leaf2</a:t>
                      </a:r>
                    </a:p>
                  </a:txBody>
                  <a:tcPr/>
                </a:tc>
                <a:extLst>
                  <a:ext uri="{0D108BD9-81ED-4DB2-BD59-A6C34878D82A}">
                    <a16:rowId xmlns:a16="http://schemas.microsoft.com/office/drawing/2014/main" val="2228261454"/>
                  </a:ext>
                </a:extLst>
              </a:tr>
            </a:tbl>
          </a:graphicData>
        </a:graphic>
      </p:graphicFrame>
    </p:spTree>
    <p:extLst>
      <p:ext uri="{BB962C8B-B14F-4D97-AF65-F5344CB8AC3E}">
        <p14:creationId xmlns:p14="http://schemas.microsoft.com/office/powerpoint/2010/main" val="19673140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103</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After the overlay EVPN BGP sessions between two data centers are established, we will create Tenant-1 routing zone in data center B using the same VNI (so the auto-gen RT is the same), and routes will be exchanged between Tenant-1 in both data centers.  Next, we will create vn101 and vn103 in data center B to demonstrate L2 and L3 DCI connectivity.</a:t>
            </a:r>
          </a:p>
          <a:p>
            <a:pPr marL="0" indent="0">
              <a:lnSpc>
                <a:spcPct val="100000"/>
              </a:lnSpc>
              <a:buNone/>
            </a:pPr>
            <a:r>
              <a:rPr lang="en-US" sz="1200"/>
              <a:t>Below diagram illustrates the topology of the data center after this section.</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Data Center Interconnect #3 – Services</a:t>
            </a:r>
          </a:p>
        </p:txBody>
      </p:sp>
      <p:sp>
        <p:nvSpPr>
          <p:cNvPr id="46" name="Rounded Rectangle 45">
            <a:extLst>
              <a:ext uri="{FF2B5EF4-FFF2-40B4-BE49-F238E27FC236}">
                <a16:creationId xmlns:a16="http://schemas.microsoft.com/office/drawing/2014/main" id="{9C3BF470-1223-AF40-B68D-BA4CDB6AE999}"/>
              </a:ext>
            </a:extLst>
          </p:cNvPr>
          <p:cNvSpPr/>
          <p:nvPr/>
        </p:nvSpPr>
        <p:spPr>
          <a:xfrm>
            <a:off x="605275" y="2454765"/>
            <a:ext cx="2859802" cy="2505864"/>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8" name="TextBox 47">
            <a:extLst>
              <a:ext uri="{FF2B5EF4-FFF2-40B4-BE49-F238E27FC236}">
                <a16:creationId xmlns:a16="http://schemas.microsoft.com/office/drawing/2014/main" id="{78FEA7D6-E8F2-9F40-B9BF-736579500B7F}"/>
              </a:ext>
            </a:extLst>
          </p:cNvPr>
          <p:cNvSpPr txBox="1"/>
          <p:nvPr/>
        </p:nvSpPr>
        <p:spPr>
          <a:xfrm>
            <a:off x="682238" y="2500931"/>
            <a:ext cx="1664238" cy="261610"/>
          </a:xfrm>
          <a:prstGeom prst="rect">
            <a:avLst/>
          </a:prstGeom>
          <a:noFill/>
        </p:spPr>
        <p:txBody>
          <a:bodyPr wrap="none" rtlCol="0">
            <a:spAutoFit/>
          </a:bodyPr>
          <a:lstStyle/>
          <a:p>
            <a:r>
              <a:rPr lang="en-US" sz="1100">
                <a:solidFill>
                  <a:schemeClr val="accent1">
                    <a:lumMod val="75000"/>
                  </a:schemeClr>
                </a:solidFill>
              </a:rPr>
              <a:t>DataCenter-A Blueprint</a:t>
            </a:r>
          </a:p>
        </p:txBody>
      </p:sp>
      <p:cxnSp>
        <p:nvCxnSpPr>
          <p:cNvPr id="55" name="Straight Connector 54">
            <a:extLst>
              <a:ext uri="{FF2B5EF4-FFF2-40B4-BE49-F238E27FC236}">
                <a16:creationId xmlns:a16="http://schemas.microsoft.com/office/drawing/2014/main" id="{F2F7BCDA-B134-2645-B3D5-372001D199DA}"/>
              </a:ext>
            </a:extLst>
          </p:cNvPr>
          <p:cNvCxnSpPr>
            <a:cxnSpLocks/>
          </p:cNvCxnSpPr>
          <p:nvPr/>
        </p:nvCxnSpPr>
        <p:spPr>
          <a:xfrm>
            <a:off x="1887677" y="3733800"/>
            <a:ext cx="0" cy="2159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9149A8-4E79-C04D-9DC9-E5C1414EABA0}"/>
              </a:ext>
            </a:extLst>
          </p:cNvPr>
          <p:cNvCxnSpPr>
            <a:cxnSpLocks/>
          </p:cNvCxnSpPr>
          <p:nvPr/>
        </p:nvCxnSpPr>
        <p:spPr>
          <a:xfrm>
            <a:off x="789188" y="3948481"/>
            <a:ext cx="54985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CF04773-EF74-6548-903B-B14810AF2FB6}"/>
              </a:ext>
            </a:extLst>
          </p:cNvPr>
          <p:cNvCxnSpPr>
            <a:cxnSpLocks/>
          </p:cNvCxnSpPr>
          <p:nvPr/>
        </p:nvCxnSpPr>
        <p:spPr>
          <a:xfrm>
            <a:off x="2185604" y="3733800"/>
            <a:ext cx="0" cy="4945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25D1CD7-5E05-7744-AFEE-F554E430B4DE}"/>
              </a:ext>
            </a:extLst>
          </p:cNvPr>
          <p:cNvCxnSpPr>
            <a:cxnSpLocks/>
          </p:cNvCxnSpPr>
          <p:nvPr/>
        </p:nvCxnSpPr>
        <p:spPr>
          <a:xfrm>
            <a:off x="917235" y="4228332"/>
            <a:ext cx="242408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451AD7A-1F15-A041-8833-1A4A46C64BC8}"/>
              </a:ext>
            </a:extLst>
          </p:cNvPr>
          <p:cNvSpPr txBox="1"/>
          <p:nvPr/>
        </p:nvSpPr>
        <p:spPr>
          <a:xfrm>
            <a:off x="728027" y="3635556"/>
            <a:ext cx="1069524" cy="338554"/>
          </a:xfrm>
          <a:prstGeom prst="rect">
            <a:avLst/>
          </a:prstGeom>
          <a:noFill/>
        </p:spPr>
        <p:txBody>
          <a:bodyPr wrap="none" rtlCol="0">
            <a:spAutoFit/>
          </a:bodyPr>
          <a:lstStyle/>
          <a:p>
            <a:pPr algn="ctr"/>
            <a:r>
              <a:rPr lang="en-US" sz="800">
                <a:solidFill>
                  <a:srgbClr val="C00000"/>
                </a:solidFill>
              </a:rPr>
              <a:t>vn101</a:t>
            </a:r>
          </a:p>
          <a:p>
            <a:pPr algn="ctr"/>
            <a:r>
              <a:rPr lang="en-US" sz="800">
                <a:solidFill>
                  <a:srgbClr val="C00000"/>
                </a:solidFill>
              </a:rPr>
              <a:t>(192.168.101.0/24)</a:t>
            </a:r>
          </a:p>
        </p:txBody>
      </p:sp>
      <p:sp>
        <p:nvSpPr>
          <p:cNvPr id="75" name="TextBox 74">
            <a:extLst>
              <a:ext uri="{FF2B5EF4-FFF2-40B4-BE49-F238E27FC236}">
                <a16:creationId xmlns:a16="http://schemas.microsoft.com/office/drawing/2014/main" id="{DC6026BE-2BEF-1541-8B07-01396A5E4B49}"/>
              </a:ext>
            </a:extLst>
          </p:cNvPr>
          <p:cNvSpPr txBox="1"/>
          <p:nvPr/>
        </p:nvSpPr>
        <p:spPr>
          <a:xfrm>
            <a:off x="2171970" y="3927809"/>
            <a:ext cx="1069524" cy="338554"/>
          </a:xfrm>
          <a:prstGeom prst="rect">
            <a:avLst/>
          </a:prstGeom>
          <a:noFill/>
        </p:spPr>
        <p:txBody>
          <a:bodyPr wrap="none" rtlCol="0">
            <a:spAutoFit/>
          </a:bodyPr>
          <a:lstStyle/>
          <a:p>
            <a:pPr algn="ctr"/>
            <a:r>
              <a:rPr lang="en-US" sz="800">
                <a:solidFill>
                  <a:srgbClr val="0070C0"/>
                </a:solidFill>
              </a:rPr>
              <a:t>vn102</a:t>
            </a:r>
          </a:p>
          <a:p>
            <a:pPr algn="ctr"/>
            <a:r>
              <a:rPr lang="en-US" sz="800">
                <a:solidFill>
                  <a:srgbClr val="0070C0"/>
                </a:solidFill>
              </a:rPr>
              <a:t>(192.168.102.0/24)</a:t>
            </a:r>
          </a:p>
        </p:txBody>
      </p:sp>
      <p:sp>
        <p:nvSpPr>
          <p:cNvPr id="76" name="Rectangle 75">
            <a:extLst>
              <a:ext uri="{FF2B5EF4-FFF2-40B4-BE49-F238E27FC236}">
                <a16:creationId xmlns:a16="http://schemas.microsoft.com/office/drawing/2014/main" id="{270931B6-48E9-3B41-95C7-B10410D610BA}"/>
              </a:ext>
            </a:extLst>
          </p:cNvPr>
          <p:cNvSpPr/>
          <p:nvPr/>
        </p:nvSpPr>
        <p:spPr>
          <a:xfrm>
            <a:off x="1053270" y="4535179"/>
            <a:ext cx="644376" cy="2332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A-bms1</a:t>
            </a:r>
          </a:p>
        </p:txBody>
      </p:sp>
      <p:sp>
        <p:nvSpPr>
          <p:cNvPr id="77" name="Rectangle 76">
            <a:extLst>
              <a:ext uri="{FF2B5EF4-FFF2-40B4-BE49-F238E27FC236}">
                <a16:creationId xmlns:a16="http://schemas.microsoft.com/office/drawing/2014/main" id="{D0BE1401-3E6E-5F4F-B801-78BE8FECE069}"/>
              </a:ext>
            </a:extLst>
          </p:cNvPr>
          <p:cNvSpPr/>
          <p:nvPr/>
        </p:nvSpPr>
        <p:spPr>
          <a:xfrm>
            <a:off x="2426915" y="4535179"/>
            <a:ext cx="644376" cy="2332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A-bms2</a:t>
            </a:r>
          </a:p>
        </p:txBody>
      </p:sp>
      <p:cxnSp>
        <p:nvCxnSpPr>
          <p:cNvPr id="82" name="Straight Connector 81">
            <a:extLst>
              <a:ext uri="{FF2B5EF4-FFF2-40B4-BE49-F238E27FC236}">
                <a16:creationId xmlns:a16="http://schemas.microsoft.com/office/drawing/2014/main" id="{F9BB4FFD-4053-8048-B50A-F8E3F4C2F7E6}"/>
              </a:ext>
            </a:extLst>
          </p:cNvPr>
          <p:cNvCxnSpPr>
            <a:cxnSpLocks/>
            <a:stCxn id="76" idx="0"/>
          </p:cNvCxnSpPr>
          <p:nvPr/>
        </p:nvCxnSpPr>
        <p:spPr>
          <a:xfrm flipV="1">
            <a:off x="1375458" y="3948481"/>
            <a:ext cx="0" cy="58669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7A0F2F9-01AD-A647-86F9-AEA8402BFE3E}"/>
              </a:ext>
            </a:extLst>
          </p:cNvPr>
          <p:cNvCxnSpPr>
            <a:cxnSpLocks/>
            <a:stCxn id="77" idx="0"/>
          </p:cNvCxnSpPr>
          <p:nvPr/>
        </p:nvCxnSpPr>
        <p:spPr>
          <a:xfrm flipV="1">
            <a:off x="2749103" y="4242271"/>
            <a:ext cx="0" cy="29290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E262941E-A39A-DF49-AABA-D4B38338BFA9}"/>
              </a:ext>
            </a:extLst>
          </p:cNvPr>
          <p:cNvSpPr txBox="1"/>
          <p:nvPr/>
        </p:nvSpPr>
        <p:spPr>
          <a:xfrm>
            <a:off x="821566" y="4259017"/>
            <a:ext cx="603050" cy="307777"/>
          </a:xfrm>
          <a:prstGeom prst="rect">
            <a:avLst/>
          </a:prstGeom>
          <a:noFill/>
        </p:spPr>
        <p:txBody>
          <a:bodyPr wrap="none" rtlCol="0">
            <a:spAutoFit/>
          </a:bodyPr>
          <a:lstStyle/>
          <a:p>
            <a:r>
              <a:rPr lang="en-US" sz="700">
                <a:solidFill>
                  <a:srgbClr val="C00000"/>
                </a:solidFill>
              </a:rPr>
              <a:t>To A-leaf1</a:t>
            </a:r>
          </a:p>
          <a:p>
            <a:pPr algn="ctr"/>
            <a:r>
              <a:rPr lang="en-US" sz="700">
                <a:solidFill>
                  <a:srgbClr val="C00000"/>
                </a:solidFill>
              </a:rPr>
              <a:t>xe-0/0/2</a:t>
            </a:r>
          </a:p>
        </p:txBody>
      </p:sp>
      <p:sp>
        <p:nvSpPr>
          <p:cNvPr id="86" name="TextBox 85">
            <a:extLst>
              <a:ext uri="{FF2B5EF4-FFF2-40B4-BE49-F238E27FC236}">
                <a16:creationId xmlns:a16="http://schemas.microsoft.com/office/drawing/2014/main" id="{100E7948-7379-8A47-8E1D-34D10541F8D6}"/>
              </a:ext>
            </a:extLst>
          </p:cNvPr>
          <p:cNvSpPr txBox="1"/>
          <p:nvPr/>
        </p:nvSpPr>
        <p:spPr>
          <a:xfrm>
            <a:off x="2699945" y="4259017"/>
            <a:ext cx="603050" cy="307777"/>
          </a:xfrm>
          <a:prstGeom prst="rect">
            <a:avLst/>
          </a:prstGeom>
          <a:noFill/>
        </p:spPr>
        <p:txBody>
          <a:bodyPr wrap="none" rtlCol="0">
            <a:spAutoFit/>
          </a:bodyPr>
          <a:lstStyle/>
          <a:p>
            <a:r>
              <a:rPr lang="en-US" sz="700">
                <a:solidFill>
                  <a:srgbClr val="0070C0"/>
                </a:solidFill>
              </a:rPr>
              <a:t>To A-leaf2</a:t>
            </a:r>
          </a:p>
          <a:p>
            <a:pPr algn="ctr"/>
            <a:r>
              <a:rPr lang="en-US" sz="700">
                <a:solidFill>
                  <a:srgbClr val="0070C0"/>
                </a:solidFill>
              </a:rPr>
              <a:t>xe-0/0/2</a:t>
            </a:r>
          </a:p>
        </p:txBody>
      </p:sp>
      <p:sp>
        <p:nvSpPr>
          <p:cNvPr id="87" name="TextBox 86">
            <a:extLst>
              <a:ext uri="{FF2B5EF4-FFF2-40B4-BE49-F238E27FC236}">
                <a16:creationId xmlns:a16="http://schemas.microsoft.com/office/drawing/2014/main" id="{C5E547C1-469F-E647-8F4C-926A3CD8B9C4}"/>
              </a:ext>
            </a:extLst>
          </p:cNvPr>
          <p:cNvSpPr txBox="1"/>
          <p:nvPr/>
        </p:nvSpPr>
        <p:spPr>
          <a:xfrm>
            <a:off x="977989" y="4736684"/>
            <a:ext cx="811441" cy="200055"/>
          </a:xfrm>
          <a:prstGeom prst="rect">
            <a:avLst/>
          </a:prstGeom>
          <a:noFill/>
        </p:spPr>
        <p:txBody>
          <a:bodyPr wrap="none" rtlCol="0">
            <a:spAutoFit/>
          </a:bodyPr>
          <a:lstStyle/>
          <a:p>
            <a:r>
              <a:rPr lang="en-US" sz="700">
                <a:solidFill>
                  <a:srgbClr val="C00000"/>
                </a:solidFill>
              </a:rPr>
              <a:t>192.168.101.11</a:t>
            </a:r>
          </a:p>
        </p:txBody>
      </p:sp>
      <p:sp>
        <p:nvSpPr>
          <p:cNvPr id="88" name="TextBox 87">
            <a:extLst>
              <a:ext uri="{FF2B5EF4-FFF2-40B4-BE49-F238E27FC236}">
                <a16:creationId xmlns:a16="http://schemas.microsoft.com/office/drawing/2014/main" id="{33DBCA34-4493-7E49-839C-2AC8FE495A88}"/>
              </a:ext>
            </a:extLst>
          </p:cNvPr>
          <p:cNvSpPr txBox="1"/>
          <p:nvPr/>
        </p:nvSpPr>
        <p:spPr>
          <a:xfrm>
            <a:off x="2346476" y="4735234"/>
            <a:ext cx="811441" cy="200055"/>
          </a:xfrm>
          <a:prstGeom prst="rect">
            <a:avLst/>
          </a:prstGeom>
          <a:noFill/>
        </p:spPr>
        <p:txBody>
          <a:bodyPr wrap="none" rtlCol="0">
            <a:spAutoFit/>
          </a:bodyPr>
          <a:lstStyle/>
          <a:p>
            <a:r>
              <a:rPr lang="en-US" sz="700">
                <a:solidFill>
                  <a:srgbClr val="0070C0"/>
                </a:solidFill>
              </a:rPr>
              <a:t>192.168.102.22</a:t>
            </a:r>
          </a:p>
        </p:txBody>
      </p:sp>
      <p:sp>
        <p:nvSpPr>
          <p:cNvPr id="49" name="Oval 48">
            <a:extLst>
              <a:ext uri="{FF2B5EF4-FFF2-40B4-BE49-F238E27FC236}">
                <a16:creationId xmlns:a16="http://schemas.microsoft.com/office/drawing/2014/main" id="{4BAE56C0-A735-454F-982B-F687D798F03C}"/>
              </a:ext>
            </a:extLst>
          </p:cNvPr>
          <p:cNvSpPr/>
          <p:nvPr/>
        </p:nvSpPr>
        <p:spPr>
          <a:xfrm>
            <a:off x="1409498" y="2801626"/>
            <a:ext cx="1295894" cy="966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Tenant-1 Routing Zone</a:t>
            </a:r>
          </a:p>
        </p:txBody>
      </p:sp>
      <p:sp>
        <p:nvSpPr>
          <p:cNvPr id="89" name="Rounded Rectangle 88">
            <a:extLst>
              <a:ext uri="{FF2B5EF4-FFF2-40B4-BE49-F238E27FC236}">
                <a16:creationId xmlns:a16="http://schemas.microsoft.com/office/drawing/2014/main" id="{08C65D24-015A-864A-9EC3-4F006B56B6AB}"/>
              </a:ext>
            </a:extLst>
          </p:cNvPr>
          <p:cNvSpPr/>
          <p:nvPr/>
        </p:nvSpPr>
        <p:spPr>
          <a:xfrm>
            <a:off x="3735050" y="2454765"/>
            <a:ext cx="2859802" cy="2505864"/>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0" name="TextBox 89">
            <a:extLst>
              <a:ext uri="{FF2B5EF4-FFF2-40B4-BE49-F238E27FC236}">
                <a16:creationId xmlns:a16="http://schemas.microsoft.com/office/drawing/2014/main" id="{542C16B0-88DC-9E4F-87D7-44E8FED3F08B}"/>
              </a:ext>
            </a:extLst>
          </p:cNvPr>
          <p:cNvSpPr txBox="1"/>
          <p:nvPr/>
        </p:nvSpPr>
        <p:spPr>
          <a:xfrm>
            <a:off x="3812013" y="2500931"/>
            <a:ext cx="1664238" cy="261610"/>
          </a:xfrm>
          <a:prstGeom prst="rect">
            <a:avLst/>
          </a:prstGeom>
          <a:noFill/>
        </p:spPr>
        <p:txBody>
          <a:bodyPr wrap="none" rtlCol="0">
            <a:spAutoFit/>
          </a:bodyPr>
          <a:lstStyle/>
          <a:p>
            <a:r>
              <a:rPr lang="en-US" sz="1100">
                <a:solidFill>
                  <a:schemeClr val="accent1">
                    <a:lumMod val="75000"/>
                  </a:schemeClr>
                </a:solidFill>
              </a:rPr>
              <a:t>DataCenter-B Blueprint</a:t>
            </a:r>
          </a:p>
        </p:txBody>
      </p:sp>
      <p:cxnSp>
        <p:nvCxnSpPr>
          <p:cNvPr id="91" name="Straight Connector 90">
            <a:extLst>
              <a:ext uri="{FF2B5EF4-FFF2-40B4-BE49-F238E27FC236}">
                <a16:creationId xmlns:a16="http://schemas.microsoft.com/office/drawing/2014/main" id="{F55A39E4-B14C-4B49-8A55-37203CB62744}"/>
              </a:ext>
            </a:extLst>
          </p:cNvPr>
          <p:cNvCxnSpPr>
            <a:cxnSpLocks/>
          </p:cNvCxnSpPr>
          <p:nvPr/>
        </p:nvCxnSpPr>
        <p:spPr>
          <a:xfrm>
            <a:off x="5017452" y="3733800"/>
            <a:ext cx="0" cy="2159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B12CCA3-8ADF-374C-B3DC-428A37EC0F84}"/>
              </a:ext>
            </a:extLst>
          </p:cNvPr>
          <p:cNvCxnSpPr>
            <a:cxnSpLocks/>
          </p:cNvCxnSpPr>
          <p:nvPr/>
        </p:nvCxnSpPr>
        <p:spPr>
          <a:xfrm>
            <a:off x="5315379" y="3733800"/>
            <a:ext cx="0" cy="494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4391F4D-C523-4140-8CE6-7B3742841AF0}"/>
              </a:ext>
            </a:extLst>
          </p:cNvPr>
          <p:cNvCxnSpPr>
            <a:cxnSpLocks/>
          </p:cNvCxnSpPr>
          <p:nvPr/>
        </p:nvCxnSpPr>
        <p:spPr>
          <a:xfrm>
            <a:off x="4047010" y="4228332"/>
            <a:ext cx="242408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BA20673F-62DA-FD41-9EBC-A5189F3E45DF}"/>
              </a:ext>
            </a:extLst>
          </p:cNvPr>
          <p:cNvSpPr txBox="1"/>
          <p:nvPr/>
        </p:nvSpPr>
        <p:spPr>
          <a:xfrm>
            <a:off x="5301745" y="3927809"/>
            <a:ext cx="1069525" cy="338554"/>
          </a:xfrm>
          <a:prstGeom prst="rect">
            <a:avLst/>
          </a:prstGeom>
          <a:noFill/>
        </p:spPr>
        <p:txBody>
          <a:bodyPr wrap="none" rtlCol="0">
            <a:spAutoFit/>
          </a:bodyPr>
          <a:lstStyle/>
          <a:p>
            <a:pPr algn="ctr"/>
            <a:r>
              <a:rPr lang="en-US" sz="800">
                <a:solidFill>
                  <a:srgbClr val="7030A0"/>
                </a:solidFill>
              </a:rPr>
              <a:t>vn103</a:t>
            </a:r>
          </a:p>
          <a:p>
            <a:pPr algn="ctr"/>
            <a:r>
              <a:rPr lang="en-US" sz="800">
                <a:solidFill>
                  <a:srgbClr val="7030A0"/>
                </a:solidFill>
              </a:rPr>
              <a:t>(192.168.103.0/24)</a:t>
            </a:r>
          </a:p>
        </p:txBody>
      </p:sp>
      <p:sp>
        <p:nvSpPr>
          <p:cNvPr id="97" name="Rectangle 96">
            <a:extLst>
              <a:ext uri="{FF2B5EF4-FFF2-40B4-BE49-F238E27FC236}">
                <a16:creationId xmlns:a16="http://schemas.microsoft.com/office/drawing/2014/main" id="{B2584C86-5A10-EB40-B9AA-B6FAB8C55182}"/>
              </a:ext>
            </a:extLst>
          </p:cNvPr>
          <p:cNvSpPr/>
          <p:nvPr/>
        </p:nvSpPr>
        <p:spPr>
          <a:xfrm>
            <a:off x="4183045" y="4535179"/>
            <a:ext cx="644376" cy="2332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B-bms1</a:t>
            </a:r>
          </a:p>
        </p:txBody>
      </p:sp>
      <p:sp>
        <p:nvSpPr>
          <p:cNvPr id="98" name="Rectangle 97">
            <a:extLst>
              <a:ext uri="{FF2B5EF4-FFF2-40B4-BE49-F238E27FC236}">
                <a16:creationId xmlns:a16="http://schemas.microsoft.com/office/drawing/2014/main" id="{9DFC39EF-ADD0-0945-8E73-EBACF14699D3}"/>
              </a:ext>
            </a:extLst>
          </p:cNvPr>
          <p:cNvSpPr/>
          <p:nvPr/>
        </p:nvSpPr>
        <p:spPr>
          <a:xfrm>
            <a:off x="5556690" y="4535179"/>
            <a:ext cx="644376" cy="23320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B-bms2</a:t>
            </a:r>
          </a:p>
        </p:txBody>
      </p:sp>
      <p:cxnSp>
        <p:nvCxnSpPr>
          <p:cNvPr id="99" name="Straight Connector 98">
            <a:extLst>
              <a:ext uri="{FF2B5EF4-FFF2-40B4-BE49-F238E27FC236}">
                <a16:creationId xmlns:a16="http://schemas.microsoft.com/office/drawing/2014/main" id="{C6DEE43D-DEB5-1D49-8A53-63D1EDC079C6}"/>
              </a:ext>
            </a:extLst>
          </p:cNvPr>
          <p:cNvCxnSpPr>
            <a:cxnSpLocks/>
            <a:stCxn id="97" idx="0"/>
          </p:cNvCxnSpPr>
          <p:nvPr/>
        </p:nvCxnSpPr>
        <p:spPr>
          <a:xfrm flipV="1">
            <a:off x="4505233" y="3948481"/>
            <a:ext cx="0" cy="58669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96F6B1C-9FCC-5845-8531-5BFF2C85D0E1}"/>
              </a:ext>
            </a:extLst>
          </p:cNvPr>
          <p:cNvCxnSpPr>
            <a:cxnSpLocks/>
            <a:stCxn id="98" idx="0"/>
          </p:cNvCxnSpPr>
          <p:nvPr/>
        </p:nvCxnSpPr>
        <p:spPr>
          <a:xfrm flipV="1">
            <a:off x="5878878" y="4242271"/>
            <a:ext cx="0" cy="29290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681F35EA-638F-784F-AC35-083FCD417C4B}"/>
              </a:ext>
            </a:extLst>
          </p:cNvPr>
          <p:cNvSpPr txBox="1"/>
          <p:nvPr/>
        </p:nvSpPr>
        <p:spPr>
          <a:xfrm>
            <a:off x="3951341" y="4259017"/>
            <a:ext cx="599844" cy="307777"/>
          </a:xfrm>
          <a:prstGeom prst="rect">
            <a:avLst/>
          </a:prstGeom>
          <a:noFill/>
        </p:spPr>
        <p:txBody>
          <a:bodyPr wrap="none" rtlCol="0">
            <a:spAutoFit/>
          </a:bodyPr>
          <a:lstStyle/>
          <a:p>
            <a:r>
              <a:rPr lang="en-US" sz="700">
                <a:solidFill>
                  <a:srgbClr val="C00000"/>
                </a:solidFill>
              </a:rPr>
              <a:t>To B-leaf1</a:t>
            </a:r>
          </a:p>
          <a:p>
            <a:pPr algn="ctr"/>
            <a:r>
              <a:rPr lang="en-US" sz="700">
                <a:solidFill>
                  <a:srgbClr val="C00000"/>
                </a:solidFill>
              </a:rPr>
              <a:t>xe-0/0/2</a:t>
            </a:r>
          </a:p>
        </p:txBody>
      </p:sp>
      <p:sp>
        <p:nvSpPr>
          <p:cNvPr id="102" name="TextBox 101">
            <a:extLst>
              <a:ext uri="{FF2B5EF4-FFF2-40B4-BE49-F238E27FC236}">
                <a16:creationId xmlns:a16="http://schemas.microsoft.com/office/drawing/2014/main" id="{D1BE963E-196C-1A4B-B334-A4830175B9BD}"/>
              </a:ext>
            </a:extLst>
          </p:cNvPr>
          <p:cNvSpPr txBox="1"/>
          <p:nvPr/>
        </p:nvSpPr>
        <p:spPr>
          <a:xfrm>
            <a:off x="5829720" y="4259017"/>
            <a:ext cx="599844" cy="307777"/>
          </a:xfrm>
          <a:prstGeom prst="rect">
            <a:avLst/>
          </a:prstGeom>
          <a:noFill/>
        </p:spPr>
        <p:txBody>
          <a:bodyPr wrap="none" rtlCol="0">
            <a:spAutoFit/>
          </a:bodyPr>
          <a:lstStyle/>
          <a:p>
            <a:r>
              <a:rPr lang="en-US" sz="700">
                <a:solidFill>
                  <a:srgbClr val="7030A0"/>
                </a:solidFill>
              </a:rPr>
              <a:t>To B-leaf2</a:t>
            </a:r>
          </a:p>
          <a:p>
            <a:pPr algn="ctr"/>
            <a:r>
              <a:rPr lang="en-US" sz="700">
                <a:solidFill>
                  <a:srgbClr val="7030A0"/>
                </a:solidFill>
              </a:rPr>
              <a:t>xe-0/0/2</a:t>
            </a:r>
          </a:p>
        </p:txBody>
      </p:sp>
      <p:sp>
        <p:nvSpPr>
          <p:cNvPr id="103" name="TextBox 102">
            <a:extLst>
              <a:ext uri="{FF2B5EF4-FFF2-40B4-BE49-F238E27FC236}">
                <a16:creationId xmlns:a16="http://schemas.microsoft.com/office/drawing/2014/main" id="{0226A402-A7A3-3845-94DA-9FE804809705}"/>
              </a:ext>
            </a:extLst>
          </p:cNvPr>
          <p:cNvSpPr txBox="1"/>
          <p:nvPr/>
        </p:nvSpPr>
        <p:spPr>
          <a:xfrm>
            <a:off x="4107764" y="4736684"/>
            <a:ext cx="811441" cy="200055"/>
          </a:xfrm>
          <a:prstGeom prst="rect">
            <a:avLst/>
          </a:prstGeom>
          <a:noFill/>
        </p:spPr>
        <p:txBody>
          <a:bodyPr wrap="none" rtlCol="0">
            <a:spAutoFit/>
          </a:bodyPr>
          <a:lstStyle/>
          <a:p>
            <a:r>
              <a:rPr lang="en-US" sz="700">
                <a:solidFill>
                  <a:srgbClr val="C00000"/>
                </a:solidFill>
              </a:rPr>
              <a:t>192.168.101.44</a:t>
            </a:r>
          </a:p>
        </p:txBody>
      </p:sp>
      <p:sp>
        <p:nvSpPr>
          <p:cNvPr id="104" name="TextBox 103">
            <a:extLst>
              <a:ext uri="{FF2B5EF4-FFF2-40B4-BE49-F238E27FC236}">
                <a16:creationId xmlns:a16="http://schemas.microsoft.com/office/drawing/2014/main" id="{99CB6D6C-58D6-DD44-8865-94E6B2177A41}"/>
              </a:ext>
            </a:extLst>
          </p:cNvPr>
          <p:cNvSpPr txBox="1"/>
          <p:nvPr/>
        </p:nvSpPr>
        <p:spPr>
          <a:xfrm>
            <a:off x="5476251" y="4735234"/>
            <a:ext cx="811441" cy="200055"/>
          </a:xfrm>
          <a:prstGeom prst="rect">
            <a:avLst/>
          </a:prstGeom>
          <a:noFill/>
        </p:spPr>
        <p:txBody>
          <a:bodyPr wrap="none" rtlCol="0">
            <a:spAutoFit/>
          </a:bodyPr>
          <a:lstStyle/>
          <a:p>
            <a:r>
              <a:rPr lang="en-US" sz="700">
                <a:solidFill>
                  <a:srgbClr val="7030A0"/>
                </a:solidFill>
              </a:rPr>
              <a:t>192.168.103.55</a:t>
            </a:r>
          </a:p>
        </p:txBody>
      </p:sp>
      <p:sp>
        <p:nvSpPr>
          <p:cNvPr id="105" name="Oval 104">
            <a:extLst>
              <a:ext uri="{FF2B5EF4-FFF2-40B4-BE49-F238E27FC236}">
                <a16:creationId xmlns:a16="http://schemas.microsoft.com/office/drawing/2014/main" id="{112796BB-981F-A142-8FA5-B366EBDF1E8E}"/>
              </a:ext>
            </a:extLst>
          </p:cNvPr>
          <p:cNvSpPr/>
          <p:nvPr/>
        </p:nvSpPr>
        <p:spPr>
          <a:xfrm>
            <a:off x="4539273" y="2801626"/>
            <a:ext cx="1295894" cy="966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Tenant-1 Routing Zone</a:t>
            </a:r>
          </a:p>
        </p:txBody>
      </p:sp>
      <p:cxnSp>
        <p:nvCxnSpPr>
          <p:cNvPr id="22" name="Straight Arrow Connector 21">
            <a:extLst>
              <a:ext uri="{FF2B5EF4-FFF2-40B4-BE49-F238E27FC236}">
                <a16:creationId xmlns:a16="http://schemas.microsoft.com/office/drawing/2014/main" id="{D98A936C-2E19-D145-843D-6BA9AA5DADF1}"/>
              </a:ext>
            </a:extLst>
          </p:cNvPr>
          <p:cNvCxnSpPr/>
          <p:nvPr/>
        </p:nvCxnSpPr>
        <p:spPr>
          <a:xfrm>
            <a:off x="2884349" y="3307796"/>
            <a:ext cx="1509681"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FCE8DA41-AE61-9144-B63B-5B3A2BAA5E7A}"/>
              </a:ext>
            </a:extLst>
          </p:cNvPr>
          <p:cNvSpPr txBox="1"/>
          <p:nvPr/>
        </p:nvSpPr>
        <p:spPr>
          <a:xfrm>
            <a:off x="2968580" y="3018065"/>
            <a:ext cx="1346523" cy="138499"/>
          </a:xfrm>
          <a:prstGeom prst="rect">
            <a:avLst/>
          </a:prstGeom>
          <a:solidFill>
            <a:schemeClr val="bg1"/>
          </a:solidFill>
        </p:spPr>
        <p:txBody>
          <a:bodyPr wrap="none" lIns="0" tIns="0" rIns="0" bIns="0" rtlCol="0">
            <a:spAutoFit/>
          </a:bodyPr>
          <a:lstStyle/>
          <a:p>
            <a:pPr algn="ctr"/>
            <a:r>
              <a:rPr lang="en-US" sz="900">
                <a:solidFill>
                  <a:schemeClr val="accent1">
                    <a:lumMod val="75000"/>
                  </a:schemeClr>
                </a:solidFill>
              </a:rPr>
              <a:t>Routing by EVPN T5 route</a:t>
            </a:r>
          </a:p>
        </p:txBody>
      </p:sp>
    </p:spTree>
    <p:extLst>
      <p:ext uri="{BB962C8B-B14F-4D97-AF65-F5344CB8AC3E}">
        <p14:creationId xmlns:p14="http://schemas.microsoft.com/office/powerpoint/2010/main" val="6666480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A44B8A-3A7F-994D-9786-5B0BF36A992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#3 – Services</a:t>
            </a:r>
          </a:p>
        </p:txBody>
      </p:sp>
      <p:sp>
        <p:nvSpPr>
          <p:cNvPr id="12" name="Content Placeholder 2">
            <a:extLst>
              <a:ext uri="{FF2B5EF4-FFF2-40B4-BE49-F238E27FC236}">
                <a16:creationId xmlns:a16="http://schemas.microsoft.com/office/drawing/2014/main" id="{ED0F46C4-69A6-644C-B3FE-F501ADEAA6DB}"/>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Repeat the steps of creating routing zones, create the same </a:t>
            </a:r>
            <a:r>
              <a:rPr lang="en-US" sz="1000" b="1"/>
              <a:t>Tenant-1</a:t>
            </a:r>
            <a:r>
              <a:rPr lang="en-US" sz="1000"/>
              <a:t> routing zone in data center B.</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After creating the routing zone, assign a loopback IP address pool to it, choose </a:t>
            </a:r>
            <a:r>
              <a:rPr lang="en-US" sz="1000" b="1"/>
              <a:t>DataCenter-B Loopback</a:t>
            </a:r>
            <a:r>
              <a:rPr lang="en-US" sz="1000"/>
              <a:t>.</a:t>
            </a:r>
          </a:p>
        </p:txBody>
      </p:sp>
      <p:graphicFrame>
        <p:nvGraphicFramePr>
          <p:cNvPr id="15" name="Table 7">
            <a:extLst>
              <a:ext uri="{FF2B5EF4-FFF2-40B4-BE49-F238E27FC236}">
                <a16:creationId xmlns:a16="http://schemas.microsoft.com/office/drawing/2014/main" id="{E0274E40-69AD-0D45-A96F-5260BE4D3676}"/>
              </a:ext>
            </a:extLst>
          </p:cNvPr>
          <p:cNvGraphicFramePr>
            <a:graphicFrameLocks noGrp="1"/>
          </p:cNvGraphicFramePr>
          <p:nvPr>
            <p:extLst>
              <p:ext uri="{D42A27DB-BD31-4B8C-83A1-F6EECF244321}">
                <p14:modId xmlns:p14="http://schemas.microsoft.com/office/powerpoint/2010/main" val="911175117"/>
              </p:ext>
            </p:extLst>
          </p:nvPr>
        </p:nvGraphicFramePr>
        <p:xfrm>
          <a:off x="546596" y="1609931"/>
          <a:ext cx="3130382" cy="59436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700"/>
                        <a:t>VRF Name</a:t>
                      </a:r>
                    </a:p>
                  </a:txBody>
                  <a:tcPr/>
                </a:tc>
                <a:tc>
                  <a:txBody>
                    <a:bodyPr/>
                    <a:lstStyle/>
                    <a:p>
                      <a:r>
                        <a:rPr lang="en-US" sz="700"/>
                        <a:t>Tenant-1</a:t>
                      </a:r>
                    </a:p>
                  </a:txBody>
                  <a:tcPr/>
                </a:tc>
                <a:extLst>
                  <a:ext uri="{0D108BD9-81ED-4DB2-BD59-A6C34878D82A}">
                    <a16:rowId xmlns:a16="http://schemas.microsoft.com/office/drawing/2014/main" val="1131447612"/>
                  </a:ext>
                </a:extLst>
              </a:tr>
              <a:tr h="0">
                <a:tc>
                  <a:txBody>
                    <a:bodyPr/>
                    <a:lstStyle/>
                    <a:p>
                      <a:r>
                        <a:rPr lang="en-US" sz="700" b="1" kern="1200">
                          <a:solidFill>
                            <a:schemeClr val="lt1"/>
                          </a:solidFill>
                          <a:latin typeface="+mn-lt"/>
                          <a:ea typeface="+mn-ea"/>
                          <a:cs typeface="+mn-cs"/>
                        </a:rPr>
                        <a:t>VLAN ID</a:t>
                      </a:r>
                    </a:p>
                  </a:txBody>
                  <a:tcPr/>
                </a:tc>
                <a:tc>
                  <a:txBody>
                    <a:bodyPr/>
                    <a:lstStyle/>
                    <a:p>
                      <a:r>
                        <a:rPr lang="en-US" sz="700"/>
                        <a:t>10</a:t>
                      </a:r>
                    </a:p>
                  </a:txBody>
                  <a:tcPr/>
                </a:tc>
                <a:extLst>
                  <a:ext uri="{0D108BD9-81ED-4DB2-BD59-A6C34878D82A}">
                    <a16:rowId xmlns:a16="http://schemas.microsoft.com/office/drawing/2014/main" val="2246386874"/>
                  </a:ext>
                </a:extLst>
              </a:tr>
              <a:tr h="0">
                <a:tc>
                  <a:txBody>
                    <a:bodyPr/>
                    <a:lstStyle/>
                    <a:p>
                      <a:r>
                        <a:rPr lang="en-US" sz="700"/>
                        <a:t>VNI</a:t>
                      </a:r>
                    </a:p>
                  </a:txBody>
                  <a:tcPr/>
                </a:tc>
                <a:tc>
                  <a:txBody>
                    <a:bodyPr/>
                    <a:lstStyle/>
                    <a:p>
                      <a:r>
                        <a:rPr lang="en-US" sz="700"/>
                        <a:t>10010</a:t>
                      </a:r>
                    </a:p>
                  </a:txBody>
                  <a:tcPr/>
                </a:tc>
                <a:extLst>
                  <a:ext uri="{0D108BD9-81ED-4DB2-BD59-A6C34878D82A}">
                    <a16:rowId xmlns:a16="http://schemas.microsoft.com/office/drawing/2014/main" val="1088043331"/>
                  </a:ext>
                </a:extLst>
              </a:tr>
            </a:tbl>
          </a:graphicData>
        </a:graphic>
      </p:graphicFrame>
    </p:spTree>
    <p:extLst>
      <p:ext uri="{BB962C8B-B14F-4D97-AF65-F5344CB8AC3E}">
        <p14:creationId xmlns:p14="http://schemas.microsoft.com/office/powerpoint/2010/main" val="39426788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481D8B-2E9F-664D-9AF1-54D0F84CA0F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#3 – Services</a:t>
            </a:r>
          </a:p>
        </p:txBody>
      </p:sp>
      <p:sp>
        <p:nvSpPr>
          <p:cNvPr id="8" name="Content Placeholder 2">
            <a:extLst>
              <a:ext uri="{FF2B5EF4-FFF2-40B4-BE49-F238E27FC236}">
                <a16:creationId xmlns:a16="http://schemas.microsoft.com/office/drawing/2014/main" id="{8280E674-EBC3-6F4E-838B-8FEB7B8A7457}"/>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Repeat the steps of creating virtual networks, create </a:t>
            </a:r>
            <a:r>
              <a:rPr lang="en-US" sz="1000" b="1"/>
              <a:t>vn101</a:t>
            </a:r>
            <a:r>
              <a:rPr lang="en-US" sz="1000"/>
              <a:t> and </a:t>
            </a:r>
            <a:r>
              <a:rPr lang="en-US" sz="1000" b="1"/>
              <a:t>vn103</a:t>
            </a:r>
            <a:r>
              <a:rPr lang="en-US" sz="1000"/>
              <a:t> in data center B.</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Assign vn101 to </a:t>
            </a:r>
            <a:r>
              <a:rPr lang="en-US" sz="1000" b="1"/>
              <a:t>server_rack_001_leaf1</a:t>
            </a:r>
            <a:r>
              <a:rPr lang="en-US" sz="1000"/>
              <a:t> xe-0/0/2 and vn103 to </a:t>
            </a:r>
            <a:r>
              <a:rPr lang="en-US" sz="1000" b="1"/>
              <a:t>server_rack_001_leaf2 </a:t>
            </a:r>
            <a:r>
              <a:rPr lang="en-US" sz="1000"/>
              <a:t>xe-0/0/2.</a:t>
            </a:r>
          </a:p>
          <a:p>
            <a:pPr marL="171450" indent="-171450">
              <a:lnSpc>
                <a:spcPct val="100000"/>
              </a:lnSpc>
              <a:spcBef>
                <a:spcPts val="900"/>
              </a:spcBef>
              <a:buFont typeface="Arial" panose="020B0604020202020204" pitchFamily="34" charset="0"/>
              <a:buChar char="•"/>
            </a:pPr>
            <a:r>
              <a:rPr lang="en-US" sz="1000"/>
              <a:t>Commit the blueprint.</a:t>
            </a:r>
          </a:p>
        </p:txBody>
      </p:sp>
      <p:graphicFrame>
        <p:nvGraphicFramePr>
          <p:cNvPr id="9" name="Table 7">
            <a:extLst>
              <a:ext uri="{FF2B5EF4-FFF2-40B4-BE49-F238E27FC236}">
                <a16:creationId xmlns:a16="http://schemas.microsoft.com/office/drawing/2014/main" id="{CAFD7536-A64B-DF4E-952C-5D16F8998B39}"/>
              </a:ext>
            </a:extLst>
          </p:cNvPr>
          <p:cNvGraphicFramePr>
            <a:graphicFrameLocks noGrp="1"/>
          </p:cNvGraphicFramePr>
          <p:nvPr>
            <p:extLst>
              <p:ext uri="{D42A27DB-BD31-4B8C-83A1-F6EECF244321}">
                <p14:modId xmlns:p14="http://schemas.microsoft.com/office/powerpoint/2010/main" val="887223023"/>
              </p:ext>
            </p:extLst>
          </p:nvPr>
        </p:nvGraphicFramePr>
        <p:xfrm>
          <a:off x="546596" y="1547858"/>
          <a:ext cx="3130382" cy="2301240"/>
        </p:xfrm>
        <a:graphic>
          <a:graphicData uri="http://schemas.openxmlformats.org/drawingml/2006/table">
            <a:tbl>
              <a:tblPr firstCol="1" bandRow="1">
                <a:tableStyleId>{5C22544A-7EE6-4342-B048-85BDC9FD1C3A}</a:tableStyleId>
              </a:tblPr>
              <a:tblGrid>
                <a:gridCol w="1116507">
                  <a:extLst>
                    <a:ext uri="{9D8B030D-6E8A-4147-A177-3AD203B41FA5}">
                      <a16:colId xmlns:a16="http://schemas.microsoft.com/office/drawing/2014/main" val="578006021"/>
                    </a:ext>
                  </a:extLst>
                </a:gridCol>
                <a:gridCol w="1006454">
                  <a:extLst>
                    <a:ext uri="{9D8B030D-6E8A-4147-A177-3AD203B41FA5}">
                      <a16:colId xmlns:a16="http://schemas.microsoft.com/office/drawing/2014/main" val="264078699"/>
                    </a:ext>
                  </a:extLst>
                </a:gridCol>
                <a:gridCol w="1007421">
                  <a:extLst>
                    <a:ext uri="{9D8B030D-6E8A-4147-A177-3AD203B41FA5}">
                      <a16:colId xmlns:a16="http://schemas.microsoft.com/office/drawing/2014/main" val="2136550063"/>
                    </a:ext>
                  </a:extLst>
                </a:gridCol>
              </a:tblGrid>
              <a:tr h="0">
                <a:tc>
                  <a:txBody>
                    <a:bodyPr/>
                    <a:lstStyle/>
                    <a:p>
                      <a:r>
                        <a:rPr lang="en-US" sz="700"/>
                        <a:t>Type</a:t>
                      </a:r>
                    </a:p>
                  </a:txBody>
                  <a:tcPr/>
                </a:tc>
                <a:tc>
                  <a:txBody>
                    <a:bodyPr/>
                    <a:lstStyle/>
                    <a:p>
                      <a:r>
                        <a:rPr lang="en-US" sz="700"/>
                        <a:t>VXLAN</a:t>
                      </a:r>
                    </a:p>
                  </a:txBody>
                  <a:tcPr/>
                </a:tc>
                <a:tc>
                  <a:txBody>
                    <a:bodyPr/>
                    <a:lstStyle/>
                    <a:p>
                      <a:r>
                        <a:rPr lang="en-US" sz="700"/>
                        <a:t>VXLAN</a:t>
                      </a:r>
                    </a:p>
                  </a:txBody>
                  <a:tcPr/>
                </a:tc>
                <a:extLst>
                  <a:ext uri="{0D108BD9-81ED-4DB2-BD59-A6C34878D82A}">
                    <a16:rowId xmlns:a16="http://schemas.microsoft.com/office/drawing/2014/main" val="1131447612"/>
                  </a:ext>
                </a:extLst>
              </a:tr>
              <a:tr h="0">
                <a:tc>
                  <a:txBody>
                    <a:bodyPr/>
                    <a:lstStyle/>
                    <a:p>
                      <a:r>
                        <a:rPr lang="en-US" sz="700" b="1" kern="1200">
                          <a:solidFill>
                            <a:schemeClr val="lt1"/>
                          </a:solidFill>
                          <a:latin typeface="+mn-lt"/>
                          <a:ea typeface="+mn-ea"/>
                          <a:cs typeface="+mn-cs"/>
                        </a:rPr>
                        <a:t>Name</a:t>
                      </a:r>
                    </a:p>
                  </a:txBody>
                  <a:tcPr/>
                </a:tc>
                <a:tc>
                  <a:txBody>
                    <a:bodyPr/>
                    <a:lstStyle/>
                    <a:p>
                      <a:r>
                        <a:rPr lang="en-US" sz="700"/>
                        <a:t>vn101</a:t>
                      </a:r>
                    </a:p>
                  </a:txBody>
                  <a:tcPr/>
                </a:tc>
                <a:tc>
                  <a:txBody>
                    <a:bodyPr/>
                    <a:lstStyle/>
                    <a:p>
                      <a:r>
                        <a:rPr lang="en-US" sz="700"/>
                        <a:t>vn103</a:t>
                      </a:r>
                    </a:p>
                  </a:txBody>
                  <a:tcPr/>
                </a:tc>
                <a:extLst>
                  <a:ext uri="{0D108BD9-81ED-4DB2-BD59-A6C34878D82A}">
                    <a16:rowId xmlns:a16="http://schemas.microsoft.com/office/drawing/2014/main" val="2246386874"/>
                  </a:ext>
                </a:extLst>
              </a:tr>
              <a:tr h="0">
                <a:tc>
                  <a:txBody>
                    <a:bodyPr/>
                    <a:lstStyle/>
                    <a:p>
                      <a:r>
                        <a:rPr lang="en-US" sz="700"/>
                        <a:t>Routing Zone</a:t>
                      </a:r>
                    </a:p>
                  </a:txBody>
                  <a:tcPr/>
                </a:tc>
                <a:tc>
                  <a:txBody>
                    <a:bodyPr/>
                    <a:lstStyle/>
                    <a:p>
                      <a:r>
                        <a:rPr lang="en-US" sz="700"/>
                        <a:t>Tenant-1</a:t>
                      </a:r>
                    </a:p>
                  </a:txBody>
                  <a:tcPr/>
                </a:tc>
                <a:tc>
                  <a:txBody>
                    <a:bodyPr/>
                    <a:lstStyle/>
                    <a:p>
                      <a:r>
                        <a:rPr lang="en-US" sz="700"/>
                        <a:t>Tenant-1</a:t>
                      </a:r>
                    </a:p>
                  </a:txBody>
                  <a:tcPr/>
                </a:tc>
                <a:extLst>
                  <a:ext uri="{0D108BD9-81ED-4DB2-BD59-A6C34878D82A}">
                    <a16:rowId xmlns:a16="http://schemas.microsoft.com/office/drawing/2014/main" val="1088043331"/>
                  </a:ext>
                </a:extLst>
              </a:tr>
              <a:tr h="0">
                <a:tc>
                  <a:txBody>
                    <a:bodyPr/>
                    <a:lstStyle/>
                    <a:p>
                      <a:r>
                        <a:rPr lang="en-US" sz="700"/>
                        <a:t>VNI(s)</a:t>
                      </a:r>
                    </a:p>
                  </a:txBody>
                  <a:tcPr/>
                </a:tc>
                <a:tc>
                  <a:txBody>
                    <a:bodyPr/>
                    <a:lstStyle/>
                    <a:p>
                      <a:r>
                        <a:rPr lang="en-US" sz="700"/>
                        <a:t>10101</a:t>
                      </a:r>
                    </a:p>
                  </a:txBody>
                  <a:tcPr/>
                </a:tc>
                <a:tc>
                  <a:txBody>
                    <a:bodyPr/>
                    <a:lstStyle/>
                    <a:p>
                      <a:r>
                        <a:rPr lang="en-US" sz="700"/>
                        <a:t>10103</a:t>
                      </a:r>
                    </a:p>
                  </a:txBody>
                  <a:tcPr/>
                </a:tc>
                <a:extLst>
                  <a:ext uri="{0D108BD9-81ED-4DB2-BD59-A6C34878D82A}">
                    <a16:rowId xmlns:a16="http://schemas.microsoft.com/office/drawing/2014/main" val="523861516"/>
                  </a:ext>
                </a:extLst>
              </a:tr>
              <a:tr h="0">
                <a:tc>
                  <a:txBody>
                    <a:bodyPr/>
                    <a:lstStyle/>
                    <a:p>
                      <a:r>
                        <a:rPr lang="en-US" sz="700"/>
                        <a:t>Set same VLAN ID on all leafs?</a:t>
                      </a:r>
                    </a:p>
                  </a:txBody>
                  <a:tcPr/>
                </a:tc>
                <a:tc>
                  <a:txBody>
                    <a:bodyPr/>
                    <a:lstStyle/>
                    <a:p>
                      <a:r>
                        <a:rPr lang="en-US" sz="700"/>
                        <a:t>Yes</a:t>
                      </a:r>
                    </a:p>
                  </a:txBody>
                  <a:tcPr/>
                </a:tc>
                <a:tc>
                  <a:txBody>
                    <a:bodyPr/>
                    <a:lstStyle/>
                    <a:p>
                      <a:r>
                        <a:rPr lang="en-US" sz="700"/>
                        <a:t>Yes</a:t>
                      </a:r>
                    </a:p>
                  </a:txBody>
                  <a:tcPr/>
                </a:tc>
                <a:extLst>
                  <a:ext uri="{0D108BD9-81ED-4DB2-BD59-A6C34878D82A}">
                    <a16:rowId xmlns:a16="http://schemas.microsoft.com/office/drawing/2014/main" val="666723032"/>
                  </a:ext>
                </a:extLst>
              </a:tr>
              <a:tr h="0">
                <a:tc>
                  <a:txBody>
                    <a:bodyPr/>
                    <a:lstStyle/>
                    <a:p>
                      <a:r>
                        <a:rPr lang="en-US" sz="700"/>
                        <a:t>VLAN ID (on </a:t>
                      </a:r>
                      <a:r>
                        <a:rPr lang="en-US" sz="700" err="1"/>
                        <a:t>leafs</a:t>
                      </a:r>
                      <a:r>
                        <a:rPr lang="en-US" sz="700"/>
                        <a:t>)</a:t>
                      </a:r>
                    </a:p>
                  </a:txBody>
                  <a:tcPr/>
                </a:tc>
                <a:tc>
                  <a:txBody>
                    <a:bodyPr/>
                    <a:lstStyle/>
                    <a:p>
                      <a:r>
                        <a:rPr lang="en-US" sz="700"/>
                        <a:t>101</a:t>
                      </a:r>
                    </a:p>
                  </a:txBody>
                  <a:tcPr/>
                </a:tc>
                <a:tc>
                  <a:txBody>
                    <a:bodyPr/>
                    <a:lstStyle/>
                    <a:p>
                      <a:r>
                        <a:rPr lang="en-US" sz="700"/>
                        <a:t>103</a:t>
                      </a:r>
                    </a:p>
                  </a:txBody>
                  <a:tcPr/>
                </a:tc>
                <a:extLst>
                  <a:ext uri="{0D108BD9-81ED-4DB2-BD59-A6C34878D82A}">
                    <a16:rowId xmlns:a16="http://schemas.microsoft.com/office/drawing/2014/main" val="2205702560"/>
                  </a:ext>
                </a:extLst>
              </a:tr>
              <a:tr h="0">
                <a:tc>
                  <a:txBody>
                    <a:bodyPr/>
                    <a:lstStyle/>
                    <a:p>
                      <a:r>
                        <a:rPr lang="en-US" sz="700"/>
                        <a:t>IPv4 Subnet</a:t>
                      </a:r>
                    </a:p>
                  </a:txBody>
                  <a:tcPr/>
                </a:tc>
                <a:tc>
                  <a:txBody>
                    <a:bodyPr/>
                    <a:lstStyle/>
                    <a:p>
                      <a:r>
                        <a:rPr lang="en-US" sz="700"/>
                        <a:t>192.168.101.0/24</a:t>
                      </a:r>
                    </a:p>
                  </a:txBody>
                  <a:tcPr/>
                </a:tc>
                <a:tc>
                  <a:txBody>
                    <a:bodyPr/>
                    <a:lstStyle/>
                    <a:p>
                      <a:r>
                        <a:rPr lang="en-US" sz="700"/>
                        <a:t>192.168.103.0/24</a:t>
                      </a:r>
                    </a:p>
                  </a:txBody>
                  <a:tcPr/>
                </a:tc>
                <a:extLst>
                  <a:ext uri="{0D108BD9-81ED-4DB2-BD59-A6C34878D82A}">
                    <a16:rowId xmlns:a16="http://schemas.microsoft.com/office/drawing/2014/main" val="1690383822"/>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Virtual Gateway IPv4</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192.168.101.1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192.168.103.1</a:t>
                      </a:r>
                    </a:p>
                  </a:txBody>
                  <a:tcPr/>
                </a:tc>
                <a:extLst>
                  <a:ext uri="{0D108BD9-81ED-4DB2-BD59-A6C34878D82A}">
                    <a16:rowId xmlns:a16="http://schemas.microsoft.com/office/drawing/2014/main" val="2254240888"/>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Create Connectivity Template for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Untagged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Untagged</a:t>
                      </a:r>
                    </a:p>
                  </a:txBody>
                  <a:tcPr/>
                </a:tc>
                <a:extLst>
                  <a:ext uri="{0D108BD9-81ED-4DB2-BD59-A6C34878D82A}">
                    <a16:rowId xmlns:a16="http://schemas.microsoft.com/office/drawing/2014/main" val="950650337"/>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Assign To Rack</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server_rack_001_leaf_pair1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server_rack_001_leaf_pair1</a:t>
                      </a:r>
                    </a:p>
                  </a:txBody>
                  <a:tcPr/>
                </a:tc>
                <a:extLst>
                  <a:ext uri="{0D108BD9-81ED-4DB2-BD59-A6C34878D82A}">
                    <a16:rowId xmlns:a16="http://schemas.microsoft.com/office/drawing/2014/main" val="3843811832"/>
                  </a:ext>
                </a:extLst>
              </a:tr>
            </a:tbl>
          </a:graphicData>
        </a:graphic>
      </p:graphicFrame>
    </p:spTree>
    <p:extLst>
      <p:ext uri="{BB962C8B-B14F-4D97-AF65-F5344CB8AC3E}">
        <p14:creationId xmlns:p14="http://schemas.microsoft.com/office/powerpoint/2010/main" val="23868485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Traffic Verification</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106</a:t>
            </a:fld>
            <a:endParaRPr lang="en-US"/>
          </a:p>
        </p:txBody>
      </p:sp>
      <p:sp>
        <p:nvSpPr>
          <p:cNvPr id="14" name="Content Placeholder 2">
            <a:extLst>
              <a:ext uri="{FF2B5EF4-FFF2-40B4-BE49-F238E27FC236}">
                <a16:creationId xmlns:a16="http://schemas.microsoft.com/office/drawing/2014/main" id="{11ACB112-0754-AF4C-83F2-E6E84BD33548}"/>
              </a:ext>
            </a:extLst>
          </p:cNvPr>
          <p:cNvSpPr>
            <a:spLocks noGrp="1"/>
          </p:cNvSpPr>
          <p:nvPr>
            <p:ph idx="1"/>
          </p:nvPr>
        </p:nvSpPr>
        <p:spPr>
          <a:xfrm>
            <a:off x="383094" y="1197578"/>
            <a:ext cx="8381928" cy="3504721"/>
          </a:xfrm>
        </p:spPr>
        <p:txBody>
          <a:bodyPr/>
          <a:lstStyle/>
          <a:p>
            <a:pPr marL="171450" indent="-171450">
              <a:lnSpc>
                <a:spcPct val="100000"/>
              </a:lnSpc>
              <a:spcBef>
                <a:spcPts val="900"/>
              </a:spcBef>
              <a:buFont typeface="Arial" panose="020B0604020202020204" pitchFamily="34" charset="0"/>
              <a:buChar char="•"/>
            </a:pPr>
            <a:r>
              <a:rPr lang="en-US" sz="1000"/>
              <a:t>Login to </a:t>
            </a:r>
            <a:r>
              <a:rPr lang="en-US" sz="1000" b="1"/>
              <a:t>B-leaf1</a:t>
            </a:r>
            <a:r>
              <a:rPr lang="en-US" sz="1000"/>
              <a:t> and </a:t>
            </a:r>
            <a:r>
              <a:rPr lang="en-US" sz="1000" b="1"/>
              <a:t>B-leaf2</a:t>
            </a:r>
            <a:r>
              <a:rPr lang="en-US" sz="1000"/>
              <a:t>,</a:t>
            </a:r>
            <a:r>
              <a:rPr lang="en-US" sz="1000" b="1"/>
              <a:t> </a:t>
            </a:r>
            <a:r>
              <a:rPr lang="en-US" sz="1000"/>
              <a:t>verify the configuration of interface xe-0/0/2.</a:t>
            </a:r>
          </a:p>
          <a:p>
            <a:pPr marL="171450" indent="-171450">
              <a:lnSpc>
                <a:spcPct val="100000"/>
              </a:lnSpc>
              <a:spcBef>
                <a:spcPts val="900"/>
              </a:spcBef>
              <a:buFont typeface="Arial" panose="020B0604020202020204" pitchFamily="34" charset="0"/>
              <a:buChar char="•"/>
            </a:pPr>
            <a:r>
              <a:rPr lang="en-US" sz="1000"/>
              <a:t>Login to </a:t>
            </a:r>
            <a:r>
              <a:rPr lang="en-US" sz="1000" b="1"/>
              <a:t>B-bms1</a:t>
            </a:r>
            <a:r>
              <a:rPr lang="en-US" sz="1000"/>
              <a:t>, configure the IP address and default gateway.</a:t>
            </a:r>
            <a:br>
              <a:rPr lang="en-US" sz="1000"/>
            </a:br>
            <a:r>
              <a:rPr lang="en-US" sz="1000">
                <a:solidFill>
                  <a:srgbClr val="0070C0"/>
                </a:solidFill>
                <a:latin typeface="Consolas" panose="020B0609020204030204" pitchFamily="49" charset="0"/>
                <a:cs typeface="Consolas" panose="020B0609020204030204" pitchFamily="49" charset="0"/>
              </a:rPr>
              <a:t>root@B-bms1:~# ifconfig eth1 192.168.101.44/24</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root@B-bms1:~# </a:t>
            </a:r>
            <a:r>
              <a:rPr lang="en-US" sz="1000" err="1">
                <a:solidFill>
                  <a:srgbClr val="0070C0"/>
                </a:solidFill>
                <a:latin typeface="Consolas" panose="020B0609020204030204" pitchFamily="49" charset="0"/>
                <a:cs typeface="Consolas" panose="020B0609020204030204" pitchFamily="49" charset="0"/>
              </a:rPr>
              <a:t>ip</a:t>
            </a:r>
            <a:r>
              <a:rPr lang="en-US" sz="1000">
                <a:solidFill>
                  <a:srgbClr val="0070C0"/>
                </a:solidFill>
                <a:latin typeface="Consolas" panose="020B0609020204030204" pitchFamily="49" charset="0"/>
                <a:cs typeface="Consolas" panose="020B0609020204030204" pitchFamily="49" charset="0"/>
              </a:rPr>
              <a:t> route add default via 192.168.101.1</a:t>
            </a:r>
          </a:p>
          <a:p>
            <a:pPr marL="171450" indent="-171450">
              <a:lnSpc>
                <a:spcPct val="100000"/>
              </a:lnSpc>
              <a:spcBef>
                <a:spcPts val="900"/>
              </a:spcBef>
              <a:buFont typeface="Arial" panose="020B0604020202020204" pitchFamily="34" charset="0"/>
              <a:buChar char="•"/>
            </a:pPr>
            <a:r>
              <a:rPr lang="en-US" sz="1000"/>
              <a:t>After configuring </a:t>
            </a:r>
            <a:r>
              <a:rPr lang="en-US" sz="1000" b="1"/>
              <a:t>B-bms1</a:t>
            </a:r>
            <a:r>
              <a:rPr lang="en-US" sz="1000"/>
              <a:t> IP address, ping to the gateway of vn101 and A-bms1. (L2 OTT DCI connectivity)</a:t>
            </a:r>
            <a:br>
              <a:rPr lang="en-US" sz="1000"/>
            </a:br>
            <a:r>
              <a:rPr lang="en-US" sz="1000">
                <a:solidFill>
                  <a:srgbClr val="0070C0"/>
                </a:solidFill>
                <a:latin typeface="Consolas" panose="020B0609020204030204" pitchFamily="49" charset="0"/>
                <a:cs typeface="Consolas" panose="020B0609020204030204" pitchFamily="49" charset="0"/>
              </a:rPr>
              <a:t>root@B-bms1:~# ping 192.168.101.1</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root@B-bms1:~# ping 192.168.101.11</a:t>
            </a:r>
          </a:p>
          <a:p>
            <a:pPr marL="171450" indent="-171450">
              <a:lnSpc>
                <a:spcPct val="100000"/>
              </a:lnSpc>
              <a:spcBef>
                <a:spcPts val="900"/>
              </a:spcBef>
              <a:buFont typeface="Arial" panose="020B0604020202020204" pitchFamily="34" charset="0"/>
              <a:buChar char="•"/>
            </a:pPr>
            <a:r>
              <a:rPr lang="en-US" sz="1000"/>
              <a:t>Login to </a:t>
            </a:r>
            <a:r>
              <a:rPr lang="en-US" sz="1000" b="1"/>
              <a:t>B-bms2</a:t>
            </a:r>
            <a:r>
              <a:rPr lang="en-US" sz="1000"/>
              <a:t>, configure the IP address and default gateway.</a:t>
            </a:r>
            <a:br>
              <a:rPr lang="en-US" sz="1000"/>
            </a:br>
            <a:r>
              <a:rPr lang="en-US" sz="1000">
                <a:solidFill>
                  <a:srgbClr val="0070C0"/>
                </a:solidFill>
                <a:latin typeface="Consolas" panose="020B0609020204030204" pitchFamily="49" charset="0"/>
                <a:cs typeface="Consolas" panose="020B0609020204030204" pitchFamily="49" charset="0"/>
              </a:rPr>
              <a:t>root@B-bms2:~# ifconfig eth1 192.168.103.55/24</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root@B-bms2:~# </a:t>
            </a:r>
            <a:r>
              <a:rPr lang="en-US" sz="1000" err="1">
                <a:solidFill>
                  <a:srgbClr val="0070C0"/>
                </a:solidFill>
                <a:latin typeface="Consolas" panose="020B0609020204030204" pitchFamily="49" charset="0"/>
                <a:cs typeface="Consolas" panose="020B0609020204030204" pitchFamily="49" charset="0"/>
              </a:rPr>
              <a:t>ip</a:t>
            </a:r>
            <a:r>
              <a:rPr lang="en-US" sz="1000">
                <a:solidFill>
                  <a:srgbClr val="0070C0"/>
                </a:solidFill>
                <a:latin typeface="Consolas" panose="020B0609020204030204" pitchFamily="49" charset="0"/>
                <a:cs typeface="Consolas" panose="020B0609020204030204" pitchFamily="49" charset="0"/>
              </a:rPr>
              <a:t> route add default via 192.168.103.1</a:t>
            </a:r>
          </a:p>
          <a:p>
            <a:pPr marL="171450" indent="-171450">
              <a:lnSpc>
                <a:spcPct val="100000"/>
              </a:lnSpc>
              <a:spcBef>
                <a:spcPts val="900"/>
              </a:spcBef>
              <a:buFont typeface="Arial" panose="020B0604020202020204" pitchFamily="34" charset="0"/>
              <a:buChar char="•"/>
            </a:pPr>
            <a:r>
              <a:rPr lang="en-US" sz="1000"/>
              <a:t>After configuring </a:t>
            </a:r>
            <a:r>
              <a:rPr lang="en-US" sz="1000" b="1"/>
              <a:t>B-bms2</a:t>
            </a:r>
            <a:r>
              <a:rPr lang="en-US" sz="1000"/>
              <a:t> IP address, ping to the gateway of vn103 and A-bms2. (L3 DCI connectivity through EVPN RT5)</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root@B-bms2:~# ping 192.168.103.1</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root@B-bms2:~# ping 192.168.102.22</a:t>
            </a:r>
          </a:p>
          <a:p>
            <a:pPr marL="171450" indent="-171450">
              <a:lnSpc>
                <a:spcPct val="100000"/>
              </a:lnSpc>
              <a:spcBef>
                <a:spcPts val="900"/>
              </a:spcBef>
              <a:buFont typeface="Arial" panose="020B0604020202020204" pitchFamily="34" charset="0"/>
              <a:buChar char="•"/>
            </a:pPr>
            <a:r>
              <a:rPr lang="en-US" sz="1000">
                <a:cs typeface="Consolas" panose="020B0609020204030204" pitchFamily="49" charset="0"/>
              </a:rPr>
              <a:t>All above ping tests should succeed.</a:t>
            </a:r>
          </a:p>
        </p:txBody>
      </p:sp>
    </p:spTree>
    <p:extLst>
      <p:ext uri="{BB962C8B-B14F-4D97-AF65-F5344CB8AC3E}">
        <p14:creationId xmlns:p14="http://schemas.microsoft.com/office/powerpoint/2010/main" val="21919468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22D69-91EE-4129-AC00-53D38324D1BC}"/>
              </a:ext>
            </a:extLst>
          </p:cNvPr>
          <p:cNvSpPr>
            <a:spLocks noGrp="1"/>
          </p:cNvSpPr>
          <p:nvPr>
            <p:ph type="ctrTitle"/>
          </p:nvPr>
        </p:nvSpPr>
        <p:spPr>
          <a:xfrm>
            <a:off x="2256984" y="480433"/>
            <a:ext cx="4817583" cy="502212"/>
          </a:xfrm>
        </p:spPr>
        <p:txBody>
          <a:bodyPr/>
          <a:lstStyle/>
          <a:p>
            <a:r>
              <a:rPr lang="en-US" sz="2400" cap="none"/>
              <a:t>Day-2 Maintenance and Monitoring</a:t>
            </a:r>
          </a:p>
        </p:txBody>
      </p:sp>
      <p:sp>
        <p:nvSpPr>
          <p:cNvPr id="3" name="TextBox 2">
            <a:extLst>
              <a:ext uri="{FF2B5EF4-FFF2-40B4-BE49-F238E27FC236}">
                <a16:creationId xmlns:a16="http://schemas.microsoft.com/office/drawing/2014/main" id="{A427F910-B5B3-9449-A844-00D003497BC2}"/>
              </a:ext>
            </a:extLst>
          </p:cNvPr>
          <p:cNvSpPr txBox="1"/>
          <p:nvPr/>
        </p:nvSpPr>
        <p:spPr>
          <a:xfrm>
            <a:off x="3100077" y="1202834"/>
            <a:ext cx="3097323" cy="1163845"/>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1200">
                <a:solidFill>
                  <a:schemeClr val="bg1"/>
                </a:solidFill>
              </a:rPr>
              <a:t>Root Cause Identification</a:t>
            </a:r>
          </a:p>
          <a:p>
            <a:pPr marL="285750" indent="-285750">
              <a:lnSpc>
                <a:spcPct val="150000"/>
              </a:lnSpc>
              <a:buFont typeface="Arial" panose="020B0604020202020204" pitchFamily="34" charset="0"/>
              <a:buChar char="•"/>
            </a:pPr>
            <a:r>
              <a:rPr lang="en-US" sz="1200">
                <a:solidFill>
                  <a:schemeClr val="bg1"/>
                </a:solidFill>
              </a:rPr>
              <a:t>Config Deviation Checking</a:t>
            </a:r>
          </a:p>
          <a:p>
            <a:pPr marL="285750" indent="-285750">
              <a:lnSpc>
                <a:spcPct val="150000"/>
              </a:lnSpc>
              <a:buFont typeface="Arial" panose="020B0604020202020204" pitchFamily="34" charset="0"/>
              <a:buChar char="•"/>
            </a:pPr>
            <a:r>
              <a:rPr lang="en-US" sz="1200">
                <a:solidFill>
                  <a:schemeClr val="bg1"/>
                </a:solidFill>
              </a:rPr>
              <a:t>Apply custom config through Configlet</a:t>
            </a:r>
          </a:p>
          <a:p>
            <a:pPr marL="285750" indent="-285750">
              <a:lnSpc>
                <a:spcPct val="150000"/>
              </a:lnSpc>
              <a:buFont typeface="Arial" panose="020B0604020202020204" pitchFamily="34" charset="0"/>
              <a:buChar char="•"/>
            </a:pPr>
            <a:r>
              <a:rPr lang="en-US" sz="1200">
                <a:solidFill>
                  <a:schemeClr val="bg1"/>
                </a:solidFill>
              </a:rPr>
              <a:t>View Telemetry Data</a:t>
            </a:r>
          </a:p>
        </p:txBody>
      </p:sp>
    </p:spTree>
    <p:extLst>
      <p:ext uri="{BB962C8B-B14F-4D97-AF65-F5344CB8AC3E}">
        <p14:creationId xmlns:p14="http://schemas.microsoft.com/office/powerpoint/2010/main" val="28218730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108</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Apstra supports real time closed-loop validation to ensure the system status match with our intent.  For example, Apstra is actively monitoring the underlay BGP neighbors, LLDP neighbors, route table next hop entries, etc. and check whether they're matching with the intent we provided when configuring the blueprint.</a:t>
            </a:r>
          </a:p>
          <a:p>
            <a:pPr marL="0" indent="0">
              <a:lnSpc>
                <a:spcPct val="100000"/>
              </a:lnSpc>
              <a:buNone/>
            </a:pPr>
            <a:r>
              <a:rPr lang="en-US" sz="1200"/>
              <a:t>In this demo, we've prepared a script to re-configure the underlying hypervisor networking to simulate the mis-connection of cables in spine switch.  Next, we will show the root cause identification feature of Apstra to figure out the root cause from tons of reported anomalies.</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Root Cause Identification</a:t>
            </a:r>
          </a:p>
        </p:txBody>
      </p:sp>
    </p:spTree>
    <p:extLst>
      <p:ext uri="{BB962C8B-B14F-4D97-AF65-F5344CB8AC3E}">
        <p14:creationId xmlns:p14="http://schemas.microsoft.com/office/powerpoint/2010/main" val="14974235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17C86D-4C7D-E54A-A209-7E6E28F498B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Root Cause Identification</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Active &gt; Root Causes</a:t>
            </a:r>
            <a:r>
              <a:rPr lang="en-US" sz="1000"/>
              <a:t>, and then enable root cause analysis feature.</a:t>
            </a:r>
          </a:p>
          <a:p>
            <a:pPr marL="171450" indent="-171450">
              <a:lnSpc>
                <a:spcPct val="100000"/>
              </a:lnSpc>
              <a:spcBef>
                <a:spcPts val="900"/>
              </a:spcBef>
              <a:buFont typeface="Arial" panose="020B0604020202020204" pitchFamily="34" charset="0"/>
              <a:buChar char="•"/>
            </a:pPr>
            <a:r>
              <a:rPr lang="en-US" sz="1000"/>
              <a:t>SSH to the Apstra server, run command </a:t>
            </a:r>
            <a:r>
              <a:rPr lang="en-US" sz="1000">
                <a:solidFill>
                  <a:srgbClr val="0070C0"/>
                </a:solidFill>
              </a:rPr>
              <a:t>./</a:t>
            </a:r>
            <a:r>
              <a:rPr lang="en-US" sz="1000" err="1">
                <a:solidFill>
                  <a:srgbClr val="0070C0"/>
                </a:solidFill>
              </a:rPr>
              <a:t>swap_cabling.sh</a:t>
            </a:r>
            <a:r>
              <a:rPr lang="en-US" sz="1000">
                <a:solidFill>
                  <a:srgbClr val="0070C0"/>
                </a:solidFill>
              </a:rPr>
              <a:t> </a:t>
            </a:r>
            <a:r>
              <a:rPr lang="en-US" sz="1000"/>
              <a:t>to swap the cables of </a:t>
            </a:r>
            <a:r>
              <a:rPr lang="en-US" sz="1000" b="1"/>
              <a:t>A-spine1</a:t>
            </a:r>
            <a:r>
              <a:rPr lang="en-US" sz="1000"/>
              <a:t> switch.</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Dashboard</a:t>
            </a:r>
            <a:r>
              <a:rPr lang="en-US" sz="1000">
                <a:solidFill>
                  <a:schemeClr val="bg1">
                    <a:lumMod val="75000"/>
                  </a:schemeClr>
                </a:solidFill>
              </a:rPr>
              <a:t>, wait for 1-2 minutes and you should be able to see the BGP, Cabling and Route Table anomalies as shown in the screenshot.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BGP</a:t>
            </a:r>
            <a:r>
              <a:rPr lang="en-US" sz="1000">
                <a:solidFill>
                  <a:schemeClr val="bg1">
                    <a:lumMod val="75000"/>
                  </a:schemeClr>
                </a:solidFill>
              </a:rPr>
              <a:t> gauge in the dashboard to view all the abnormal BGP status – expected status is up but actual is down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Cabling</a:t>
            </a:r>
            <a:r>
              <a:rPr lang="en-US" sz="1000">
                <a:solidFill>
                  <a:schemeClr val="bg1">
                    <a:lumMod val="75000"/>
                  </a:schemeClr>
                </a:solidFill>
              </a:rPr>
              <a:t> gauge in the dashboard to view all the abnormal LLDP neighbors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Route Table </a:t>
            </a:r>
            <a:r>
              <a:rPr lang="en-US" sz="1000">
                <a:solidFill>
                  <a:schemeClr val="bg1">
                    <a:lumMod val="75000"/>
                  </a:schemeClr>
                </a:solidFill>
              </a:rPr>
              <a:t>gauge in the dashboard to view all the abnormal route table entries</a:t>
            </a:r>
          </a:p>
        </p:txBody>
      </p:sp>
      <p:cxnSp>
        <p:nvCxnSpPr>
          <p:cNvPr id="12" name="Straight Arrow Connector 11">
            <a:extLst>
              <a:ext uri="{FF2B5EF4-FFF2-40B4-BE49-F238E27FC236}">
                <a16:creationId xmlns:a16="http://schemas.microsoft.com/office/drawing/2014/main" id="{287DB711-1AC4-8241-B735-2BE1E46181DA}"/>
              </a:ext>
            </a:extLst>
          </p:cNvPr>
          <p:cNvCxnSpPr>
            <a:cxnSpLocks/>
            <a:stCxn id="17" idx="1"/>
          </p:cNvCxnSpPr>
          <p:nvPr/>
        </p:nvCxnSpPr>
        <p:spPr>
          <a:xfrm flipH="1" flipV="1">
            <a:off x="7642225" y="1733550"/>
            <a:ext cx="582041" cy="16103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2FF08B1-8859-E741-99A6-8B0DBE1DB09D}"/>
              </a:ext>
            </a:extLst>
          </p:cNvPr>
          <p:cNvGrpSpPr/>
          <p:nvPr/>
        </p:nvGrpSpPr>
        <p:grpSpPr>
          <a:xfrm>
            <a:off x="8122408" y="1786630"/>
            <a:ext cx="190758" cy="207749"/>
            <a:chOff x="6419077" y="1667919"/>
            <a:chExt cx="190758" cy="207749"/>
          </a:xfrm>
        </p:grpSpPr>
        <p:sp>
          <p:nvSpPr>
            <p:cNvPr id="14" name="Oval 13">
              <a:extLst>
                <a:ext uri="{FF2B5EF4-FFF2-40B4-BE49-F238E27FC236}">
                  <a16:creationId xmlns:a16="http://schemas.microsoft.com/office/drawing/2014/main" id="{D1BBB3E3-6F80-8F40-A14F-DBEDF3E7519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7">
              <a:extLst>
                <a:ext uri="{FF2B5EF4-FFF2-40B4-BE49-F238E27FC236}">
                  <a16:creationId xmlns:a16="http://schemas.microsoft.com/office/drawing/2014/main" id="{4123B5C1-53A3-2E43-B2B4-EE30050B35A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8" name="Straight Arrow Connector 17">
            <a:extLst>
              <a:ext uri="{FF2B5EF4-FFF2-40B4-BE49-F238E27FC236}">
                <a16:creationId xmlns:a16="http://schemas.microsoft.com/office/drawing/2014/main" id="{4B9B877B-F363-8A43-9B21-859CDF709059}"/>
              </a:ext>
            </a:extLst>
          </p:cNvPr>
          <p:cNvCxnSpPr>
            <a:cxnSpLocks/>
            <a:stCxn id="21" idx="1"/>
          </p:cNvCxnSpPr>
          <p:nvPr/>
        </p:nvCxnSpPr>
        <p:spPr>
          <a:xfrm flipV="1">
            <a:off x="7331610" y="2063750"/>
            <a:ext cx="320140" cy="13962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56C7542-FF97-5645-9E91-2703C0938168}"/>
              </a:ext>
            </a:extLst>
          </p:cNvPr>
          <p:cNvGrpSpPr/>
          <p:nvPr/>
        </p:nvGrpSpPr>
        <p:grpSpPr>
          <a:xfrm>
            <a:off x="7229752" y="2095421"/>
            <a:ext cx="190758" cy="207749"/>
            <a:chOff x="6419077" y="1667919"/>
            <a:chExt cx="190758" cy="207749"/>
          </a:xfrm>
        </p:grpSpPr>
        <p:sp>
          <p:nvSpPr>
            <p:cNvPr id="20" name="Oval 19">
              <a:extLst>
                <a:ext uri="{FF2B5EF4-FFF2-40B4-BE49-F238E27FC236}">
                  <a16:creationId xmlns:a16="http://schemas.microsoft.com/office/drawing/2014/main" id="{1D431FC0-9DC0-AF49-BA34-D57F48914FB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3FD065A0-E8A6-934D-B830-FEE722C1708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2" name="Straight Arrow Connector 21">
            <a:extLst>
              <a:ext uri="{FF2B5EF4-FFF2-40B4-BE49-F238E27FC236}">
                <a16:creationId xmlns:a16="http://schemas.microsoft.com/office/drawing/2014/main" id="{BE17A431-5243-AE40-BAFF-C1A045F780D1}"/>
              </a:ext>
            </a:extLst>
          </p:cNvPr>
          <p:cNvCxnSpPr>
            <a:cxnSpLocks/>
            <a:stCxn id="26" idx="1"/>
          </p:cNvCxnSpPr>
          <p:nvPr/>
        </p:nvCxnSpPr>
        <p:spPr>
          <a:xfrm flipV="1">
            <a:off x="7648704" y="2314575"/>
            <a:ext cx="269746" cy="6204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3FFE8A42-D24D-EE40-8C3A-41D8C2CD7F72}"/>
              </a:ext>
            </a:extLst>
          </p:cNvPr>
          <p:cNvGrpSpPr/>
          <p:nvPr/>
        </p:nvGrpSpPr>
        <p:grpSpPr>
          <a:xfrm>
            <a:off x="7546846" y="2268666"/>
            <a:ext cx="190758" cy="207749"/>
            <a:chOff x="6419077" y="1667919"/>
            <a:chExt cx="190758" cy="207749"/>
          </a:xfrm>
        </p:grpSpPr>
        <p:sp>
          <p:nvSpPr>
            <p:cNvPr id="25" name="Oval 24">
              <a:extLst>
                <a:ext uri="{FF2B5EF4-FFF2-40B4-BE49-F238E27FC236}">
                  <a16:creationId xmlns:a16="http://schemas.microsoft.com/office/drawing/2014/main" id="{1E0FDFA7-49DF-194E-9CAD-543398ED2CC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7">
              <a:extLst>
                <a:ext uri="{FF2B5EF4-FFF2-40B4-BE49-F238E27FC236}">
                  <a16:creationId xmlns:a16="http://schemas.microsoft.com/office/drawing/2014/main" id="{E8CC9CFA-8762-7B46-A8B3-98AA5DB4BAE2}"/>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1117584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711BFA-0D83-FF4E-9069-372B47C3CAE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Zero Touch Provisioning</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SSH to the Apstra server, run command </a:t>
            </a:r>
            <a:r>
              <a:rPr lang="en-US" sz="1000">
                <a:solidFill>
                  <a:srgbClr val="0070C0"/>
                </a:solidFill>
              </a:rPr>
              <a:t>./zeroize_vqfx_A.sh </a:t>
            </a:r>
            <a:r>
              <a:rPr lang="en-US" sz="1000"/>
              <a:t>to zeroize all vQFX in data center A.</a:t>
            </a:r>
          </a:p>
          <a:p>
            <a:pPr marL="171450" indent="-171450">
              <a:lnSpc>
                <a:spcPct val="100000"/>
              </a:lnSpc>
              <a:spcBef>
                <a:spcPts val="900"/>
              </a:spcBef>
              <a:buFont typeface="Arial" panose="020B0604020202020204" pitchFamily="34" charset="0"/>
              <a:buChar char="•"/>
            </a:pPr>
            <a:r>
              <a:rPr lang="en-US" sz="1000"/>
              <a:t>Go to </a:t>
            </a:r>
            <a:r>
              <a:rPr lang="en-US" sz="1000" b="1"/>
              <a:t>Devices &gt; Agents &gt; OFFBOX</a:t>
            </a:r>
          </a:p>
          <a:p>
            <a:pPr marL="171450" indent="-171450">
              <a:lnSpc>
                <a:spcPct val="100000"/>
              </a:lnSpc>
              <a:spcBef>
                <a:spcPts val="900"/>
              </a:spcBef>
              <a:buFont typeface="Arial" panose="020B0604020202020204" pitchFamily="34" charset="0"/>
              <a:buChar char="•"/>
            </a:pPr>
            <a:r>
              <a:rPr lang="en-US" sz="1000"/>
              <a:t>Wait for 5-10 minutes, until all 6 vQFX in data center A are registered as offbox agents in Apstra.</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In Apstra server shell, run command ./zeroize_vqfx_B.sh to zeroize all vQFX in data center B.</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Wait for 5-10 minutes, until all 6 vQFX in data center B are registered as offbox agents in Apstra.</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Devices &gt; Managed Devices</a:t>
            </a:r>
            <a:r>
              <a:rPr lang="en-US" sz="1000">
                <a:solidFill>
                  <a:schemeClr val="bg1">
                    <a:lumMod val="75000"/>
                  </a:schemeClr>
                </a:solidFill>
              </a:rPr>
              <a:t>, and then acknowledge all the new devices.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11</a:t>
            </a:fld>
            <a:endParaRPr lang="en-US"/>
          </a:p>
        </p:txBody>
      </p:sp>
    </p:spTree>
    <p:extLst>
      <p:ext uri="{BB962C8B-B14F-4D97-AF65-F5344CB8AC3E}">
        <p14:creationId xmlns:p14="http://schemas.microsoft.com/office/powerpoint/2010/main" val="3936239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83C4-7F23-1145-830D-6527F6FB98F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Root Cause Identification</a:t>
            </a:r>
          </a:p>
        </p:txBody>
      </p:sp>
      <p:sp>
        <p:nvSpPr>
          <p:cNvPr id="14" name="Content Placeholder 2">
            <a:extLst>
              <a:ext uri="{FF2B5EF4-FFF2-40B4-BE49-F238E27FC236}">
                <a16:creationId xmlns:a16="http://schemas.microsoft.com/office/drawing/2014/main" id="{54AE28A9-4EA7-024F-839C-1B68AD8FBC03}"/>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Root Causes</a:t>
            </a:r>
            <a:r>
              <a:rPr lang="en-US" sz="1000">
                <a:solidFill>
                  <a:schemeClr val="bg1">
                    <a:lumMod val="75000"/>
                  </a:schemeClr>
                </a:solidFill>
              </a:rPr>
              <a:t>, and then enable root cause analysis feature.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SSH to the Apstra server, run command ./</a:t>
            </a:r>
            <a:r>
              <a:rPr lang="en-US" sz="1000" err="1">
                <a:solidFill>
                  <a:schemeClr val="bg1">
                    <a:lumMod val="75000"/>
                  </a:schemeClr>
                </a:solidFill>
              </a:rPr>
              <a:t>swap_cabling.sh</a:t>
            </a:r>
            <a:r>
              <a:rPr lang="en-US" sz="1000">
                <a:solidFill>
                  <a:schemeClr val="bg1">
                    <a:lumMod val="75000"/>
                  </a:schemeClr>
                </a:solidFill>
              </a:rPr>
              <a:t> to swap the cables of </a:t>
            </a:r>
            <a:r>
              <a:rPr lang="en-US" sz="1000" b="1">
                <a:solidFill>
                  <a:schemeClr val="bg1">
                    <a:lumMod val="75000"/>
                  </a:schemeClr>
                </a:solidFill>
              </a:rPr>
              <a:t>A-spine1</a:t>
            </a:r>
            <a:r>
              <a:rPr lang="en-US" sz="1000">
                <a:solidFill>
                  <a:schemeClr val="bg1">
                    <a:lumMod val="75000"/>
                  </a:schemeClr>
                </a:solidFill>
              </a:rPr>
              <a:t> switch.</a:t>
            </a:r>
          </a:p>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Dashboard</a:t>
            </a:r>
            <a:r>
              <a:rPr lang="en-US" sz="1000"/>
              <a:t>, wait for 1-2 minutes and you should be able to see the BGP, Cabling and Route Table anomalies as shown in the screenshot.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BGP</a:t>
            </a:r>
            <a:r>
              <a:rPr lang="en-US" sz="1000">
                <a:solidFill>
                  <a:schemeClr val="bg1">
                    <a:lumMod val="75000"/>
                  </a:schemeClr>
                </a:solidFill>
              </a:rPr>
              <a:t> gauge in the dashboard to view all the abnormal BGP status – expected status is up but actual is down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Cabling</a:t>
            </a:r>
            <a:r>
              <a:rPr lang="en-US" sz="1000">
                <a:solidFill>
                  <a:schemeClr val="bg1">
                    <a:lumMod val="75000"/>
                  </a:schemeClr>
                </a:solidFill>
              </a:rPr>
              <a:t> gauge in the dashboard to view all the abnormal LLDP neighbors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Route Table </a:t>
            </a:r>
            <a:r>
              <a:rPr lang="en-US" sz="1000">
                <a:solidFill>
                  <a:schemeClr val="bg1">
                    <a:lumMod val="75000"/>
                  </a:schemeClr>
                </a:solidFill>
              </a:rPr>
              <a:t>gauge in the dashboard to view all the abnormal route table entries</a:t>
            </a:r>
          </a:p>
        </p:txBody>
      </p:sp>
    </p:spTree>
    <p:extLst>
      <p:ext uri="{BB962C8B-B14F-4D97-AF65-F5344CB8AC3E}">
        <p14:creationId xmlns:p14="http://schemas.microsoft.com/office/powerpoint/2010/main" val="36850747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DF5E5-A640-A940-847A-6479280B8FD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Root Cause Identification</a:t>
            </a:r>
          </a:p>
        </p:txBody>
      </p:sp>
      <p:sp>
        <p:nvSpPr>
          <p:cNvPr id="9" name="Content Placeholder 2">
            <a:extLst>
              <a:ext uri="{FF2B5EF4-FFF2-40B4-BE49-F238E27FC236}">
                <a16:creationId xmlns:a16="http://schemas.microsoft.com/office/drawing/2014/main" id="{976A7808-2A46-B645-9661-1C6BD21E766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Root Causes</a:t>
            </a:r>
            <a:r>
              <a:rPr lang="en-US" sz="1000">
                <a:solidFill>
                  <a:schemeClr val="bg1">
                    <a:lumMod val="75000"/>
                  </a:schemeClr>
                </a:solidFill>
              </a:rPr>
              <a:t>, and then enable root cause analysis feature.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SSH to the Apstra server, run command ./</a:t>
            </a:r>
            <a:r>
              <a:rPr lang="en-US" sz="1000" err="1">
                <a:solidFill>
                  <a:schemeClr val="bg1">
                    <a:lumMod val="75000"/>
                  </a:schemeClr>
                </a:solidFill>
              </a:rPr>
              <a:t>swap_cabling.sh</a:t>
            </a:r>
            <a:r>
              <a:rPr lang="en-US" sz="1000">
                <a:solidFill>
                  <a:schemeClr val="bg1">
                    <a:lumMod val="75000"/>
                  </a:schemeClr>
                </a:solidFill>
              </a:rPr>
              <a:t> to swap the cables of </a:t>
            </a:r>
            <a:r>
              <a:rPr lang="en-US" sz="1000" b="1">
                <a:solidFill>
                  <a:schemeClr val="bg1">
                    <a:lumMod val="75000"/>
                  </a:schemeClr>
                </a:solidFill>
              </a:rPr>
              <a:t>A-spine1</a:t>
            </a:r>
            <a:r>
              <a:rPr lang="en-US" sz="1000">
                <a:solidFill>
                  <a:schemeClr val="bg1">
                    <a:lumMod val="75000"/>
                  </a:schemeClr>
                </a:solidFill>
              </a:rPr>
              <a:t> switch.</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Dashboard</a:t>
            </a:r>
            <a:r>
              <a:rPr lang="en-US" sz="1000">
                <a:solidFill>
                  <a:schemeClr val="bg1">
                    <a:lumMod val="75000"/>
                  </a:schemeClr>
                </a:solidFill>
              </a:rPr>
              <a:t>, wait for 1-2 minutes and you should be able to see the BGP, Cabling and Route Table anomalies as shown in the screenshot.</a:t>
            </a:r>
          </a:p>
          <a:p>
            <a:pPr marL="171450" indent="-171450">
              <a:lnSpc>
                <a:spcPct val="100000"/>
              </a:lnSpc>
              <a:spcBef>
                <a:spcPts val="900"/>
              </a:spcBef>
              <a:buFont typeface="Arial" panose="020B0604020202020204" pitchFamily="34" charset="0"/>
              <a:buChar char="•"/>
            </a:pPr>
            <a:r>
              <a:rPr lang="en-US" sz="1000"/>
              <a:t>Click the </a:t>
            </a:r>
            <a:r>
              <a:rPr lang="en-US" sz="1000" b="1"/>
              <a:t>BGP</a:t>
            </a:r>
            <a:r>
              <a:rPr lang="en-US" sz="1000"/>
              <a:t> gauge in the dashboard to view all the abnormal BGP status – expected status is up but actual is down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Cabling</a:t>
            </a:r>
            <a:r>
              <a:rPr lang="en-US" sz="1000">
                <a:solidFill>
                  <a:schemeClr val="bg1">
                    <a:lumMod val="75000"/>
                  </a:schemeClr>
                </a:solidFill>
              </a:rPr>
              <a:t> gauge in the dashboard to view all the abnormal LLDP neighbors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Route Table </a:t>
            </a:r>
            <a:r>
              <a:rPr lang="en-US" sz="1000">
                <a:solidFill>
                  <a:schemeClr val="bg1">
                    <a:lumMod val="75000"/>
                  </a:schemeClr>
                </a:solidFill>
              </a:rPr>
              <a:t>gauge in the dashboard to view all the abnormal route table entries</a:t>
            </a:r>
          </a:p>
        </p:txBody>
      </p:sp>
    </p:spTree>
    <p:extLst>
      <p:ext uri="{BB962C8B-B14F-4D97-AF65-F5344CB8AC3E}">
        <p14:creationId xmlns:p14="http://schemas.microsoft.com/office/powerpoint/2010/main" val="21574802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0B1EE8-A909-5C45-9F3B-CAF24CFC790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Root Cause Identification</a:t>
            </a:r>
          </a:p>
        </p:txBody>
      </p:sp>
      <p:sp>
        <p:nvSpPr>
          <p:cNvPr id="9" name="Content Placeholder 2">
            <a:extLst>
              <a:ext uri="{FF2B5EF4-FFF2-40B4-BE49-F238E27FC236}">
                <a16:creationId xmlns:a16="http://schemas.microsoft.com/office/drawing/2014/main" id="{9D9FDB54-75EB-8447-8B71-417F61A13CA3}"/>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Root Causes</a:t>
            </a:r>
            <a:r>
              <a:rPr lang="en-US" sz="1000">
                <a:solidFill>
                  <a:schemeClr val="bg1">
                    <a:lumMod val="75000"/>
                  </a:schemeClr>
                </a:solidFill>
              </a:rPr>
              <a:t>, and then enable root cause analysis feature.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SSH to the Apstra server, run command ./</a:t>
            </a:r>
            <a:r>
              <a:rPr lang="en-US" sz="1000" err="1">
                <a:solidFill>
                  <a:schemeClr val="bg1">
                    <a:lumMod val="75000"/>
                  </a:schemeClr>
                </a:solidFill>
              </a:rPr>
              <a:t>swap_cabling.sh</a:t>
            </a:r>
            <a:r>
              <a:rPr lang="en-US" sz="1000">
                <a:solidFill>
                  <a:schemeClr val="bg1">
                    <a:lumMod val="75000"/>
                  </a:schemeClr>
                </a:solidFill>
              </a:rPr>
              <a:t> to swap the cables of </a:t>
            </a:r>
            <a:r>
              <a:rPr lang="en-US" sz="1000" b="1">
                <a:solidFill>
                  <a:schemeClr val="bg1">
                    <a:lumMod val="75000"/>
                  </a:schemeClr>
                </a:solidFill>
              </a:rPr>
              <a:t>A-spine1</a:t>
            </a:r>
            <a:r>
              <a:rPr lang="en-US" sz="1000">
                <a:solidFill>
                  <a:schemeClr val="bg1">
                    <a:lumMod val="75000"/>
                  </a:schemeClr>
                </a:solidFill>
              </a:rPr>
              <a:t> switch.</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Dashboard</a:t>
            </a:r>
            <a:r>
              <a:rPr lang="en-US" sz="1000">
                <a:solidFill>
                  <a:schemeClr val="bg1">
                    <a:lumMod val="75000"/>
                  </a:schemeClr>
                </a:solidFill>
              </a:rPr>
              <a:t>, wait for 1-2 minutes and you should be able to see the BGP, Cabling and Route Table anomalies as shown in the screenshot.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BGP</a:t>
            </a:r>
            <a:r>
              <a:rPr lang="en-US" sz="1000">
                <a:solidFill>
                  <a:schemeClr val="bg1">
                    <a:lumMod val="75000"/>
                  </a:schemeClr>
                </a:solidFill>
              </a:rPr>
              <a:t> gauge in the dashboard to view all the abnormal BGP status – expected status is up but actual is down</a:t>
            </a:r>
          </a:p>
          <a:p>
            <a:pPr marL="171450" indent="-171450">
              <a:lnSpc>
                <a:spcPct val="100000"/>
              </a:lnSpc>
              <a:spcBef>
                <a:spcPts val="900"/>
              </a:spcBef>
              <a:buFont typeface="Arial" panose="020B0604020202020204" pitchFamily="34" charset="0"/>
              <a:buChar char="•"/>
            </a:pPr>
            <a:r>
              <a:rPr lang="en-US" sz="1000"/>
              <a:t>Click the </a:t>
            </a:r>
            <a:r>
              <a:rPr lang="en-US" sz="1000" b="1"/>
              <a:t>Cabling</a:t>
            </a:r>
            <a:r>
              <a:rPr lang="en-US" sz="1000"/>
              <a:t> gauge in the dashboard to view all the abnormal LLDP neighbors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Route Table </a:t>
            </a:r>
            <a:r>
              <a:rPr lang="en-US" sz="1000">
                <a:solidFill>
                  <a:schemeClr val="bg1">
                    <a:lumMod val="75000"/>
                  </a:schemeClr>
                </a:solidFill>
              </a:rPr>
              <a:t>gauge in the dashboard to view all the abnormal route table entries</a:t>
            </a:r>
          </a:p>
        </p:txBody>
      </p:sp>
    </p:spTree>
    <p:extLst>
      <p:ext uri="{BB962C8B-B14F-4D97-AF65-F5344CB8AC3E}">
        <p14:creationId xmlns:p14="http://schemas.microsoft.com/office/powerpoint/2010/main" val="6893674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84CA6D-327D-5C40-9EF1-379B1E59C37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Root Cause Identification</a:t>
            </a:r>
          </a:p>
        </p:txBody>
      </p:sp>
      <p:sp>
        <p:nvSpPr>
          <p:cNvPr id="8" name="Content Placeholder 2">
            <a:extLst>
              <a:ext uri="{FF2B5EF4-FFF2-40B4-BE49-F238E27FC236}">
                <a16:creationId xmlns:a16="http://schemas.microsoft.com/office/drawing/2014/main" id="{FC9F21B2-7665-EC45-8D98-EC59E88B697A}"/>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Root Causes</a:t>
            </a:r>
            <a:r>
              <a:rPr lang="en-US" sz="1000">
                <a:solidFill>
                  <a:schemeClr val="bg1">
                    <a:lumMod val="75000"/>
                  </a:schemeClr>
                </a:solidFill>
              </a:rPr>
              <a:t>, and then enable root cause analysis feature.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SSH to the Apstra server, run command ./</a:t>
            </a:r>
            <a:r>
              <a:rPr lang="en-US" sz="1000" err="1">
                <a:solidFill>
                  <a:schemeClr val="bg1">
                    <a:lumMod val="75000"/>
                  </a:schemeClr>
                </a:solidFill>
              </a:rPr>
              <a:t>swap_cabling.sh</a:t>
            </a:r>
            <a:r>
              <a:rPr lang="en-US" sz="1000">
                <a:solidFill>
                  <a:schemeClr val="bg1">
                    <a:lumMod val="75000"/>
                  </a:schemeClr>
                </a:solidFill>
              </a:rPr>
              <a:t> to swap the cables of </a:t>
            </a:r>
            <a:r>
              <a:rPr lang="en-US" sz="1000" b="1">
                <a:solidFill>
                  <a:schemeClr val="bg1">
                    <a:lumMod val="75000"/>
                  </a:schemeClr>
                </a:solidFill>
              </a:rPr>
              <a:t>A-spine1</a:t>
            </a:r>
            <a:r>
              <a:rPr lang="en-US" sz="1000">
                <a:solidFill>
                  <a:schemeClr val="bg1">
                    <a:lumMod val="75000"/>
                  </a:schemeClr>
                </a:solidFill>
              </a:rPr>
              <a:t> switch.</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Dashboard</a:t>
            </a:r>
            <a:r>
              <a:rPr lang="en-US" sz="1000">
                <a:solidFill>
                  <a:schemeClr val="bg1">
                    <a:lumMod val="75000"/>
                  </a:schemeClr>
                </a:solidFill>
              </a:rPr>
              <a:t>, wait for 1-2 minutes and you should be able to see the BGP, Cabling and Route Table anomalies as shown in the screenshot.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BGP</a:t>
            </a:r>
            <a:r>
              <a:rPr lang="en-US" sz="1000">
                <a:solidFill>
                  <a:schemeClr val="bg1">
                    <a:lumMod val="75000"/>
                  </a:schemeClr>
                </a:solidFill>
              </a:rPr>
              <a:t> gauge in the dashboard to view all the abnormal BGP status – expected status is up but actual is down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Cabling</a:t>
            </a:r>
            <a:r>
              <a:rPr lang="en-US" sz="1000">
                <a:solidFill>
                  <a:schemeClr val="bg1">
                    <a:lumMod val="75000"/>
                  </a:schemeClr>
                </a:solidFill>
              </a:rPr>
              <a:t> gauge in the dashboard to view all the abnormal LLDP neighbors</a:t>
            </a:r>
          </a:p>
          <a:p>
            <a:pPr marL="171450" indent="-171450">
              <a:lnSpc>
                <a:spcPct val="100000"/>
              </a:lnSpc>
              <a:spcBef>
                <a:spcPts val="900"/>
              </a:spcBef>
              <a:buFont typeface="Arial" panose="020B0604020202020204" pitchFamily="34" charset="0"/>
              <a:buChar char="•"/>
            </a:pPr>
            <a:r>
              <a:rPr lang="en-US" sz="1000"/>
              <a:t>Click the </a:t>
            </a:r>
            <a:r>
              <a:rPr lang="en-US" sz="1000" b="1"/>
              <a:t>Route Table </a:t>
            </a:r>
            <a:r>
              <a:rPr lang="en-US" sz="1000"/>
              <a:t>gauge in the dashboard to view all the abnormal route table entries</a:t>
            </a:r>
          </a:p>
        </p:txBody>
      </p:sp>
    </p:spTree>
    <p:extLst>
      <p:ext uri="{BB962C8B-B14F-4D97-AF65-F5344CB8AC3E}">
        <p14:creationId xmlns:p14="http://schemas.microsoft.com/office/powerpoint/2010/main" val="16318031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FC82118A-9273-3746-ACE5-D475888E4C2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Root Cause Identification</a:t>
            </a:r>
          </a:p>
        </p:txBody>
      </p:sp>
      <p:sp>
        <p:nvSpPr>
          <p:cNvPr id="8" name="Content Placeholder 2">
            <a:extLst>
              <a:ext uri="{FF2B5EF4-FFF2-40B4-BE49-F238E27FC236}">
                <a16:creationId xmlns:a16="http://schemas.microsoft.com/office/drawing/2014/main" id="{FC9F21B2-7665-EC45-8D98-EC59E88B697A}"/>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Active &gt; Physical</a:t>
            </a:r>
            <a:r>
              <a:rPr lang="en-US" sz="1000"/>
              <a:t>, and then show the visual display of the cable misconnection.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Root Causes</a:t>
            </a:r>
            <a:r>
              <a:rPr lang="en-US" sz="1000">
                <a:solidFill>
                  <a:schemeClr val="bg1">
                    <a:lumMod val="75000"/>
                  </a:schemeClr>
                </a:solidFill>
              </a:rPr>
              <a:t>, and then click the </a:t>
            </a:r>
            <a:r>
              <a:rPr lang="en-US" sz="1000" b="1">
                <a:solidFill>
                  <a:schemeClr val="bg1">
                    <a:lumMod val="75000"/>
                  </a:schemeClr>
                </a:solidFill>
              </a:rPr>
              <a:t>connectivity</a:t>
            </a:r>
            <a:r>
              <a:rPr lang="en-US" sz="1000">
                <a:solidFill>
                  <a:schemeClr val="bg1">
                    <a:lumMod val="75000"/>
                  </a:schemeClr>
                </a:solidFill>
              </a:rPr>
              <a:t> item.</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that Apstra can identify all the LLDP mismatch, BGP down and route missing events are triggered by the disconnection between spine1 and leaf switches.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In Apstra server shell, run command ./</a:t>
            </a:r>
            <a:r>
              <a:rPr lang="en-US" sz="1000" err="1">
                <a:solidFill>
                  <a:schemeClr val="bg1">
                    <a:lumMod val="75000"/>
                  </a:schemeClr>
                </a:solidFill>
              </a:rPr>
              <a:t>swap_cabling.sh</a:t>
            </a:r>
            <a:r>
              <a:rPr lang="en-US" sz="1000">
                <a:solidFill>
                  <a:schemeClr val="bg1">
                    <a:lumMod val="75000"/>
                  </a:schemeClr>
                </a:solidFill>
              </a:rPr>
              <a:t> again to fallback the cable connections.</a:t>
            </a:r>
          </a:p>
        </p:txBody>
      </p:sp>
      <p:cxnSp>
        <p:nvCxnSpPr>
          <p:cNvPr id="18" name="Straight Arrow Connector 17">
            <a:extLst>
              <a:ext uri="{FF2B5EF4-FFF2-40B4-BE49-F238E27FC236}">
                <a16:creationId xmlns:a16="http://schemas.microsoft.com/office/drawing/2014/main" id="{11087A18-250C-1748-BDE6-9F3E0FAB343D}"/>
              </a:ext>
            </a:extLst>
          </p:cNvPr>
          <p:cNvCxnSpPr>
            <a:cxnSpLocks/>
            <a:stCxn id="21" idx="1"/>
          </p:cNvCxnSpPr>
          <p:nvPr/>
        </p:nvCxnSpPr>
        <p:spPr>
          <a:xfrm flipH="1" flipV="1">
            <a:off x="7645400" y="1739900"/>
            <a:ext cx="497604" cy="15869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177CF14-E6D0-5E46-BFE2-44194437A8F4}"/>
              </a:ext>
            </a:extLst>
          </p:cNvPr>
          <p:cNvGrpSpPr/>
          <p:nvPr/>
        </p:nvGrpSpPr>
        <p:grpSpPr>
          <a:xfrm>
            <a:off x="8041146" y="1790647"/>
            <a:ext cx="190758" cy="207749"/>
            <a:chOff x="6419077" y="1667919"/>
            <a:chExt cx="190758" cy="207749"/>
          </a:xfrm>
        </p:grpSpPr>
        <p:sp>
          <p:nvSpPr>
            <p:cNvPr id="20" name="Oval 19">
              <a:extLst>
                <a:ext uri="{FF2B5EF4-FFF2-40B4-BE49-F238E27FC236}">
                  <a16:creationId xmlns:a16="http://schemas.microsoft.com/office/drawing/2014/main" id="{E33D2E31-4529-9B4B-80AE-98FF08973C0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8FE8E3A4-0E34-9A40-A9A5-DFDFD215632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2" name="Straight Arrow Connector 21">
            <a:extLst>
              <a:ext uri="{FF2B5EF4-FFF2-40B4-BE49-F238E27FC236}">
                <a16:creationId xmlns:a16="http://schemas.microsoft.com/office/drawing/2014/main" id="{11D0C2AA-A136-B742-94A9-F28D20DBABAB}"/>
              </a:ext>
            </a:extLst>
          </p:cNvPr>
          <p:cNvCxnSpPr>
            <a:cxnSpLocks/>
            <a:stCxn id="25" idx="1"/>
          </p:cNvCxnSpPr>
          <p:nvPr/>
        </p:nvCxnSpPr>
        <p:spPr>
          <a:xfrm flipH="1">
            <a:off x="5235575" y="1847850"/>
            <a:ext cx="227474" cy="16827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EC73C6E-7825-1647-BABF-197FD74C9318}"/>
              </a:ext>
            </a:extLst>
          </p:cNvPr>
          <p:cNvGrpSpPr/>
          <p:nvPr/>
        </p:nvGrpSpPr>
        <p:grpSpPr>
          <a:xfrm>
            <a:off x="5361191" y="1739900"/>
            <a:ext cx="190758" cy="207749"/>
            <a:chOff x="6419077" y="1667919"/>
            <a:chExt cx="190758" cy="207749"/>
          </a:xfrm>
        </p:grpSpPr>
        <p:sp>
          <p:nvSpPr>
            <p:cNvPr id="24" name="Oval 23">
              <a:extLst>
                <a:ext uri="{FF2B5EF4-FFF2-40B4-BE49-F238E27FC236}">
                  <a16:creationId xmlns:a16="http://schemas.microsoft.com/office/drawing/2014/main" id="{ECB3D780-1CB9-BD4C-BC70-8D8A461DFCC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A1CD7213-C082-D744-9240-3D41417AD0F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6" name="Straight Arrow Connector 25">
            <a:extLst>
              <a:ext uri="{FF2B5EF4-FFF2-40B4-BE49-F238E27FC236}">
                <a16:creationId xmlns:a16="http://schemas.microsoft.com/office/drawing/2014/main" id="{A61FA29D-1173-D543-8B75-5CE2C1348EB9}"/>
              </a:ext>
            </a:extLst>
          </p:cNvPr>
          <p:cNvCxnSpPr>
            <a:cxnSpLocks/>
            <a:stCxn id="29" idx="1"/>
          </p:cNvCxnSpPr>
          <p:nvPr/>
        </p:nvCxnSpPr>
        <p:spPr>
          <a:xfrm flipH="1">
            <a:off x="5762625" y="2703256"/>
            <a:ext cx="520729" cy="23361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360425C-249C-B04C-9A94-9C15CAAE8D62}"/>
              </a:ext>
            </a:extLst>
          </p:cNvPr>
          <p:cNvGrpSpPr/>
          <p:nvPr/>
        </p:nvGrpSpPr>
        <p:grpSpPr>
          <a:xfrm>
            <a:off x="6181496" y="2595306"/>
            <a:ext cx="822741" cy="207749"/>
            <a:chOff x="6419077" y="1667919"/>
            <a:chExt cx="822741" cy="207749"/>
          </a:xfrm>
        </p:grpSpPr>
        <p:sp>
          <p:nvSpPr>
            <p:cNvPr id="28" name="Oval 27">
              <a:extLst>
                <a:ext uri="{FF2B5EF4-FFF2-40B4-BE49-F238E27FC236}">
                  <a16:creationId xmlns:a16="http://schemas.microsoft.com/office/drawing/2014/main" id="{2E33F8FC-14DF-314A-8845-32EDC82AF96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7">
              <a:extLst>
                <a:ext uri="{FF2B5EF4-FFF2-40B4-BE49-F238E27FC236}">
                  <a16:creationId xmlns:a16="http://schemas.microsoft.com/office/drawing/2014/main" id="{904977FB-B221-9B4A-82E7-79FF4221991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30" name="Rectangle 29">
              <a:extLst>
                <a:ext uri="{FF2B5EF4-FFF2-40B4-BE49-F238E27FC236}">
                  <a16:creationId xmlns:a16="http://schemas.microsoft.com/office/drawing/2014/main" id="{881B3432-31D4-914D-ABA4-F299560EAE80}"/>
                </a:ext>
              </a:extLst>
            </p:cNvPr>
            <p:cNvSpPr/>
            <p:nvPr/>
          </p:nvSpPr>
          <p:spPr>
            <a:xfrm>
              <a:off x="6618249" y="1710238"/>
              <a:ext cx="62356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spine1</a:t>
              </a:r>
            </a:p>
          </p:txBody>
        </p:sp>
      </p:grpSp>
      <p:cxnSp>
        <p:nvCxnSpPr>
          <p:cNvPr id="31" name="Straight Arrow Connector 30">
            <a:extLst>
              <a:ext uri="{FF2B5EF4-FFF2-40B4-BE49-F238E27FC236}">
                <a16:creationId xmlns:a16="http://schemas.microsoft.com/office/drawing/2014/main" id="{22A6CE05-35EC-824F-AAA5-53D367BB16E5}"/>
              </a:ext>
            </a:extLst>
          </p:cNvPr>
          <p:cNvCxnSpPr>
            <a:cxnSpLocks/>
            <a:stCxn id="34" idx="1"/>
          </p:cNvCxnSpPr>
          <p:nvPr/>
        </p:nvCxnSpPr>
        <p:spPr>
          <a:xfrm flipV="1">
            <a:off x="5784335" y="3959225"/>
            <a:ext cx="483115" cy="43876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FE3C799-1D49-704F-8EA5-6F067BE2D6DB}"/>
              </a:ext>
            </a:extLst>
          </p:cNvPr>
          <p:cNvGrpSpPr/>
          <p:nvPr/>
        </p:nvGrpSpPr>
        <p:grpSpPr>
          <a:xfrm>
            <a:off x="5682477" y="4290043"/>
            <a:ext cx="2109951" cy="207749"/>
            <a:chOff x="6419077" y="1667919"/>
            <a:chExt cx="2109951" cy="207749"/>
          </a:xfrm>
        </p:grpSpPr>
        <p:sp>
          <p:nvSpPr>
            <p:cNvPr id="33" name="Oval 32">
              <a:extLst>
                <a:ext uri="{FF2B5EF4-FFF2-40B4-BE49-F238E27FC236}">
                  <a16:creationId xmlns:a16="http://schemas.microsoft.com/office/drawing/2014/main" id="{C30229E2-9CDA-0046-8766-BB1EB853F6B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7">
              <a:extLst>
                <a:ext uri="{FF2B5EF4-FFF2-40B4-BE49-F238E27FC236}">
                  <a16:creationId xmlns:a16="http://schemas.microsoft.com/office/drawing/2014/main" id="{7684E9E2-C8E1-5C42-BE25-2F65177A3AA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sp>
          <p:nvSpPr>
            <p:cNvPr id="35" name="Rectangle 34">
              <a:extLst>
                <a:ext uri="{FF2B5EF4-FFF2-40B4-BE49-F238E27FC236}">
                  <a16:creationId xmlns:a16="http://schemas.microsoft.com/office/drawing/2014/main" id="{FAC19641-56E2-6548-ADAD-B0DD4E4EA60F}"/>
                </a:ext>
              </a:extLst>
            </p:cNvPr>
            <p:cNvSpPr/>
            <p:nvPr/>
          </p:nvSpPr>
          <p:spPr>
            <a:xfrm>
              <a:off x="6618249" y="1710238"/>
              <a:ext cx="191077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Display the expected and actual connections</a:t>
              </a:r>
            </a:p>
          </p:txBody>
        </p:sp>
      </p:grpSp>
    </p:spTree>
    <p:extLst>
      <p:ext uri="{BB962C8B-B14F-4D97-AF65-F5344CB8AC3E}">
        <p14:creationId xmlns:p14="http://schemas.microsoft.com/office/powerpoint/2010/main" val="15587466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CE393E3-46C7-7145-9E35-6A1B86E1E19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Root Cause Identification</a:t>
            </a:r>
          </a:p>
        </p:txBody>
      </p:sp>
      <p:sp>
        <p:nvSpPr>
          <p:cNvPr id="8" name="Content Placeholder 2">
            <a:extLst>
              <a:ext uri="{FF2B5EF4-FFF2-40B4-BE49-F238E27FC236}">
                <a16:creationId xmlns:a16="http://schemas.microsoft.com/office/drawing/2014/main" id="{FC9F21B2-7665-EC45-8D98-EC59E88B697A}"/>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Physical</a:t>
            </a:r>
            <a:r>
              <a:rPr lang="en-US" sz="1000">
                <a:solidFill>
                  <a:schemeClr val="bg1">
                    <a:lumMod val="75000"/>
                  </a:schemeClr>
                </a:solidFill>
              </a:rPr>
              <a:t>, and then show the visual display of the cable misconnection.</a:t>
            </a:r>
          </a:p>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Active &gt; Root Causes</a:t>
            </a:r>
            <a:r>
              <a:rPr lang="en-US" sz="1000"/>
              <a:t>, and then click the </a:t>
            </a:r>
            <a:r>
              <a:rPr lang="en-US" sz="1000" b="1"/>
              <a:t>connectivity</a:t>
            </a:r>
            <a:r>
              <a:rPr lang="en-US" sz="1000"/>
              <a:t> item.</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that Apstra can identify all the LLDP mismatch, BGP down and route missing events are triggered by the disconnection between spine1 and leaf switches.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In Apstra server shell, run command ./</a:t>
            </a:r>
            <a:r>
              <a:rPr lang="en-US" sz="1000" err="1">
                <a:solidFill>
                  <a:schemeClr val="bg1">
                    <a:lumMod val="75000"/>
                  </a:schemeClr>
                </a:solidFill>
              </a:rPr>
              <a:t>swap_cabling.sh</a:t>
            </a:r>
            <a:r>
              <a:rPr lang="en-US" sz="1000">
                <a:solidFill>
                  <a:schemeClr val="bg1">
                    <a:lumMod val="75000"/>
                  </a:schemeClr>
                </a:solidFill>
              </a:rPr>
              <a:t> again to fallback the cable connections.</a:t>
            </a:r>
          </a:p>
        </p:txBody>
      </p:sp>
      <p:cxnSp>
        <p:nvCxnSpPr>
          <p:cNvPr id="13" name="Straight Arrow Connector 12">
            <a:extLst>
              <a:ext uri="{FF2B5EF4-FFF2-40B4-BE49-F238E27FC236}">
                <a16:creationId xmlns:a16="http://schemas.microsoft.com/office/drawing/2014/main" id="{80C5D3AE-4BC1-BA4E-8DA0-AD4BB7BB666E}"/>
              </a:ext>
            </a:extLst>
          </p:cNvPr>
          <p:cNvCxnSpPr>
            <a:cxnSpLocks/>
            <a:stCxn id="16" idx="1"/>
          </p:cNvCxnSpPr>
          <p:nvPr/>
        </p:nvCxnSpPr>
        <p:spPr>
          <a:xfrm flipH="1">
            <a:off x="7642225" y="1528986"/>
            <a:ext cx="592590" cy="19503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9DB489-5DD0-224A-8831-24574961C7B0}"/>
              </a:ext>
            </a:extLst>
          </p:cNvPr>
          <p:cNvGrpSpPr/>
          <p:nvPr/>
        </p:nvGrpSpPr>
        <p:grpSpPr>
          <a:xfrm>
            <a:off x="8132957" y="1421036"/>
            <a:ext cx="190758" cy="207749"/>
            <a:chOff x="6419077" y="1667919"/>
            <a:chExt cx="190758" cy="207749"/>
          </a:xfrm>
        </p:grpSpPr>
        <p:sp>
          <p:nvSpPr>
            <p:cNvPr id="15" name="Oval 14">
              <a:extLst>
                <a:ext uri="{FF2B5EF4-FFF2-40B4-BE49-F238E27FC236}">
                  <a16:creationId xmlns:a16="http://schemas.microsoft.com/office/drawing/2014/main" id="{2E8CB529-B36A-5148-8E4A-CBB27B483B8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49A99710-333D-974C-9278-22F84176ACC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7" name="Straight Arrow Connector 16">
            <a:extLst>
              <a:ext uri="{FF2B5EF4-FFF2-40B4-BE49-F238E27FC236}">
                <a16:creationId xmlns:a16="http://schemas.microsoft.com/office/drawing/2014/main" id="{313706AD-B5C1-914C-B403-DC439E37312B}"/>
              </a:ext>
            </a:extLst>
          </p:cNvPr>
          <p:cNvCxnSpPr>
            <a:cxnSpLocks/>
            <a:stCxn id="20" idx="1"/>
          </p:cNvCxnSpPr>
          <p:nvPr/>
        </p:nvCxnSpPr>
        <p:spPr>
          <a:xfrm flipH="1">
            <a:off x="8001000" y="1831975"/>
            <a:ext cx="475115" cy="19367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17B8C25-C6B1-F14E-848E-FE7F7EE64F5B}"/>
              </a:ext>
            </a:extLst>
          </p:cNvPr>
          <p:cNvGrpSpPr/>
          <p:nvPr/>
        </p:nvGrpSpPr>
        <p:grpSpPr>
          <a:xfrm>
            <a:off x="8374257" y="1724025"/>
            <a:ext cx="190758" cy="207749"/>
            <a:chOff x="6419077" y="1667919"/>
            <a:chExt cx="190758" cy="207749"/>
          </a:xfrm>
        </p:grpSpPr>
        <p:sp>
          <p:nvSpPr>
            <p:cNvPr id="19" name="Oval 18">
              <a:extLst>
                <a:ext uri="{FF2B5EF4-FFF2-40B4-BE49-F238E27FC236}">
                  <a16:creationId xmlns:a16="http://schemas.microsoft.com/office/drawing/2014/main" id="{98FDB788-3A73-6940-95DA-43CDFE8DFB4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7FC1669F-370F-9D48-8ECF-21264D1F8FC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1" name="Straight Arrow Connector 20">
            <a:extLst>
              <a:ext uri="{FF2B5EF4-FFF2-40B4-BE49-F238E27FC236}">
                <a16:creationId xmlns:a16="http://schemas.microsoft.com/office/drawing/2014/main" id="{4165D793-EE29-4D45-B7FB-22286CE38C8A}"/>
              </a:ext>
            </a:extLst>
          </p:cNvPr>
          <p:cNvCxnSpPr>
            <a:cxnSpLocks/>
            <a:stCxn id="24" idx="1"/>
          </p:cNvCxnSpPr>
          <p:nvPr/>
        </p:nvCxnSpPr>
        <p:spPr>
          <a:xfrm flipH="1" flipV="1">
            <a:off x="5168900" y="2759075"/>
            <a:ext cx="249690" cy="21827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9BF49E0-B178-E74C-B602-4E99D3AE0C96}"/>
              </a:ext>
            </a:extLst>
          </p:cNvPr>
          <p:cNvGrpSpPr/>
          <p:nvPr/>
        </p:nvGrpSpPr>
        <p:grpSpPr>
          <a:xfrm>
            <a:off x="5316732" y="2869401"/>
            <a:ext cx="190758" cy="207749"/>
            <a:chOff x="6419077" y="1667919"/>
            <a:chExt cx="190758" cy="207749"/>
          </a:xfrm>
        </p:grpSpPr>
        <p:sp>
          <p:nvSpPr>
            <p:cNvPr id="23" name="Oval 22">
              <a:extLst>
                <a:ext uri="{FF2B5EF4-FFF2-40B4-BE49-F238E27FC236}">
                  <a16:creationId xmlns:a16="http://schemas.microsoft.com/office/drawing/2014/main" id="{61CC602A-3D18-3547-96AA-03D996F2303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86D67E91-8CB8-984D-889B-1D4BED73E07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9849879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F054DF5-E56F-FB48-A714-4B68D7B2E90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Root Cause Identification</a:t>
            </a:r>
          </a:p>
        </p:txBody>
      </p:sp>
      <p:sp>
        <p:nvSpPr>
          <p:cNvPr id="8" name="Content Placeholder 2">
            <a:extLst>
              <a:ext uri="{FF2B5EF4-FFF2-40B4-BE49-F238E27FC236}">
                <a16:creationId xmlns:a16="http://schemas.microsoft.com/office/drawing/2014/main" id="{FC9F21B2-7665-EC45-8D98-EC59E88B697A}"/>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Physical</a:t>
            </a:r>
            <a:r>
              <a:rPr lang="en-US" sz="1000">
                <a:solidFill>
                  <a:schemeClr val="bg1">
                    <a:lumMod val="75000"/>
                  </a:schemeClr>
                </a:solidFill>
              </a:rPr>
              <a:t>, and then show the visual display of the cable misconnection.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Root Causes</a:t>
            </a:r>
            <a:r>
              <a:rPr lang="en-US" sz="1000">
                <a:solidFill>
                  <a:schemeClr val="bg1">
                    <a:lumMod val="75000"/>
                  </a:schemeClr>
                </a:solidFill>
              </a:rPr>
              <a:t>, and then click the </a:t>
            </a:r>
            <a:r>
              <a:rPr lang="en-US" sz="1000" b="1">
                <a:solidFill>
                  <a:schemeClr val="bg1">
                    <a:lumMod val="75000"/>
                  </a:schemeClr>
                </a:solidFill>
              </a:rPr>
              <a:t>connectivity</a:t>
            </a:r>
            <a:r>
              <a:rPr lang="en-US" sz="1000">
                <a:solidFill>
                  <a:schemeClr val="bg1">
                    <a:lumMod val="75000"/>
                  </a:schemeClr>
                </a:solidFill>
              </a:rPr>
              <a:t> item.</a:t>
            </a:r>
          </a:p>
          <a:p>
            <a:pPr marL="171450" indent="-171450">
              <a:lnSpc>
                <a:spcPct val="100000"/>
              </a:lnSpc>
              <a:spcBef>
                <a:spcPts val="900"/>
              </a:spcBef>
              <a:buFont typeface="Arial" panose="020B0604020202020204" pitchFamily="34" charset="0"/>
              <a:buChar char="•"/>
            </a:pPr>
            <a:r>
              <a:rPr lang="en-US" sz="1000"/>
              <a:t>Verify that Apstra can identify all the LLDP mismatch, BGP down and route missing events are triggered by the disconnection between spine1 and leaf switches.</a:t>
            </a:r>
          </a:p>
          <a:p>
            <a:pPr marL="171450" indent="-171450">
              <a:lnSpc>
                <a:spcPct val="100000"/>
              </a:lnSpc>
              <a:spcBef>
                <a:spcPts val="900"/>
              </a:spcBef>
              <a:buFont typeface="Arial" panose="020B0604020202020204" pitchFamily="34" charset="0"/>
              <a:buChar char="•"/>
            </a:pPr>
            <a:r>
              <a:rPr lang="en-US" sz="1000"/>
              <a:t>In Apstra server shell, run command </a:t>
            </a:r>
            <a:r>
              <a:rPr lang="en-US" sz="1000">
                <a:solidFill>
                  <a:srgbClr val="0070C0"/>
                </a:solidFill>
              </a:rPr>
              <a:t>./</a:t>
            </a:r>
            <a:r>
              <a:rPr lang="en-US" sz="1000" err="1">
                <a:solidFill>
                  <a:srgbClr val="0070C0"/>
                </a:solidFill>
              </a:rPr>
              <a:t>swap_cabling.sh</a:t>
            </a:r>
            <a:r>
              <a:rPr lang="en-US" sz="1000">
                <a:solidFill>
                  <a:srgbClr val="0070C0"/>
                </a:solidFill>
              </a:rPr>
              <a:t> </a:t>
            </a:r>
            <a:r>
              <a:rPr lang="en-US" sz="1000"/>
              <a:t>again to fallback the cable connections.</a:t>
            </a:r>
          </a:p>
        </p:txBody>
      </p:sp>
      <p:cxnSp>
        <p:nvCxnSpPr>
          <p:cNvPr id="11" name="Straight Arrow Connector 10">
            <a:extLst>
              <a:ext uri="{FF2B5EF4-FFF2-40B4-BE49-F238E27FC236}">
                <a16:creationId xmlns:a16="http://schemas.microsoft.com/office/drawing/2014/main" id="{99E21538-77F7-1D43-A942-D795FA782A05}"/>
              </a:ext>
            </a:extLst>
          </p:cNvPr>
          <p:cNvCxnSpPr>
            <a:cxnSpLocks/>
            <a:stCxn id="15" idx="1"/>
          </p:cNvCxnSpPr>
          <p:nvPr/>
        </p:nvCxnSpPr>
        <p:spPr>
          <a:xfrm flipH="1">
            <a:off x="5551252" y="2592463"/>
            <a:ext cx="208434" cy="32583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A59275D-A731-B144-BB1F-C899DFF0DCAF}"/>
              </a:ext>
            </a:extLst>
          </p:cNvPr>
          <p:cNvGrpSpPr/>
          <p:nvPr/>
        </p:nvGrpSpPr>
        <p:grpSpPr>
          <a:xfrm>
            <a:off x="5657828" y="2484513"/>
            <a:ext cx="190758" cy="207749"/>
            <a:chOff x="6419077" y="1667919"/>
            <a:chExt cx="190758" cy="207749"/>
          </a:xfrm>
        </p:grpSpPr>
        <p:sp>
          <p:nvSpPr>
            <p:cNvPr id="14" name="Oval 13">
              <a:extLst>
                <a:ext uri="{FF2B5EF4-FFF2-40B4-BE49-F238E27FC236}">
                  <a16:creationId xmlns:a16="http://schemas.microsoft.com/office/drawing/2014/main" id="{243598EC-83A0-DE42-8273-0173E9B64DE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7">
              <a:extLst>
                <a:ext uri="{FF2B5EF4-FFF2-40B4-BE49-F238E27FC236}">
                  <a16:creationId xmlns:a16="http://schemas.microsoft.com/office/drawing/2014/main" id="{7B9A0C0B-9498-DE48-B0CF-FC57E56DA37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6" name="Straight Arrow Connector 15">
            <a:extLst>
              <a:ext uri="{FF2B5EF4-FFF2-40B4-BE49-F238E27FC236}">
                <a16:creationId xmlns:a16="http://schemas.microsoft.com/office/drawing/2014/main" id="{BDFBE5E6-5802-AD46-A3C4-9B8B0614B4F5}"/>
              </a:ext>
            </a:extLst>
          </p:cNvPr>
          <p:cNvCxnSpPr>
            <a:cxnSpLocks/>
            <a:stCxn id="19" idx="1"/>
          </p:cNvCxnSpPr>
          <p:nvPr/>
        </p:nvCxnSpPr>
        <p:spPr>
          <a:xfrm flipH="1">
            <a:off x="5426075" y="3189238"/>
            <a:ext cx="337667" cy="59536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8113F48-805E-F047-B61D-F446196032D2}"/>
              </a:ext>
            </a:extLst>
          </p:cNvPr>
          <p:cNvGrpSpPr/>
          <p:nvPr/>
        </p:nvGrpSpPr>
        <p:grpSpPr>
          <a:xfrm>
            <a:off x="5661884" y="3081288"/>
            <a:ext cx="1209064" cy="207749"/>
            <a:chOff x="6419077" y="1667919"/>
            <a:chExt cx="1209064" cy="207749"/>
          </a:xfrm>
        </p:grpSpPr>
        <p:sp>
          <p:nvSpPr>
            <p:cNvPr id="18" name="Oval 17">
              <a:extLst>
                <a:ext uri="{FF2B5EF4-FFF2-40B4-BE49-F238E27FC236}">
                  <a16:creationId xmlns:a16="http://schemas.microsoft.com/office/drawing/2014/main" id="{503BC041-2E19-3B4F-9D3C-B46E926ACE3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B2E86253-7EAE-B649-82E5-D672BF5293C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0" name="Rectangle 19">
              <a:extLst>
                <a:ext uri="{FF2B5EF4-FFF2-40B4-BE49-F238E27FC236}">
                  <a16:creationId xmlns:a16="http://schemas.microsoft.com/office/drawing/2014/main" id="{01B1E8F0-53B7-C440-9DEA-3226B205D171}"/>
                </a:ext>
              </a:extLst>
            </p:cNvPr>
            <p:cNvSpPr/>
            <p:nvPr/>
          </p:nvSpPr>
          <p:spPr>
            <a:xfrm>
              <a:off x="6618249" y="1710238"/>
              <a:ext cx="100989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Root cause of all events</a:t>
              </a:r>
            </a:p>
          </p:txBody>
        </p:sp>
      </p:grpSp>
      <p:cxnSp>
        <p:nvCxnSpPr>
          <p:cNvPr id="21" name="Straight Arrow Connector 20">
            <a:extLst>
              <a:ext uri="{FF2B5EF4-FFF2-40B4-BE49-F238E27FC236}">
                <a16:creationId xmlns:a16="http://schemas.microsoft.com/office/drawing/2014/main" id="{5DEA265D-FEA3-EE43-9617-15D72BBD0530}"/>
              </a:ext>
            </a:extLst>
          </p:cNvPr>
          <p:cNvCxnSpPr>
            <a:cxnSpLocks/>
            <a:stCxn id="24" idx="1"/>
          </p:cNvCxnSpPr>
          <p:nvPr/>
        </p:nvCxnSpPr>
        <p:spPr>
          <a:xfrm>
            <a:off x="7482867" y="2911288"/>
            <a:ext cx="705458" cy="84473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BE07944-4C8D-C74D-A941-2059DC9BD657}"/>
              </a:ext>
            </a:extLst>
          </p:cNvPr>
          <p:cNvGrpSpPr/>
          <p:nvPr/>
        </p:nvGrpSpPr>
        <p:grpSpPr>
          <a:xfrm>
            <a:off x="7381009" y="2795187"/>
            <a:ext cx="1417454" cy="246221"/>
            <a:chOff x="6419077" y="1659768"/>
            <a:chExt cx="1417454" cy="246221"/>
          </a:xfrm>
        </p:grpSpPr>
        <p:sp>
          <p:nvSpPr>
            <p:cNvPr id="23" name="Oval 22">
              <a:extLst>
                <a:ext uri="{FF2B5EF4-FFF2-40B4-BE49-F238E27FC236}">
                  <a16:creationId xmlns:a16="http://schemas.microsoft.com/office/drawing/2014/main" id="{B85B92B1-2CA5-9F44-9A0C-87E9E27EF37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DED2F3BD-D2FE-7044-A2C9-C11CB548416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25" name="Rectangle 24">
              <a:extLst>
                <a:ext uri="{FF2B5EF4-FFF2-40B4-BE49-F238E27FC236}">
                  <a16:creationId xmlns:a16="http://schemas.microsoft.com/office/drawing/2014/main" id="{9C0103A4-CB04-3D4E-9C00-FA237C646FF4}"/>
                </a:ext>
              </a:extLst>
            </p:cNvPr>
            <p:cNvSpPr/>
            <p:nvPr/>
          </p:nvSpPr>
          <p:spPr>
            <a:xfrm>
              <a:off x="6618249" y="1659768"/>
              <a:ext cx="1218282" cy="24622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Anomalies that are triggered</a:t>
              </a:r>
            </a:p>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by link disconnection</a:t>
              </a:r>
            </a:p>
          </p:txBody>
        </p:sp>
      </p:grpSp>
    </p:spTree>
    <p:extLst>
      <p:ext uri="{BB962C8B-B14F-4D97-AF65-F5344CB8AC3E}">
        <p14:creationId xmlns:p14="http://schemas.microsoft.com/office/powerpoint/2010/main" val="11495906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117</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Apstra can monitor the configuration of each device and check it with the rendered config based on our intent.  In case user has modified the device config manually, Apstra will generate a config deviation anomaly to alert users about the changes.</a:t>
            </a:r>
          </a:p>
          <a:p>
            <a:pPr marL="0" indent="0">
              <a:lnSpc>
                <a:spcPct val="100000"/>
              </a:lnSpc>
              <a:buNone/>
            </a:pPr>
            <a:r>
              <a:rPr lang="en-US" sz="1200"/>
              <a:t>User can choose to accept the changes to remove the anomaly.</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Config Deviation Checking</a:t>
            </a:r>
          </a:p>
        </p:txBody>
      </p:sp>
    </p:spTree>
    <p:extLst>
      <p:ext uri="{BB962C8B-B14F-4D97-AF65-F5344CB8AC3E}">
        <p14:creationId xmlns:p14="http://schemas.microsoft.com/office/powerpoint/2010/main" val="32024363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F27B1D-3534-494D-B855-EBD73EB196F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Config Deviation Checking</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Login to </a:t>
            </a:r>
            <a:r>
              <a:rPr lang="en-US" sz="1000" b="1"/>
              <a:t>A-spine1</a:t>
            </a:r>
            <a:r>
              <a:rPr lang="en-US" sz="1000"/>
              <a:t>, and then configure a NTP server.</a:t>
            </a:r>
            <a:br>
              <a:rPr lang="en-US" sz="1000"/>
            </a:br>
            <a:r>
              <a:rPr lang="en-US" sz="1000">
                <a:solidFill>
                  <a:srgbClr val="0070C0"/>
                </a:solidFill>
                <a:latin typeface="Consolas" panose="020B0609020204030204" pitchFamily="49" charset="0"/>
                <a:cs typeface="Consolas" panose="020B0609020204030204" pitchFamily="49" charset="0"/>
              </a:rPr>
              <a:t>set system </a:t>
            </a:r>
            <a:r>
              <a:rPr lang="en-US" sz="1000" err="1">
                <a:solidFill>
                  <a:srgbClr val="0070C0"/>
                </a:solidFill>
                <a:latin typeface="Consolas" panose="020B0609020204030204" pitchFamily="49" charset="0"/>
                <a:cs typeface="Consolas" panose="020B0609020204030204" pitchFamily="49" charset="0"/>
              </a:rPr>
              <a:t>ntp</a:t>
            </a:r>
            <a:r>
              <a:rPr lang="en-US" sz="1000">
                <a:solidFill>
                  <a:srgbClr val="0070C0"/>
                </a:solidFill>
                <a:latin typeface="Consolas" panose="020B0609020204030204" pitchFamily="49" charset="0"/>
                <a:cs typeface="Consolas" panose="020B0609020204030204" pitchFamily="49" charset="0"/>
              </a:rPr>
              <a:t> server 172.27.171.253 routing-instance </a:t>
            </a:r>
            <a:r>
              <a:rPr lang="en-US" sz="1000" err="1">
                <a:solidFill>
                  <a:srgbClr val="0070C0"/>
                </a:solidFill>
                <a:latin typeface="Consolas" panose="020B0609020204030204" pitchFamily="49" charset="0"/>
                <a:cs typeface="Consolas" panose="020B0609020204030204" pitchFamily="49" charset="0"/>
              </a:rPr>
              <a:t>mgmt_junos</a:t>
            </a:r>
            <a:endParaRPr lang="en-US" sz="1000">
              <a:solidFill>
                <a:srgbClr val="0070C0"/>
              </a:solidFill>
              <a:latin typeface="Consolas" panose="020B0609020204030204" pitchFamily="49" charset="0"/>
              <a:cs typeface="Consolas" panose="020B0609020204030204" pitchFamily="49" charset="0"/>
            </a:endParaRPr>
          </a:p>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Dashboard</a:t>
            </a:r>
            <a:r>
              <a:rPr lang="en-US" sz="1000"/>
              <a:t>, wait for 1-2 minutes and you should be able to see the Config Dev. anomaly as shown in the screenshot.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a:t>
            </a:r>
            <a:r>
              <a:rPr lang="en-US" sz="1000" b="1">
                <a:solidFill>
                  <a:schemeClr val="bg1">
                    <a:lumMod val="75000"/>
                  </a:schemeClr>
                </a:solidFill>
              </a:rPr>
              <a:t>spine1</a:t>
            </a:r>
            <a:r>
              <a:rPr lang="en-US" sz="1000">
                <a:solidFill>
                  <a:schemeClr val="bg1">
                    <a:lumMod val="75000"/>
                  </a:schemeClr>
                </a:solidFill>
              </a:rPr>
              <a:t> and then click to view its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Scroll down to view the config deviation, and then click </a:t>
            </a:r>
            <a:r>
              <a:rPr lang="en-US" sz="1000" b="1">
                <a:solidFill>
                  <a:schemeClr val="bg1">
                    <a:lumMod val="75000"/>
                  </a:schemeClr>
                </a:solidFill>
              </a:rPr>
              <a:t>Accept Changes</a:t>
            </a:r>
            <a:r>
              <a:rPr lang="en-US" sz="1000">
                <a:solidFill>
                  <a:schemeClr val="bg1">
                    <a:lumMod val="75000"/>
                  </a:schemeClr>
                </a:solidFill>
              </a:rPr>
              <a:t>.  After that, the anomaly should be removed.</a:t>
            </a:r>
          </a:p>
        </p:txBody>
      </p:sp>
      <p:cxnSp>
        <p:nvCxnSpPr>
          <p:cNvPr id="6" name="Straight Arrow Connector 5">
            <a:extLst>
              <a:ext uri="{FF2B5EF4-FFF2-40B4-BE49-F238E27FC236}">
                <a16:creationId xmlns:a16="http://schemas.microsoft.com/office/drawing/2014/main" id="{1F2D7F17-33D4-D444-8B21-D0DF7228CD09}"/>
              </a:ext>
            </a:extLst>
          </p:cNvPr>
          <p:cNvCxnSpPr>
            <a:cxnSpLocks/>
            <a:stCxn id="9" idx="1"/>
          </p:cNvCxnSpPr>
          <p:nvPr/>
        </p:nvCxnSpPr>
        <p:spPr>
          <a:xfrm flipH="1">
            <a:off x="6333423" y="3213242"/>
            <a:ext cx="473062" cy="37377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539F99B-F4A0-BE48-A7F5-877070347F69}"/>
              </a:ext>
            </a:extLst>
          </p:cNvPr>
          <p:cNvGrpSpPr/>
          <p:nvPr/>
        </p:nvGrpSpPr>
        <p:grpSpPr>
          <a:xfrm>
            <a:off x="6704627" y="3105292"/>
            <a:ext cx="1170592" cy="207749"/>
            <a:chOff x="6419077" y="1667919"/>
            <a:chExt cx="1170592" cy="207749"/>
          </a:xfrm>
        </p:grpSpPr>
        <p:sp>
          <p:nvSpPr>
            <p:cNvPr id="8" name="Oval 7">
              <a:extLst>
                <a:ext uri="{FF2B5EF4-FFF2-40B4-BE49-F238E27FC236}">
                  <a16:creationId xmlns:a16="http://schemas.microsoft.com/office/drawing/2014/main" id="{35893802-2865-8D48-8890-622CBCD5C24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F3B73B76-80EE-6E4D-8EDF-125D259CE6D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0" name="Rectangle 9">
              <a:extLst>
                <a:ext uri="{FF2B5EF4-FFF2-40B4-BE49-F238E27FC236}">
                  <a16:creationId xmlns:a16="http://schemas.microsoft.com/office/drawing/2014/main" id="{44286C82-8D25-7A47-AB53-F0AF1FCBD9E8}"/>
                </a:ext>
              </a:extLst>
            </p:cNvPr>
            <p:cNvSpPr/>
            <p:nvPr/>
          </p:nvSpPr>
          <p:spPr>
            <a:xfrm>
              <a:off x="6618249" y="1710238"/>
              <a:ext cx="971420"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1 Config Dev. anomaly</a:t>
              </a:r>
            </a:p>
          </p:txBody>
        </p:sp>
      </p:grpSp>
    </p:spTree>
    <p:extLst>
      <p:ext uri="{BB962C8B-B14F-4D97-AF65-F5344CB8AC3E}">
        <p14:creationId xmlns:p14="http://schemas.microsoft.com/office/powerpoint/2010/main" val="29703330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EB78F1-8259-5743-BF52-7070CE68CC3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Config Deviation Checking</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Login to </a:t>
            </a:r>
            <a:r>
              <a:rPr lang="en-US" sz="1000" b="1">
                <a:solidFill>
                  <a:schemeClr val="bg1">
                    <a:lumMod val="75000"/>
                  </a:schemeClr>
                </a:solidFill>
              </a:rPr>
              <a:t>A-spine1</a:t>
            </a:r>
            <a:r>
              <a:rPr lang="en-US" sz="1000">
                <a:solidFill>
                  <a:schemeClr val="bg1">
                    <a:lumMod val="75000"/>
                  </a:schemeClr>
                </a:solidFill>
              </a:rPr>
              <a:t>, and then configure a NTP server.</a:t>
            </a:r>
            <a:br>
              <a:rPr lang="en-US" sz="1000">
                <a:solidFill>
                  <a:schemeClr val="bg1">
                    <a:lumMod val="75000"/>
                  </a:schemeClr>
                </a:solidFill>
              </a:rPr>
            </a:br>
            <a:r>
              <a:rPr lang="en-US" sz="1000">
                <a:solidFill>
                  <a:schemeClr val="bg1">
                    <a:lumMod val="75000"/>
                  </a:schemeClr>
                </a:solidFill>
              </a:rPr>
              <a:t>set system </a:t>
            </a:r>
            <a:r>
              <a:rPr lang="en-US" sz="1000" err="1">
                <a:solidFill>
                  <a:schemeClr val="bg1">
                    <a:lumMod val="75000"/>
                  </a:schemeClr>
                </a:solidFill>
              </a:rPr>
              <a:t>ntp</a:t>
            </a:r>
            <a:r>
              <a:rPr lang="en-US" sz="1000">
                <a:solidFill>
                  <a:schemeClr val="bg1">
                    <a:lumMod val="75000"/>
                  </a:schemeClr>
                </a:solidFill>
              </a:rPr>
              <a:t> server 172.27.171.253 routing-instance </a:t>
            </a:r>
            <a:r>
              <a:rPr lang="en-US" sz="1000" err="1">
                <a:solidFill>
                  <a:schemeClr val="bg1">
                    <a:lumMod val="75000"/>
                  </a:schemeClr>
                </a:solidFill>
              </a:rPr>
              <a:t>mgmt_junos</a:t>
            </a: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Dashboard</a:t>
            </a:r>
            <a:r>
              <a:rPr lang="en-US" sz="1000">
                <a:solidFill>
                  <a:schemeClr val="bg1">
                    <a:lumMod val="75000"/>
                  </a:schemeClr>
                </a:solidFill>
              </a:rPr>
              <a:t>, wait for 1-2 minutes and you should be able to see the Config Dev. anomaly as shown in the screenshot.</a:t>
            </a:r>
          </a:p>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Physical</a:t>
            </a:r>
            <a:r>
              <a:rPr lang="en-US" sz="1000"/>
              <a:t>, select </a:t>
            </a:r>
            <a:r>
              <a:rPr lang="en-US" sz="1000" b="1"/>
              <a:t>spine1</a:t>
            </a:r>
            <a:r>
              <a:rPr lang="en-US" sz="1000"/>
              <a:t> and then click to view its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Scroll down to view the config deviation, and then click </a:t>
            </a:r>
            <a:r>
              <a:rPr lang="en-US" sz="1000" b="1">
                <a:solidFill>
                  <a:schemeClr val="bg1">
                    <a:lumMod val="75000"/>
                  </a:schemeClr>
                </a:solidFill>
              </a:rPr>
              <a:t>Accept Changes</a:t>
            </a:r>
            <a:r>
              <a:rPr lang="en-US" sz="1000">
                <a:solidFill>
                  <a:schemeClr val="bg1">
                    <a:lumMod val="75000"/>
                  </a:schemeClr>
                </a:solidFill>
              </a:rPr>
              <a:t>.  After that, the anomaly should be removed.</a:t>
            </a:r>
          </a:p>
        </p:txBody>
      </p:sp>
      <p:cxnSp>
        <p:nvCxnSpPr>
          <p:cNvPr id="14" name="Straight Arrow Connector 13">
            <a:extLst>
              <a:ext uri="{FF2B5EF4-FFF2-40B4-BE49-F238E27FC236}">
                <a16:creationId xmlns:a16="http://schemas.microsoft.com/office/drawing/2014/main" id="{566A061C-C9DA-3C46-8A75-869EBF733E38}"/>
              </a:ext>
            </a:extLst>
          </p:cNvPr>
          <p:cNvCxnSpPr>
            <a:cxnSpLocks/>
            <a:stCxn id="21" idx="1"/>
          </p:cNvCxnSpPr>
          <p:nvPr/>
        </p:nvCxnSpPr>
        <p:spPr>
          <a:xfrm flipH="1">
            <a:off x="6454775" y="1509403"/>
            <a:ext cx="446906" cy="21144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50823D3F-31B7-734D-BE81-EDD56E3B516C}"/>
              </a:ext>
            </a:extLst>
          </p:cNvPr>
          <p:cNvGrpSpPr/>
          <p:nvPr/>
        </p:nvGrpSpPr>
        <p:grpSpPr>
          <a:xfrm>
            <a:off x="6799823" y="1401453"/>
            <a:ext cx="190758" cy="207749"/>
            <a:chOff x="6419077" y="1667919"/>
            <a:chExt cx="190758" cy="207749"/>
          </a:xfrm>
        </p:grpSpPr>
        <p:sp>
          <p:nvSpPr>
            <p:cNvPr id="20" name="Oval 19">
              <a:extLst>
                <a:ext uri="{FF2B5EF4-FFF2-40B4-BE49-F238E27FC236}">
                  <a16:creationId xmlns:a16="http://schemas.microsoft.com/office/drawing/2014/main" id="{E6FCF67B-AB1B-C444-B740-A937EEB1D58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B0708420-2F85-EF4F-B07A-B104E2C0B122}"/>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2" name="Straight Arrow Connector 21">
            <a:extLst>
              <a:ext uri="{FF2B5EF4-FFF2-40B4-BE49-F238E27FC236}">
                <a16:creationId xmlns:a16="http://schemas.microsoft.com/office/drawing/2014/main" id="{ABB3DB86-1456-8047-97D3-EDF7740021EB}"/>
              </a:ext>
            </a:extLst>
          </p:cNvPr>
          <p:cNvCxnSpPr>
            <a:cxnSpLocks/>
            <a:stCxn id="25" idx="1"/>
          </p:cNvCxnSpPr>
          <p:nvPr/>
        </p:nvCxnSpPr>
        <p:spPr>
          <a:xfrm flipH="1">
            <a:off x="5251450" y="1828800"/>
            <a:ext cx="248296" cy="20637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647486B-0D8D-6647-A555-D79FF22EE866}"/>
              </a:ext>
            </a:extLst>
          </p:cNvPr>
          <p:cNvGrpSpPr/>
          <p:nvPr/>
        </p:nvGrpSpPr>
        <p:grpSpPr>
          <a:xfrm>
            <a:off x="5397888" y="1720850"/>
            <a:ext cx="190758" cy="207749"/>
            <a:chOff x="6419077" y="1667919"/>
            <a:chExt cx="190758" cy="207749"/>
          </a:xfrm>
        </p:grpSpPr>
        <p:sp>
          <p:nvSpPr>
            <p:cNvPr id="24" name="Oval 23">
              <a:extLst>
                <a:ext uri="{FF2B5EF4-FFF2-40B4-BE49-F238E27FC236}">
                  <a16:creationId xmlns:a16="http://schemas.microsoft.com/office/drawing/2014/main" id="{5716A472-A3E3-1241-8227-D08B1B60C7A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BA2CC621-F85B-F74B-9A19-BBE995AB700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6" name="Straight Arrow Connector 25">
            <a:extLst>
              <a:ext uri="{FF2B5EF4-FFF2-40B4-BE49-F238E27FC236}">
                <a16:creationId xmlns:a16="http://schemas.microsoft.com/office/drawing/2014/main" id="{0B5DC41D-442B-2D4C-906E-CF2A1A0169C2}"/>
              </a:ext>
            </a:extLst>
          </p:cNvPr>
          <p:cNvCxnSpPr>
            <a:cxnSpLocks/>
            <a:stCxn id="29" idx="1"/>
          </p:cNvCxnSpPr>
          <p:nvPr/>
        </p:nvCxnSpPr>
        <p:spPr>
          <a:xfrm flipH="1">
            <a:off x="5759450" y="2688933"/>
            <a:ext cx="523904" cy="25111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1C0F1D8-ACD6-9E41-8D9B-174FE1CB1EE3}"/>
              </a:ext>
            </a:extLst>
          </p:cNvPr>
          <p:cNvGrpSpPr/>
          <p:nvPr/>
        </p:nvGrpSpPr>
        <p:grpSpPr>
          <a:xfrm>
            <a:off x="6181496" y="2580983"/>
            <a:ext cx="822741" cy="207749"/>
            <a:chOff x="6419077" y="1667919"/>
            <a:chExt cx="822741" cy="207749"/>
          </a:xfrm>
        </p:grpSpPr>
        <p:sp>
          <p:nvSpPr>
            <p:cNvPr id="28" name="Oval 27">
              <a:extLst>
                <a:ext uri="{FF2B5EF4-FFF2-40B4-BE49-F238E27FC236}">
                  <a16:creationId xmlns:a16="http://schemas.microsoft.com/office/drawing/2014/main" id="{ED692018-96F7-F04C-90A6-272CE8267FD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7">
              <a:extLst>
                <a:ext uri="{FF2B5EF4-FFF2-40B4-BE49-F238E27FC236}">
                  <a16:creationId xmlns:a16="http://schemas.microsoft.com/office/drawing/2014/main" id="{14C8654F-BF28-7C4F-B282-1D352769894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30" name="Rectangle 29">
              <a:extLst>
                <a:ext uri="{FF2B5EF4-FFF2-40B4-BE49-F238E27FC236}">
                  <a16:creationId xmlns:a16="http://schemas.microsoft.com/office/drawing/2014/main" id="{DA2A43C3-1231-0E45-8EF6-B7B4ECDDD049}"/>
                </a:ext>
              </a:extLst>
            </p:cNvPr>
            <p:cNvSpPr/>
            <p:nvPr/>
          </p:nvSpPr>
          <p:spPr>
            <a:xfrm>
              <a:off x="6618249" y="1710238"/>
              <a:ext cx="62356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spine1</a:t>
              </a:r>
            </a:p>
          </p:txBody>
        </p:sp>
      </p:grpSp>
      <p:cxnSp>
        <p:nvCxnSpPr>
          <p:cNvPr id="31" name="Straight Arrow Connector 30">
            <a:extLst>
              <a:ext uri="{FF2B5EF4-FFF2-40B4-BE49-F238E27FC236}">
                <a16:creationId xmlns:a16="http://schemas.microsoft.com/office/drawing/2014/main" id="{0AE65981-9947-7945-A6F0-95ECB26B3779}"/>
              </a:ext>
            </a:extLst>
          </p:cNvPr>
          <p:cNvCxnSpPr>
            <a:cxnSpLocks/>
            <a:stCxn id="35" idx="1"/>
          </p:cNvCxnSpPr>
          <p:nvPr/>
        </p:nvCxnSpPr>
        <p:spPr>
          <a:xfrm>
            <a:off x="7629144" y="2281734"/>
            <a:ext cx="336931" cy="19794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167F595-8D66-124C-9194-B1BC16A2BC2F}"/>
              </a:ext>
            </a:extLst>
          </p:cNvPr>
          <p:cNvGrpSpPr/>
          <p:nvPr/>
        </p:nvGrpSpPr>
        <p:grpSpPr>
          <a:xfrm>
            <a:off x="7527286" y="2173784"/>
            <a:ext cx="190758" cy="207749"/>
            <a:chOff x="6419077" y="1667919"/>
            <a:chExt cx="190758" cy="207749"/>
          </a:xfrm>
        </p:grpSpPr>
        <p:sp>
          <p:nvSpPr>
            <p:cNvPr id="34" name="Oval 33">
              <a:extLst>
                <a:ext uri="{FF2B5EF4-FFF2-40B4-BE49-F238E27FC236}">
                  <a16:creationId xmlns:a16="http://schemas.microsoft.com/office/drawing/2014/main" id="{37633455-A0BA-C645-A4C2-EC25BD93F8F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245DF5C1-725E-3547-8362-87D1D40BBAF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spTree>
    <p:extLst>
      <p:ext uri="{BB962C8B-B14F-4D97-AF65-F5344CB8AC3E}">
        <p14:creationId xmlns:p14="http://schemas.microsoft.com/office/powerpoint/2010/main" val="259394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Zero Touch Provisioning</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12</a:t>
            </a:fld>
            <a:endParaRPr lang="en-US"/>
          </a:p>
        </p:txBody>
      </p:sp>
      <p:sp>
        <p:nvSpPr>
          <p:cNvPr id="10" name="Content Placeholder 2">
            <a:extLst>
              <a:ext uri="{FF2B5EF4-FFF2-40B4-BE49-F238E27FC236}">
                <a16:creationId xmlns:a16="http://schemas.microsoft.com/office/drawing/2014/main" id="{AEC9E7B7-899C-D94D-962B-A714F5C3E7E0}"/>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SSH to the Apstra server, run command ./zeroize_vqfx_A.sh to zeroize all vQFX in data center A.</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Devices &gt; Agents &gt; OFFBOX</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Wait for 5-10 minutes, until all 6 vQFX in data center A are registered as offbox agents in Apstra.</a:t>
            </a:r>
          </a:p>
          <a:p>
            <a:pPr marL="171450" indent="-171450">
              <a:lnSpc>
                <a:spcPct val="100000"/>
              </a:lnSpc>
              <a:spcBef>
                <a:spcPts val="900"/>
              </a:spcBef>
              <a:buFont typeface="Arial" panose="020B0604020202020204" pitchFamily="34" charset="0"/>
              <a:buChar char="•"/>
            </a:pPr>
            <a:r>
              <a:rPr lang="en-US" sz="1000"/>
              <a:t>In Apstra server shell, run command </a:t>
            </a:r>
            <a:r>
              <a:rPr lang="en-US" sz="1000">
                <a:solidFill>
                  <a:srgbClr val="0070C0"/>
                </a:solidFill>
              </a:rPr>
              <a:t>./zeroize_vqfx_B.sh </a:t>
            </a:r>
            <a:r>
              <a:rPr lang="en-US" sz="1000"/>
              <a:t>to zeroize all vQFX in data center B.</a:t>
            </a:r>
          </a:p>
          <a:p>
            <a:pPr marL="171450" indent="-171450">
              <a:lnSpc>
                <a:spcPct val="100000"/>
              </a:lnSpc>
              <a:spcBef>
                <a:spcPts val="900"/>
              </a:spcBef>
              <a:buFont typeface="Arial" panose="020B0604020202020204" pitchFamily="34" charset="0"/>
              <a:buChar char="•"/>
            </a:pPr>
            <a:r>
              <a:rPr lang="en-US" sz="1000"/>
              <a:t>Wait for 5-10 minutes, until all 6 vQFX in data center B are registered as offbox agents in Apstra.</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Devices &gt; Managed Devices</a:t>
            </a:r>
            <a:r>
              <a:rPr lang="en-US" sz="1000">
                <a:solidFill>
                  <a:schemeClr val="bg1">
                    <a:lumMod val="75000"/>
                  </a:schemeClr>
                </a:solidFill>
              </a:rPr>
              <a:t>, and then acknowledge all the new devices.</a:t>
            </a:r>
          </a:p>
        </p:txBody>
      </p:sp>
      <p:pic>
        <p:nvPicPr>
          <p:cNvPr id="3" name="Picture 2">
            <a:extLst>
              <a:ext uri="{FF2B5EF4-FFF2-40B4-BE49-F238E27FC236}">
                <a16:creationId xmlns:a16="http://schemas.microsoft.com/office/drawing/2014/main" id="{F0F65075-9817-9F4C-AFFA-76727E42E38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Tree>
    <p:extLst>
      <p:ext uri="{BB962C8B-B14F-4D97-AF65-F5344CB8AC3E}">
        <p14:creationId xmlns:p14="http://schemas.microsoft.com/office/powerpoint/2010/main" val="6060717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EC0F4B92-9F95-AE4B-AFCA-D990757DF61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Config Deviation Checking</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Login to </a:t>
            </a:r>
            <a:r>
              <a:rPr lang="en-US" sz="1000" b="1">
                <a:solidFill>
                  <a:schemeClr val="bg1">
                    <a:lumMod val="75000"/>
                  </a:schemeClr>
                </a:solidFill>
              </a:rPr>
              <a:t>A-spine1</a:t>
            </a:r>
            <a:r>
              <a:rPr lang="en-US" sz="1000">
                <a:solidFill>
                  <a:schemeClr val="bg1">
                    <a:lumMod val="75000"/>
                  </a:schemeClr>
                </a:solidFill>
              </a:rPr>
              <a:t>, and then configure a NTP server.</a:t>
            </a:r>
            <a:br>
              <a:rPr lang="en-US" sz="1000">
                <a:solidFill>
                  <a:schemeClr val="bg1">
                    <a:lumMod val="75000"/>
                  </a:schemeClr>
                </a:solidFill>
              </a:rPr>
            </a:br>
            <a:r>
              <a:rPr lang="en-US" sz="1000">
                <a:solidFill>
                  <a:schemeClr val="bg1">
                    <a:lumMod val="75000"/>
                  </a:schemeClr>
                </a:solidFill>
              </a:rPr>
              <a:t>set system </a:t>
            </a:r>
            <a:r>
              <a:rPr lang="en-US" sz="1000" err="1">
                <a:solidFill>
                  <a:schemeClr val="bg1">
                    <a:lumMod val="75000"/>
                  </a:schemeClr>
                </a:solidFill>
              </a:rPr>
              <a:t>ntp</a:t>
            </a:r>
            <a:r>
              <a:rPr lang="en-US" sz="1000">
                <a:solidFill>
                  <a:schemeClr val="bg1">
                    <a:lumMod val="75000"/>
                  </a:schemeClr>
                </a:solidFill>
              </a:rPr>
              <a:t> server 172.27.171.253 routing-instance </a:t>
            </a:r>
            <a:r>
              <a:rPr lang="en-US" sz="1000" err="1">
                <a:solidFill>
                  <a:schemeClr val="bg1">
                    <a:lumMod val="75000"/>
                  </a:schemeClr>
                </a:solidFill>
              </a:rPr>
              <a:t>mgmt_junos</a:t>
            </a: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Dashboard</a:t>
            </a:r>
            <a:r>
              <a:rPr lang="en-US" sz="1000">
                <a:solidFill>
                  <a:schemeClr val="bg1">
                    <a:lumMod val="75000"/>
                  </a:schemeClr>
                </a:solidFill>
              </a:rPr>
              <a:t>, wait for 1-2 minutes and you should be able to see the Config Dev. anomaly as shown in the screenshot.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a:t>
            </a:r>
            <a:r>
              <a:rPr lang="en-US" sz="1000" b="1">
                <a:solidFill>
                  <a:schemeClr val="bg1">
                    <a:lumMod val="75000"/>
                  </a:schemeClr>
                </a:solidFill>
              </a:rPr>
              <a:t>spine1</a:t>
            </a:r>
            <a:r>
              <a:rPr lang="en-US" sz="1000">
                <a:solidFill>
                  <a:schemeClr val="bg1">
                    <a:lumMod val="75000"/>
                  </a:schemeClr>
                </a:solidFill>
              </a:rPr>
              <a:t> and then click to view its info.</a:t>
            </a:r>
          </a:p>
          <a:p>
            <a:pPr marL="171450" indent="-171450">
              <a:lnSpc>
                <a:spcPct val="100000"/>
              </a:lnSpc>
              <a:spcBef>
                <a:spcPts val="900"/>
              </a:spcBef>
              <a:buFont typeface="Arial" panose="020B0604020202020204" pitchFamily="34" charset="0"/>
              <a:buChar char="•"/>
            </a:pPr>
            <a:r>
              <a:rPr lang="en-US" sz="1000"/>
              <a:t>Scroll down to view the config deviation, and then click </a:t>
            </a:r>
            <a:r>
              <a:rPr lang="en-US" sz="1000" b="1"/>
              <a:t>Accept Changes</a:t>
            </a:r>
            <a:r>
              <a:rPr lang="en-US" sz="1000"/>
              <a:t>.  After that, the anomaly should be removed.</a:t>
            </a:r>
          </a:p>
        </p:txBody>
      </p:sp>
      <p:cxnSp>
        <p:nvCxnSpPr>
          <p:cNvPr id="18" name="Straight Arrow Connector 17">
            <a:extLst>
              <a:ext uri="{FF2B5EF4-FFF2-40B4-BE49-F238E27FC236}">
                <a16:creationId xmlns:a16="http://schemas.microsoft.com/office/drawing/2014/main" id="{F109BA39-A85B-CA43-87D3-B3111B663315}"/>
              </a:ext>
            </a:extLst>
          </p:cNvPr>
          <p:cNvCxnSpPr>
            <a:cxnSpLocks/>
            <a:stCxn id="24" idx="1"/>
          </p:cNvCxnSpPr>
          <p:nvPr/>
        </p:nvCxnSpPr>
        <p:spPr>
          <a:xfrm flipH="1" flipV="1">
            <a:off x="5845175" y="1733550"/>
            <a:ext cx="468075" cy="10846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5F4995E5-8A2A-674D-9842-25666494D63D}"/>
              </a:ext>
            </a:extLst>
          </p:cNvPr>
          <p:cNvGrpSpPr/>
          <p:nvPr/>
        </p:nvGrpSpPr>
        <p:grpSpPr>
          <a:xfrm>
            <a:off x="6211392" y="1734068"/>
            <a:ext cx="190758" cy="207749"/>
            <a:chOff x="6419077" y="1667919"/>
            <a:chExt cx="190758" cy="207749"/>
          </a:xfrm>
        </p:grpSpPr>
        <p:sp>
          <p:nvSpPr>
            <p:cNvPr id="21" name="Oval 20">
              <a:extLst>
                <a:ext uri="{FF2B5EF4-FFF2-40B4-BE49-F238E27FC236}">
                  <a16:creationId xmlns:a16="http://schemas.microsoft.com/office/drawing/2014/main" id="{FBA1E9C9-FD34-7F4B-8FDD-593127EA130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0CA861A2-6E13-4146-9286-0051E5D7508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5" name="Straight Arrow Connector 24">
            <a:extLst>
              <a:ext uri="{FF2B5EF4-FFF2-40B4-BE49-F238E27FC236}">
                <a16:creationId xmlns:a16="http://schemas.microsoft.com/office/drawing/2014/main" id="{3C179244-3168-2F41-87E4-B4B3CDCC7789}"/>
              </a:ext>
            </a:extLst>
          </p:cNvPr>
          <p:cNvCxnSpPr>
            <a:cxnSpLocks/>
            <a:stCxn id="28" idx="1"/>
          </p:cNvCxnSpPr>
          <p:nvPr/>
        </p:nvCxnSpPr>
        <p:spPr>
          <a:xfrm flipH="1">
            <a:off x="5613400" y="1954517"/>
            <a:ext cx="333633" cy="4573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F6331B7D-5BA5-0347-8AD7-79E6DEAC67D9}"/>
              </a:ext>
            </a:extLst>
          </p:cNvPr>
          <p:cNvGrpSpPr/>
          <p:nvPr/>
        </p:nvGrpSpPr>
        <p:grpSpPr>
          <a:xfrm>
            <a:off x="5845175" y="1846567"/>
            <a:ext cx="190758" cy="207749"/>
            <a:chOff x="6419077" y="1667919"/>
            <a:chExt cx="190758" cy="207749"/>
          </a:xfrm>
        </p:grpSpPr>
        <p:sp>
          <p:nvSpPr>
            <p:cNvPr id="27" name="Oval 26">
              <a:extLst>
                <a:ext uri="{FF2B5EF4-FFF2-40B4-BE49-F238E27FC236}">
                  <a16:creationId xmlns:a16="http://schemas.microsoft.com/office/drawing/2014/main" id="{F5239CDC-9889-9D47-AF59-5608756B369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7">
              <a:extLst>
                <a:ext uri="{FF2B5EF4-FFF2-40B4-BE49-F238E27FC236}">
                  <a16:creationId xmlns:a16="http://schemas.microsoft.com/office/drawing/2014/main" id="{BE33FB01-D65E-FF4F-9937-1F40146160F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9" name="Straight Arrow Connector 28">
            <a:extLst>
              <a:ext uri="{FF2B5EF4-FFF2-40B4-BE49-F238E27FC236}">
                <a16:creationId xmlns:a16="http://schemas.microsoft.com/office/drawing/2014/main" id="{38189C80-5C81-A345-AB88-EB238B125BEB}"/>
              </a:ext>
            </a:extLst>
          </p:cNvPr>
          <p:cNvCxnSpPr>
            <a:cxnSpLocks/>
            <a:stCxn id="32" idx="1"/>
          </p:cNvCxnSpPr>
          <p:nvPr/>
        </p:nvCxnSpPr>
        <p:spPr>
          <a:xfrm flipH="1" flipV="1">
            <a:off x="5407025" y="2263775"/>
            <a:ext cx="308233" cy="17422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7142234-B757-AA4B-884A-27D52545FBA9}"/>
              </a:ext>
            </a:extLst>
          </p:cNvPr>
          <p:cNvGrpSpPr/>
          <p:nvPr/>
        </p:nvGrpSpPr>
        <p:grpSpPr>
          <a:xfrm>
            <a:off x="5613400" y="2330046"/>
            <a:ext cx="190758" cy="207749"/>
            <a:chOff x="6419077" y="1667919"/>
            <a:chExt cx="190758" cy="207749"/>
          </a:xfrm>
        </p:grpSpPr>
        <p:sp>
          <p:nvSpPr>
            <p:cNvPr id="31" name="Oval 30">
              <a:extLst>
                <a:ext uri="{FF2B5EF4-FFF2-40B4-BE49-F238E27FC236}">
                  <a16:creationId xmlns:a16="http://schemas.microsoft.com/office/drawing/2014/main" id="{56AB371E-BF10-A443-90F7-A35EF5B163A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7">
              <a:extLst>
                <a:ext uri="{FF2B5EF4-FFF2-40B4-BE49-F238E27FC236}">
                  <a16:creationId xmlns:a16="http://schemas.microsoft.com/office/drawing/2014/main" id="{429AF254-7322-2544-B653-2AC1D9ED7D6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cxnSp>
        <p:nvCxnSpPr>
          <p:cNvPr id="34" name="Straight Arrow Connector 33">
            <a:extLst>
              <a:ext uri="{FF2B5EF4-FFF2-40B4-BE49-F238E27FC236}">
                <a16:creationId xmlns:a16="http://schemas.microsoft.com/office/drawing/2014/main" id="{89934A21-7C6B-5A4A-A718-78BAC5928E7C}"/>
              </a:ext>
            </a:extLst>
          </p:cNvPr>
          <p:cNvCxnSpPr>
            <a:cxnSpLocks/>
            <a:stCxn id="37" idx="1"/>
          </p:cNvCxnSpPr>
          <p:nvPr/>
        </p:nvCxnSpPr>
        <p:spPr>
          <a:xfrm flipV="1">
            <a:off x="7927460" y="2571750"/>
            <a:ext cx="1089540" cy="88457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B88262BB-DB2D-7A47-AD3A-49E96F9E36B2}"/>
              </a:ext>
            </a:extLst>
          </p:cNvPr>
          <p:cNvGrpSpPr/>
          <p:nvPr/>
        </p:nvGrpSpPr>
        <p:grpSpPr>
          <a:xfrm>
            <a:off x="7825602" y="3337763"/>
            <a:ext cx="1048764" cy="246221"/>
            <a:chOff x="6419077" y="1657307"/>
            <a:chExt cx="1048764" cy="246221"/>
          </a:xfrm>
        </p:grpSpPr>
        <p:sp>
          <p:nvSpPr>
            <p:cNvPr id="36" name="Oval 35">
              <a:extLst>
                <a:ext uri="{FF2B5EF4-FFF2-40B4-BE49-F238E27FC236}">
                  <a16:creationId xmlns:a16="http://schemas.microsoft.com/office/drawing/2014/main" id="{F86133DB-EA1C-A94F-A5B2-57FB07987B0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7">
              <a:extLst>
                <a:ext uri="{FF2B5EF4-FFF2-40B4-BE49-F238E27FC236}">
                  <a16:creationId xmlns:a16="http://schemas.microsoft.com/office/drawing/2014/main" id="{A93E2A6F-03C3-9440-B4A9-96BAD7CF12A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sp>
          <p:nvSpPr>
            <p:cNvPr id="38" name="Rectangle 37">
              <a:extLst>
                <a:ext uri="{FF2B5EF4-FFF2-40B4-BE49-F238E27FC236}">
                  <a16:creationId xmlns:a16="http://schemas.microsoft.com/office/drawing/2014/main" id="{6F8641EE-DDA8-A04B-B704-635E1A85198B}"/>
                </a:ext>
              </a:extLst>
            </p:cNvPr>
            <p:cNvSpPr/>
            <p:nvPr/>
          </p:nvSpPr>
          <p:spPr>
            <a:xfrm>
              <a:off x="6618249" y="1657307"/>
              <a:ext cx="849592" cy="24622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Scroll down to view</a:t>
              </a:r>
            </a:p>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the config deviation</a:t>
              </a:r>
            </a:p>
          </p:txBody>
        </p:sp>
      </p:grpSp>
      <p:cxnSp>
        <p:nvCxnSpPr>
          <p:cNvPr id="40" name="Straight Arrow Connector 39">
            <a:extLst>
              <a:ext uri="{FF2B5EF4-FFF2-40B4-BE49-F238E27FC236}">
                <a16:creationId xmlns:a16="http://schemas.microsoft.com/office/drawing/2014/main" id="{15A8E954-C5AC-DA4A-B73F-165DB1795F6E}"/>
              </a:ext>
            </a:extLst>
          </p:cNvPr>
          <p:cNvCxnSpPr>
            <a:cxnSpLocks/>
            <a:stCxn id="43" idx="1"/>
          </p:cNvCxnSpPr>
          <p:nvPr/>
        </p:nvCxnSpPr>
        <p:spPr>
          <a:xfrm>
            <a:off x="8317985" y="1945892"/>
            <a:ext cx="235465" cy="42900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40DC0277-E1F9-5B47-A862-50D9E24BDFEA}"/>
              </a:ext>
            </a:extLst>
          </p:cNvPr>
          <p:cNvGrpSpPr/>
          <p:nvPr/>
        </p:nvGrpSpPr>
        <p:grpSpPr>
          <a:xfrm>
            <a:off x="8216127" y="1837942"/>
            <a:ext cx="190758" cy="207749"/>
            <a:chOff x="6419077" y="1667919"/>
            <a:chExt cx="190758" cy="207749"/>
          </a:xfrm>
        </p:grpSpPr>
        <p:sp>
          <p:nvSpPr>
            <p:cNvPr id="42" name="Oval 41">
              <a:extLst>
                <a:ext uri="{FF2B5EF4-FFF2-40B4-BE49-F238E27FC236}">
                  <a16:creationId xmlns:a16="http://schemas.microsoft.com/office/drawing/2014/main" id="{60B57281-EA9C-FC4A-9F18-43E9D41BEF4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7">
              <a:extLst>
                <a:ext uri="{FF2B5EF4-FFF2-40B4-BE49-F238E27FC236}">
                  <a16:creationId xmlns:a16="http://schemas.microsoft.com/office/drawing/2014/main" id="{0E3C54A8-B297-BF48-9B43-4A79CF2BB3A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grpSp>
    </p:spTree>
    <p:extLst>
      <p:ext uri="{BB962C8B-B14F-4D97-AF65-F5344CB8AC3E}">
        <p14:creationId xmlns:p14="http://schemas.microsoft.com/office/powerpoint/2010/main" val="13321964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121</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In previous section, we have configured NTP server in one spine switch manually using CLI, and then accept the changes to remove config deviation anomaly.  However, in some situations (e.g., execute Apply Full Config action), the configuration changes that were accepted may be reverted.</a:t>
            </a:r>
          </a:p>
          <a:p>
            <a:pPr marL="0" indent="0">
              <a:lnSpc>
                <a:spcPct val="100000"/>
              </a:lnSpc>
              <a:buNone/>
            </a:pPr>
            <a:r>
              <a:rPr lang="en-US" sz="1200"/>
              <a:t>Therefore, the proper and recommended way to apply custom configuration is using Configlet. Configuration in Configlet will be added to device's rendered config so it is persisted in all circumstances.</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Apply custom config through Configlet</a:t>
            </a:r>
          </a:p>
        </p:txBody>
      </p:sp>
    </p:spTree>
    <p:extLst>
      <p:ext uri="{BB962C8B-B14F-4D97-AF65-F5344CB8AC3E}">
        <p14:creationId xmlns:p14="http://schemas.microsoft.com/office/powerpoint/2010/main" val="37565310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18103-CA3F-674F-98A7-31C15EAFCA8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Apply custom config through Configlet</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Design &gt; </a:t>
            </a:r>
            <a:r>
              <a:rPr lang="en-US" sz="1000" b="1" err="1"/>
              <a:t>Configlets</a:t>
            </a:r>
            <a:r>
              <a:rPr lang="en-US" sz="1000"/>
              <a:t>, and then create below new Configlet object.</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a:t>
            </a:r>
            <a:r>
              <a:rPr lang="en-US" sz="1000" b="1" err="1">
                <a:solidFill>
                  <a:schemeClr val="bg1">
                    <a:lumMod val="75000"/>
                  </a:schemeClr>
                </a:solidFill>
              </a:rPr>
              <a:t>DataCenter</a:t>
            </a:r>
            <a:r>
              <a:rPr lang="en-US" sz="1000" b="1">
                <a:solidFill>
                  <a:schemeClr val="bg1">
                    <a:lumMod val="75000"/>
                  </a:schemeClr>
                </a:solidFill>
              </a:rPr>
              <a:t>-A &gt; Staged &gt; Catalog &gt; </a:t>
            </a:r>
            <a:r>
              <a:rPr lang="en-US" sz="1000" b="1" err="1">
                <a:solidFill>
                  <a:schemeClr val="bg1">
                    <a:lumMod val="75000"/>
                  </a:schemeClr>
                </a:solidFill>
              </a:rPr>
              <a:t>Configlets</a:t>
            </a:r>
            <a:r>
              <a:rPr lang="en-US" sz="1000">
                <a:solidFill>
                  <a:schemeClr val="bg1">
                    <a:lumMod val="75000"/>
                  </a:schemeClr>
                </a:solidFill>
              </a:rPr>
              <a:t>, and then import the </a:t>
            </a:r>
            <a:r>
              <a:rPr lang="en-US" sz="1000" b="1">
                <a:solidFill>
                  <a:schemeClr val="bg1">
                    <a:lumMod val="75000"/>
                  </a:schemeClr>
                </a:solidFill>
              </a:rPr>
              <a:t>NTP server</a:t>
            </a:r>
            <a:r>
              <a:rPr lang="en-US" sz="1000">
                <a:solidFill>
                  <a:schemeClr val="bg1">
                    <a:lumMod val="75000"/>
                  </a:schemeClr>
                </a:solidFill>
              </a:rPr>
              <a:t> Configlet.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that NTP configuration has been pushed to all switches in data center A.</a:t>
            </a:r>
          </a:p>
        </p:txBody>
      </p:sp>
      <p:graphicFrame>
        <p:nvGraphicFramePr>
          <p:cNvPr id="7" name="Table 7">
            <a:extLst>
              <a:ext uri="{FF2B5EF4-FFF2-40B4-BE49-F238E27FC236}">
                <a16:creationId xmlns:a16="http://schemas.microsoft.com/office/drawing/2014/main" id="{B6B2A292-CA08-2745-9038-E8C74579C965}"/>
              </a:ext>
            </a:extLst>
          </p:cNvPr>
          <p:cNvGraphicFramePr>
            <a:graphicFrameLocks noGrp="1"/>
          </p:cNvGraphicFramePr>
          <p:nvPr>
            <p:extLst>
              <p:ext uri="{D42A27DB-BD31-4B8C-83A1-F6EECF244321}">
                <p14:modId xmlns:p14="http://schemas.microsoft.com/office/powerpoint/2010/main" val="4058723947"/>
              </p:ext>
            </p:extLst>
          </p:nvPr>
        </p:nvGraphicFramePr>
        <p:xfrm>
          <a:off x="383094" y="1557216"/>
          <a:ext cx="3457386" cy="1264920"/>
        </p:xfrm>
        <a:graphic>
          <a:graphicData uri="http://schemas.openxmlformats.org/drawingml/2006/table">
            <a:tbl>
              <a:tblPr firstCol="1" bandRow="1">
                <a:tableStyleId>{5C22544A-7EE6-4342-B048-85BDC9FD1C3A}</a:tableStyleId>
              </a:tblPr>
              <a:tblGrid>
                <a:gridCol w="924212">
                  <a:extLst>
                    <a:ext uri="{9D8B030D-6E8A-4147-A177-3AD203B41FA5}">
                      <a16:colId xmlns:a16="http://schemas.microsoft.com/office/drawing/2014/main" val="578006021"/>
                    </a:ext>
                  </a:extLst>
                </a:gridCol>
                <a:gridCol w="2533174">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t>NTP server</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Config Style</a:t>
                      </a:r>
                    </a:p>
                  </a:txBody>
                  <a:tcPr/>
                </a:tc>
                <a:tc>
                  <a:txBody>
                    <a:bodyPr/>
                    <a:lstStyle/>
                    <a:p>
                      <a:r>
                        <a:rPr lang="en-US" sz="800"/>
                        <a:t>Junos</a:t>
                      </a:r>
                    </a:p>
                  </a:txBody>
                  <a:tcPr/>
                </a:tc>
                <a:extLst>
                  <a:ext uri="{0D108BD9-81ED-4DB2-BD59-A6C34878D82A}">
                    <a16:rowId xmlns:a16="http://schemas.microsoft.com/office/drawing/2014/main" val="2246386874"/>
                  </a:ext>
                </a:extLst>
              </a:tr>
              <a:tr h="0">
                <a:tc>
                  <a:txBody>
                    <a:bodyPr/>
                    <a:lstStyle/>
                    <a:p>
                      <a:r>
                        <a:rPr lang="en-US" sz="800"/>
                        <a:t>Section</a:t>
                      </a:r>
                    </a:p>
                  </a:txBody>
                  <a:tcPr/>
                </a:tc>
                <a:tc>
                  <a:txBody>
                    <a:bodyPr/>
                    <a:lstStyle/>
                    <a:p>
                      <a:r>
                        <a:rPr lang="en-US" sz="800"/>
                        <a:t>SYSTEM</a:t>
                      </a:r>
                    </a:p>
                  </a:txBody>
                  <a:tcPr/>
                </a:tc>
                <a:extLst>
                  <a:ext uri="{0D108BD9-81ED-4DB2-BD59-A6C34878D82A}">
                    <a16:rowId xmlns:a16="http://schemas.microsoft.com/office/drawing/2014/main" val="2312277880"/>
                  </a:ext>
                </a:extLst>
              </a:tr>
              <a:tr h="0">
                <a:tc>
                  <a:txBody>
                    <a:bodyPr/>
                    <a:lstStyle/>
                    <a:p>
                      <a:r>
                        <a:rPr lang="en-US" sz="800"/>
                        <a:t>Template Text</a:t>
                      </a:r>
                    </a:p>
                  </a:txBody>
                  <a:tcPr/>
                </a:tc>
                <a:tc>
                  <a:txBody>
                    <a:bodyPr/>
                    <a:lstStyle/>
                    <a:p>
                      <a:r>
                        <a:rPr lang="en-US" sz="700"/>
                        <a:t>system {</a:t>
                      </a:r>
                    </a:p>
                    <a:p>
                      <a:r>
                        <a:rPr lang="en-US" sz="700"/>
                        <a:t>    </a:t>
                      </a:r>
                      <a:r>
                        <a:rPr lang="en-US" sz="700" err="1"/>
                        <a:t>ntp</a:t>
                      </a:r>
                      <a:r>
                        <a:rPr lang="en-US" sz="700"/>
                        <a:t> {</a:t>
                      </a:r>
                    </a:p>
                    <a:p>
                      <a:r>
                        <a:rPr lang="en-US" sz="700"/>
                        <a:t>        server 172.27.171.253 routing-instance </a:t>
                      </a:r>
                      <a:r>
                        <a:rPr lang="en-US" sz="700" err="1"/>
                        <a:t>mgmt_junos</a:t>
                      </a:r>
                      <a:r>
                        <a:rPr lang="en-US" sz="700"/>
                        <a:t>;</a:t>
                      </a:r>
                    </a:p>
                    <a:p>
                      <a:r>
                        <a:rPr lang="en-US" sz="700"/>
                        <a:t>    }</a:t>
                      </a:r>
                    </a:p>
                    <a:p>
                      <a:r>
                        <a:rPr lang="en-US" sz="700"/>
                        <a:t>}</a:t>
                      </a:r>
                    </a:p>
                  </a:txBody>
                  <a:tcPr/>
                </a:tc>
                <a:extLst>
                  <a:ext uri="{0D108BD9-81ED-4DB2-BD59-A6C34878D82A}">
                    <a16:rowId xmlns:a16="http://schemas.microsoft.com/office/drawing/2014/main" val="3734934511"/>
                  </a:ext>
                </a:extLst>
              </a:tr>
            </a:tbl>
          </a:graphicData>
        </a:graphic>
      </p:graphicFrame>
      <p:cxnSp>
        <p:nvCxnSpPr>
          <p:cNvPr id="18" name="Straight Arrow Connector 17">
            <a:extLst>
              <a:ext uri="{FF2B5EF4-FFF2-40B4-BE49-F238E27FC236}">
                <a16:creationId xmlns:a16="http://schemas.microsoft.com/office/drawing/2014/main" id="{2B1B6A2D-5A45-984D-9947-94DC8DC94A5C}"/>
              </a:ext>
            </a:extLst>
          </p:cNvPr>
          <p:cNvCxnSpPr>
            <a:cxnSpLocks/>
            <a:stCxn id="25" idx="1"/>
          </p:cNvCxnSpPr>
          <p:nvPr/>
        </p:nvCxnSpPr>
        <p:spPr>
          <a:xfrm flipH="1">
            <a:off x="5594350" y="2324839"/>
            <a:ext cx="638070" cy="28501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19C1698B-86CC-A145-9BA1-2FD6D9FADAA9}"/>
              </a:ext>
            </a:extLst>
          </p:cNvPr>
          <p:cNvGrpSpPr/>
          <p:nvPr/>
        </p:nvGrpSpPr>
        <p:grpSpPr>
          <a:xfrm>
            <a:off x="6130562" y="2216889"/>
            <a:ext cx="835565" cy="207749"/>
            <a:chOff x="6419077" y="1667919"/>
            <a:chExt cx="835565" cy="207749"/>
          </a:xfrm>
        </p:grpSpPr>
        <p:sp>
          <p:nvSpPr>
            <p:cNvPr id="22" name="Oval 21">
              <a:extLst>
                <a:ext uri="{FF2B5EF4-FFF2-40B4-BE49-F238E27FC236}">
                  <a16:creationId xmlns:a16="http://schemas.microsoft.com/office/drawing/2014/main" id="{67A515A5-8850-8549-B272-F6C38EAAC6C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BDF5587C-34FD-6046-9991-CBB9AADC8C1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6" name="Rectangle 25">
              <a:extLst>
                <a:ext uri="{FF2B5EF4-FFF2-40B4-BE49-F238E27FC236}">
                  <a16:creationId xmlns:a16="http://schemas.microsoft.com/office/drawing/2014/main" id="{A07C2425-F803-8C47-9672-F36CD5F1503E}"/>
                </a:ext>
              </a:extLst>
            </p:cNvPr>
            <p:cNvSpPr/>
            <p:nvPr/>
          </p:nvSpPr>
          <p:spPr>
            <a:xfrm>
              <a:off x="6618249" y="1710238"/>
              <a:ext cx="63639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a:t>
              </a:r>
            </a:p>
          </p:txBody>
        </p:sp>
      </p:grpSp>
      <p:cxnSp>
        <p:nvCxnSpPr>
          <p:cNvPr id="28" name="Straight Arrow Connector 27">
            <a:extLst>
              <a:ext uri="{FF2B5EF4-FFF2-40B4-BE49-F238E27FC236}">
                <a16:creationId xmlns:a16="http://schemas.microsoft.com/office/drawing/2014/main" id="{DA0C70AD-B9C1-B34B-9F7D-75588806AF2F}"/>
              </a:ext>
            </a:extLst>
          </p:cNvPr>
          <p:cNvCxnSpPr>
            <a:cxnSpLocks/>
            <a:stCxn id="31" idx="1"/>
          </p:cNvCxnSpPr>
          <p:nvPr/>
        </p:nvCxnSpPr>
        <p:spPr>
          <a:xfrm flipH="1">
            <a:off x="6188075" y="2572858"/>
            <a:ext cx="462128" cy="34496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71EBAE4-AC7E-DA4E-9F27-09E6564224BB}"/>
              </a:ext>
            </a:extLst>
          </p:cNvPr>
          <p:cNvGrpSpPr/>
          <p:nvPr/>
        </p:nvGrpSpPr>
        <p:grpSpPr>
          <a:xfrm>
            <a:off x="6548345" y="2464908"/>
            <a:ext cx="190758" cy="207749"/>
            <a:chOff x="6419077" y="1667919"/>
            <a:chExt cx="190758" cy="207749"/>
          </a:xfrm>
        </p:grpSpPr>
        <p:sp>
          <p:nvSpPr>
            <p:cNvPr id="30" name="Oval 29">
              <a:extLst>
                <a:ext uri="{FF2B5EF4-FFF2-40B4-BE49-F238E27FC236}">
                  <a16:creationId xmlns:a16="http://schemas.microsoft.com/office/drawing/2014/main" id="{7BD8B913-AC9F-5341-A02D-7EAB96FE984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7">
              <a:extLst>
                <a:ext uri="{FF2B5EF4-FFF2-40B4-BE49-F238E27FC236}">
                  <a16:creationId xmlns:a16="http://schemas.microsoft.com/office/drawing/2014/main" id="{70135A68-8C79-AD4E-A9D2-E856C1F0DDB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32" name="Straight Arrow Connector 31">
            <a:extLst>
              <a:ext uri="{FF2B5EF4-FFF2-40B4-BE49-F238E27FC236}">
                <a16:creationId xmlns:a16="http://schemas.microsoft.com/office/drawing/2014/main" id="{6B86472B-5D28-9B4D-B28F-15F6B7275645}"/>
              </a:ext>
            </a:extLst>
          </p:cNvPr>
          <p:cNvCxnSpPr>
            <a:cxnSpLocks/>
            <a:stCxn id="36" idx="1"/>
          </p:cNvCxnSpPr>
          <p:nvPr/>
        </p:nvCxnSpPr>
        <p:spPr>
          <a:xfrm flipH="1" flipV="1">
            <a:off x="5600700" y="3127375"/>
            <a:ext cx="414543" cy="576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9A4B9385-66F6-FC4C-8931-E5E2344FFAA2}"/>
              </a:ext>
            </a:extLst>
          </p:cNvPr>
          <p:cNvGrpSpPr/>
          <p:nvPr/>
        </p:nvGrpSpPr>
        <p:grpSpPr>
          <a:xfrm>
            <a:off x="5913385" y="3010028"/>
            <a:ext cx="2360020" cy="246221"/>
            <a:chOff x="6419077" y="1652758"/>
            <a:chExt cx="2360020" cy="246221"/>
          </a:xfrm>
        </p:grpSpPr>
        <p:sp>
          <p:nvSpPr>
            <p:cNvPr id="35" name="Oval 34">
              <a:extLst>
                <a:ext uri="{FF2B5EF4-FFF2-40B4-BE49-F238E27FC236}">
                  <a16:creationId xmlns:a16="http://schemas.microsoft.com/office/drawing/2014/main" id="{3BA435CC-874B-854F-B5FF-C4B5169B4BB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7">
              <a:extLst>
                <a:ext uri="{FF2B5EF4-FFF2-40B4-BE49-F238E27FC236}">
                  <a16:creationId xmlns:a16="http://schemas.microsoft.com/office/drawing/2014/main" id="{00E80EE8-7033-8D46-A6A7-F025DFE46C4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37" name="Rectangle 36">
              <a:extLst>
                <a:ext uri="{FF2B5EF4-FFF2-40B4-BE49-F238E27FC236}">
                  <a16:creationId xmlns:a16="http://schemas.microsoft.com/office/drawing/2014/main" id="{90B8D754-8047-1F4D-8D37-24EF39EF325D}"/>
                </a:ext>
              </a:extLst>
            </p:cNvPr>
            <p:cNvSpPr/>
            <p:nvPr/>
          </p:nvSpPr>
          <p:spPr>
            <a:xfrm>
              <a:off x="6618249" y="1652758"/>
              <a:ext cx="2160848" cy="24622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Although it indicates SYSTEM here, but Configlet</a:t>
              </a:r>
            </a:p>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doesn't limit to config under JUNOS system stanza</a:t>
              </a:r>
            </a:p>
          </p:txBody>
        </p:sp>
      </p:grpSp>
      <p:cxnSp>
        <p:nvCxnSpPr>
          <p:cNvPr id="38" name="Straight Arrow Connector 37">
            <a:extLst>
              <a:ext uri="{FF2B5EF4-FFF2-40B4-BE49-F238E27FC236}">
                <a16:creationId xmlns:a16="http://schemas.microsoft.com/office/drawing/2014/main" id="{C652CA21-9AAE-364C-B395-13F432E38B02}"/>
              </a:ext>
            </a:extLst>
          </p:cNvPr>
          <p:cNvCxnSpPr>
            <a:cxnSpLocks/>
            <a:stCxn id="41" idx="1"/>
          </p:cNvCxnSpPr>
          <p:nvPr/>
        </p:nvCxnSpPr>
        <p:spPr>
          <a:xfrm flipH="1" flipV="1">
            <a:off x="5616575" y="3495675"/>
            <a:ext cx="519374" cy="24073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41AE7268-0AFF-304C-9B07-6B5DD347794A}"/>
              </a:ext>
            </a:extLst>
          </p:cNvPr>
          <p:cNvGrpSpPr/>
          <p:nvPr/>
        </p:nvGrpSpPr>
        <p:grpSpPr>
          <a:xfrm>
            <a:off x="6034091" y="3628459"/>
            <a:ext cx="1048764" cy="207749"/>
            <a:chOff x="6419077" y="1667919"/>
            <a:chExt cx="1048764" cy="207749"/>
          </a:xfrm>
        </p:grpSpPr>
        <p:sp>
          <p:nvSpPr>
            <p:cNvPr id="40" name="Oval 39">
              <a:extLst>
                <a:ext uri="{FF2B5EF4-FFF2-40B4-BE49-F238E27FC236}">
                  <a16:creationId xmlns:a16="http://schemas.microsoft.com/office/drawing/2014/main" id="{537F5AA7-F5B2-484A-8A62-DD8E663F646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7">
              <a:extLst>
                <a:ext uri="{FF2B5EF4-FFF2-40B4-BE49-F238E27FC236}">
                  <a16:creationId xmlns:a16="http://schemas.microsoft.com/office/drawing/2014/main" id="{B61A4FD5-2B0F-2A43-896A-88C6B4974A2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sp>
          <p:nvSpPr>
            <p:cNvPr id="42" name="Rectangle 41">
              <a:extLst>
                <a:ext uri="{FF2B5EF4-FFF2-40B4-BE49-F238E27FC236}">
                  <a16:creationId xmlns:a16="http://schemas.microsoft.com/office/drawing/2014/main" id="{869F2046-11A5-D943-A990-1B0420CAF7EB}"/>
                </a:ext>
              </a:extLst>
            </p:cNvPr>
            <p:cNvSpPr/>
            <p:nvPr/>
          </p:nvSpPr>
          <p:spPr>
            <a:xfrm>
              <a:off x="6618249" y="1710238"/>
              <a:ext cx="84959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custom config</a:t>
              </a:r>
            </a:p>
          </p:txBody>
        </p:sp>
      </p:grpSp>
      <p:cxnSp>
        <p:nvCxnSpPr>
          <p:cNvPr id="43" name="Straight Arrow Connector 42">
            <a:extLst>
              <a:ext uri="{FF2B5EF4-FFF2-40B4-BE49-F238E27FC236}">
                <a16:creationId xmlns:a16="http://schemas.microsoft.com/office/drawing/2014/main" id="{80556487-FFFE-D14E-998C-8C18B1CE97BE}"/>
              </a:ext>
            </a:extLst>
          </p:cNvPr>
          <p:cNvCxnSpPr>
            <a:cxnSpLocks/>
            <a:stCxn id="46" idx="1"/>
          </p:cNvCxnSpPr>
          <p:nvPr/>
        </p:nvCxnSpPr>
        <p:spPr>
          <a:xfrm>
            <a:off x="7610510" y="3701570"/>
            <a:ext cx="317465" cy="20368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4BD5A1C-4BD7-E141-9C34-E084FCA770F7}"/>
              </a:ext>
            </a:extLst>
          </p:cNvPr>
          <p:cNvGrpSpPr/>
          <p:nvPr/>
        </p:nvGrpSpPr>
        <p:grpSpPr>
          <a:xfrm>
            <a:off x="7508652" y="3593620"/>
            <a:ext cx="190758" cy="207749"/>
            <a:chOff x="6419077" y="1667919"/>
            <a:chExt cx="190758" cy="207749"/>
          </a:xfrm>
        </p:grpSpPr>
        <p:sp>
          <p:nvSpPr>
            <p:cNvPr id="45" name="Oval 44">
              <a:extLst>
                <a:ext uri="{FF2B5EF4-FFF2-40B4-BE49-F238E27FC236}">
                  <a16:creationId xmlns:a16="http://schemas.microsoft.com/office/drawing/2014/main" id="{898CDE52-8E29-4E4A-96A9-840A6BF2773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7">
              <a:extLst>
                <a:ext uri="{FF2B5EF4-FFF2-40B4-BE49-F238E27FC236}">
                  <a16:creationId xmlns:a16="http://schemas.microsoft.com/office/drawing/2014/main" id="{FCF4A941-4C63-D042-9181-87519E03C9B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grpSp>
    </p:spTree>
    <p:extLst>
      <p:ext uri="{BB962C8B-B14F-4D97-AF65-F5344CB8AC3E}">
        <p14:creationId xmlns:p14="http://schemas.microsoft.com/office/powerpoint/2010/main" val="37947137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EA716E-8998-504C-96FC-3F831421391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Apply custom config through Configlet</a:t>
            </a:r>
          </a:p>
        </p:txBody>
      </p:sp>
      <p:sp>
        <p:nvSpPr>
          <p:cNvPr id="21" name="Content Placeholder 2">
            <a:extLst>
              <a:ext uri="{FF2B5EF4-FFF2-40B4-BE49-F238E27FC236}">
                <a16:creationId xmlns:a16="http://schemas.microsoft.com/office/drawing/2014/main" id="{06D047AD-3ACF-8547-B813-89B51E81768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a:t>
            </a:r>
            <a:r>
              <a:rPr lang="en-US" sz="1000" b="1" err="1">
                <a:solidFill>
                  <a:schemeClr val="bg1">
                    <a:lumMod val="75000"/>
                  </a:schemeClr>
                </a:solidFill>
              </a:rPr>
              <a:t>Configlets</a:t>
            </a:r>
            <a:r>
              <a:rPr lang="en-US" sz="1000">
                <a:solidFill>
                  <a:schemeClr val="bg1">
                    <a:lumMod val="75000"/>
                  </a:schemeClr>
                </a:solidFill>
              </a:rPr>
              <a:t>, and then create below new Configlet object.</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Go to </a:t>
            </a:r>
            <a:r>
              <a:rPr lang="en-US" sz="1000" b="1"/>
              <a:t>Blueprints &gt; </a:t>
            </a:r>
            <a:r>
              <a:rPr lang="en-US" sz="1000" b="1" err="1"/>
              <a:t>DataCenter</a:t>
            </a:r>
            <a:r>
              <a:rPr lang="en-US" sz="1000" b="1"/>
              <a:t>-A &gt; Staged &gt; Catalog &gt; </a:t>
            </a:r>
            <a:r>
              <a:rPr lang="en-US" sz="1000" b="1" err="1"/>
              <a:t>Configlets</a:t>
            </a:r>
            <a:r>
              <a:rPr lang="en-US" sz="1000"/>
              <a:t>, and then import the </a:t>
            </a:r>
            <a:r>
              <a:rPr lang="en-US" sz="1000" b="1"/>
              <a:t>NTP server</a:t>
            </a:r>
            <a:r>
              <a:rPr lang="en-US" sz="1000"/>
              <a:t> Configlet.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that NTP configuration has been pushed to all switches in data center A.</a:t>
            </a:r>
          </a:p>
        </p:txBody>
      </p:sp>
      <p:graphicFrame>
        <p:nvGraphicFramePr>
          <p:cNvPr id="22" name="Table 7">
            <a:extLst>
              <a:ext uri="{FF2B5EF4-FFF2-40B4-BE49-F238E27FC236}">
                <a16:creationId xmlns:a16="http://schemas.microsoft.com/office/drawing/2014/main" id="{59E9209E-D014-F24C-A0FF-7847FFB9CA0C}"/>
              </a:ext>
            </a:extLst>
          </p:cNvPr>
          <p:cNvGraphicFramePr>
            <a:graphicFrameLocks noGrp="1"/>
          </p:cNvGraphicFramePr>
          <p:nvPr>
            <p:extLst>
              <p:ext uri="{D42A27DB-BD31-4B8C-83A1-F6EECF244321}">
                <p14:modId xmlns:p14="http://schemas.microsoft.com/office/powerpoint/2010/main" val="960864338"/>
              </p:ext>
            </p:extLst>
          </p:nvPr>
        </p:nvGraphicFramePr>
        <p:xfrm>
          <a:off x="383094" y="1557216"/>
          <a:ext cx="3457386" cy="1264920"/>
        </p:xfrm>
        <a:graphic>
          <a:graphicData uri="http://schemas.openxmlformats.org/drawingml/2006/table">
            <a:tbl>
              <a:tblPr firstCol="1" bandRow="1">
                <a:tableStyleId>{7DF18680-E054-41AD-8BC1-D1AEF772440D}</a:tableStyleId>
              </a:tblPr>
              <a:tblGrid>
                <a:gridCol w="924212">
                  <a:extLst>
                    <a:ext uri="{9D8B030D-6E8A-4147-A177-3AD203B41FA5}">
                      <a16:colId xmlns:a16="http://schemas.microsoft.com/office/drawing/2014/main" val="578006021"/>
                    </a:ext>
                  </a:extLst>
                </a:gridCol>
                <a:gridCol w="2533174">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solidFill>
                            <a:schemeClr val="bg1">
                              <a:lumMod val="75000"/>
                            </a:schemeClr>
                          </a:solidFill>
                        </a:rPr>
                        <a:t>NTP server</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Config Style</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Junos</a:t>
                      </a:r>
                    </a:p>
                  </a:txBody>
                  <a:tcPr/>
                </a:tc>
                <a:extLst>
                  <a:ext uri="{0D108BD9-81ED-4DB2-BD59-A6C34878D82A}">
                    <a16:rowId xmlns:a16="http://schemas.microsoft.com/office/drawing/2014/main" val="2246386874"/>
                  </a:ext>
                </a:extLst>
              </a:tr>
              <a:tr h="0">
                <a:tc>
                  <a:txBody>
                    <a:bodyPr/>
                    <a:lstStyle/>
                    <a:p>
                      <a:r>
                        <a:rPr lang="en-US" sz="800"/>
                        <a:t>Section</a:t>
                      </a:r>
                    </a:p>
                  </a:txBody>
                  <a:tcPr/>
                </a:tc>
                <a:tc>
                  <a:txBody>
                    <a:bodyPr/>
                    <a:lstStyle/>
                    <a:p>
                      <a:r>
                        <a:rPr lang="en-US" sz="800">
                          <a:solidFill>
                            <a:schemeClr val="bg1">
                              <a:lumMod val="75000"/>
                            </a:schemeClr>
                          </a:solidFill>
                        </a:rPr>
                        <a:t>SYSTEM</a:t>
                      </a:r>
                    </a:p>
                  </a:txBody>
                  <a:tcPr/>
                </a:tc>
                <a:extLst>
                  <a:ext uri="{0D108BD9-81ED-4DB2-BD59-A6C34878D82A}">
                    <a16:rowId xmlns:a16="http://schemas.microsoft.com/office/drawing/2014/main" val="2312277880"/>
                  </a:ext>
                </a:extLst>
              </a:tr>
              <a:tr h="0">
                <a:tc>
                  <a:txBody>
                    <a:bodyPr/>
                    <a:lstStyle/>
                    <a:p>
                      <a:r>
                        <a:rPr lang="en-US" sz="800"/>
                        <a:t>Template Text</a:t>
                      </a:r>
                    </a:p>
                  </a:txBody>
                  <a:tcPr/>
                </a:tc>
                <a:tc>
                  <a:txBody>
                    <a:bodyPr/>
                    <a:lstStyle/>
                    <a:p>
                      <a:r>
                        <a:rPr lang="en-US" sz="700">
                          <a:solidFill>
                            <a:schemeClr val="bg1">
                              <a:lumMod val="75000"/>
                            </a:schemeClr>
                          </a:solidFill>
                        </a:rPr>
                        <a:t>system {</a:t>
                      </a:r>
                    </a:p>
                    <a:p>
                      <a:r>
                        <a:rPr lang="en-US" sz="700">
                          <a:solidFill>
                            <a:schemeClr val="bg1">
                              <a:lumMod val="75000"/>
                            </a:schemeClr>
                          </a:solidFill>
                        </a:rPr>
                        <a:t>    ntp {</a:t>
                      </a:r>
                    </a:p>
                    <a:p>
                      <a:r>
                        <a:rPr lang="en-US" sz="700">
                          <a:solidFill>
                            <a:schemeClr val="bg1">
                              <a:lumMod val="75000"/>
                            </a:schemeClr>
                          </a:solidFill>
                        </a:rPr>
                        <a:t>        server 172.27.171.253 routing-instance mgmt_junos;</a:t>
                      </a:r>
                    </a:p>
                    <a:p>
                      <a:r>
                        <a:rPr lang="en-US" sz="700">
                          <a:solidFill>
                            <a:schemeClr val="bg1">
                              <a:lumMod val="75000"/>
                            </a:schemeClr>
                          </a:solidFill>
                        </a:rPr>
                        <a:t>    }</a:t>
                      </a:r>
                    </a:p>
                    <a:p>
                      <a:r>
                        <a:rPr lang="en-US" sz="700">
                          <a:solidFill>
                            <a:schemeClr val="bg1">
                              <a:lumMod val="75000"/>
                            </a:schemeClr>
                          </a:solidFill>
                        </a:rPr>
                        <a:t>}</a:t>
                      </a:r>
                    </a:p>
                  </a:txBody>
                  <a:tcPr/>
                </a:tc>
                <a:extLst>
                  <a:ext uri="{0D108BD9-81ED-4DB2-BD59-A6C34878D82A}">
                    <a16:rowId xmlns:a16="http://schemas.microsoft.com/office/drawing/2014/main" val="3734934511"/>
                  </a:ext>
                </a:extLst>
              </a:tr>
            </a:tbl>
          </a:graphicData>
        </a:graphic>
      </p:graphicFrame>
      <p:cxnSp>
        <p:nvCxnSpPr>
          <p:cNvPr id="15" name="Straight Arrow Connector 14">
            <a:extLst>
              <a:ext uri="{FF2B5EF4-FFF2-40B4-BE49-F238E27FC236}">
                <a16:creationId xmlns:a16="http://schemas.microsoft.com/office/drawing/2014/main" id="{FC615511-A6CE-944A-BF67-466EC5C1C828}"/>
              </a:ext>
            </a:extLst>
          </p:cNvPr>
          <p:cNvCxnSpPr>
            <a:cxnSpLocks/>
            <a:stCxn id="18" idx="1"/>
          </p:cNvCxnSpPr>
          <p:nvPr/>
        </p:nvCxnSpPr>
        <p:spPr>
          <a:xfrm flipH="1">
            <a:off x="6448425" y="1524438"/>
            <a:ext cx="528468" cy="19958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D12DDC1-A7EB-D149-AEE9-3CAF7EF071F8}"/>
              </a:ext>
            </a:extLst>
          </p:cNvPr>
          <p:cNvGrpSpPr/>
          <p:nvPr/>
        </p:nvGrpSpPr>
        <p:grpSpPr>
          <a:xfrm>
            <a:off x="6875035" y="1416488"/>
            <a:ext cx="190758" cy="207749"/>
            <a:chOff x="6419077" y="1667919"/>
            <a:chExt cx="190758" cy="207749"/>
          </a:xfrm>
        </p:grpSpPr>
        <p:sp>
          <p:nvSpPr>
            <p:cNvPr id="17" name="Oval 16">
              <a:extLst>
                <a:ext uri="{FF2B5EF4-FFF2-40B4-BE49-F238E27FC236}">
                  <a16:creationId xmlns:a16="http://schemas.microsoft.com/office/drawing/2014/main" id="{0A3394AF-C490-F449-8455-7BC5F933AB7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7">
              <a:extLst>
                <a:ext uri="{FF2B5EF4-FFF2-40B4-BE49-F238E27FC236}">
                  <a16:creationId xmlns:a16="http://schemas.microsoft.com/office/drawing/2014/main" id="{381233BC-0FAD-274E-8BA5-2367F6D9917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9" name="Straight Arrow Connector 18">
            <a:extLst>
              <a:ext uri="{FF2B5EF4-FFF2-40B4-BE49-F238E27FC236}">
                <a16:creationId xmlns:a16="http://schemas.microsoft.com/office/drawing/2014/main" id="{16FCA78A-DD91-364F-8A69-FE89A52B05D8}"/>
              </a:ext>
            </a:extLst>
          </p:cNvPr>
          <p:cNvCxnSpPr>
            <a:cxnSpLocks/>
            <a:stCxn id="24" idx="1"/>
          </p:cNvCxnSpPr>
          <p:nvPr/>
        </p:nvCxnSpPr>
        <p:spPr>
          <a:xfrm flipH="1">
            <a:off x="6359525" y="1894652"/>
            <a:ext cx="429572" cy="13417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D58FA18-4117-944F-A9A9-3BAFE0D63F80}"/>
              </a:ext>
            </a:extLst>
          </p:cNvPr>
          <p:cNvGrpSpPr/>
          <p:nvPr/>
        </p:nvGrpSpPr>
        <p:grpSpPr>
          <a:xfrm>
            <a:off x="6687239" y="1786702"/>
            <a:ext cx="190758" cy="207749"/>
            <a:chOff x="6419077" y="1667919"/>
            <a:chExt cx="190758" cy="207749"/>
          </a:xfrm>
        </p:grpSpPr>
        <p:sp>
          <p:nvSpPr>
            <p:cNvPr id="23" name="Oval 22">
              <a:extLst>
                <a:ext uri="{FF2B5EF4-FFF2-40B4-BE49-F238E27FC236}">
                  <a16:creationId xmlns:a16="http://schemas.microsoft.com/office/drawing/2014/main" id="{4414F8CD-8B97-5C45-93E6-15C5C29EEB5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FF2A5770-09EE-B34F-A442-A01AB31FDD3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31" name="Straight Arrow Connector 30">
            <a:extLst>
              <a:ext uri="{FF2B5EF4-FFF2-40B4-BE49-F238E27FC236}">
                <a16:creationId xmlns:a16="http://schemas.microsoft.com/office/drawing/2014/main" id="{29490886-F6A0-4E4C-A55C-8FEF9BC4C9DD}"/>
              </a:ext>
            </a:extLst>
          </p:cNvPr>
          <p:cNvCxnSpPr>
            <a:cxnSpLocks/>
            <a:stCxn id="36" idx="1"/>
          </p:cNvCxnSpPr>
          <p:nvPr/>
        </p:nvCxnSpPr>
        <p:spPr>
          <a:xfrm flipH="1" flipV="1">
            <a:off x="6350000" y="2333625"/>
            <a:ext cx="369138" cy="16268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FB48343-CB1E-7B4B-95ED-5D9E783760B1}"/>
              </a:ext>
            </a:extLst>
          </p:cNvPr>
          <p:cNvGrpSpPr/>
          <p:nvPr/>
        </p:nvGrpSpPr>
        <p:grpSpPr>
          <a:xfrm>
            <a:off x="6617280" y="2388358"/>
            <a:ext cx="190758" cy="207749"/>
            <a:chOff x="6419077" y="1667919"/>
            <a:chExt cx="190758" cy="207749"/>
          </a:xfrm>
        </p:grpSpPr>
        <p:sp>
          <p:nvSpPr>
            <p:cNvPr id="35" name="Oval 34">
              <a:extLst>
                <a:ext uri="{FF2B5EF4-FFF2-40B4-BE49-F238E27FC236}">
                  <a16:creationId xmlns:a16="http://schemas.microsoft.com/office/drawing/2014/main" id="{F0145EDE-FEE0-CB4B-9362-E0EB1E3F97A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7">
              <a:extLst>
                <a:ext uri="{FF2B5EF4-FFF2-40B4-BE49-F238E27FC236}">
                  <a16:creationId xmlns:a16="http://schemas.microsoft.com/office/drawing/2014/main" id="{E6A9ADFE-E4A3-2341-B2AE-DEC8C355D4D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cxnSp>
        <p:nvCxnSpPr>
          <p:cNvPr id="37" name="Straight Arrow Connector 36">
            <a:extLst>
              <a:ext uri="{FF2B5EF4-FFF2-40B4-BE49-F238E27FC236}">
                <a16:creationId xmlns:a16="http://schemas.microsoft.com/office/drawing/2014/main" id="{08BA6CFE-1DE3-124E-B7A3-DDA3852C6DB9}"/>
              </a:ext>
            </a:extLst>
          </p:cNvPr>
          <p:cNvCxnSpPr>
            <a:cxnSpLocks/>
            <a:stCxn id="40" idx="1"/>
          </p:cNvCxnSpPr>
          <p:nvPr/>
        </p:nvCxnSpPr>
        <p:spPr>
          <a:xfrm>
            <a:off x="7997484" y="2233826"/>
            <a:ext cx="308316" cy="22679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90F61DBF-2004-884D-A5F9-570E8E70501B}"/>
              </a:ext>
            </a:extLst>
          </p:cNvPr>
          <p:cNvGrpSpPr/>
          <p:nvPr/>
        </p:nvGrpSpPr>
        <p:grpSpPr>
          <a:xfrm>
            <a:off x="7895626" y="2125876"/>
            <a:ext cx="190758" cy="207749"/>
            <a:chOff x="6419077" y="1667919"/>
            <a:chExt cx="190758" cy="207749"/>
          </a:xfrm>
        </p:grpSpPr>
        <p:sp>
          <p:nvSpPr>
            <p:cNvPr id="39" name="Oval 38">
              <a:extLst>
                <a:ext uri="{FF2B5EF4-FFF2-40B4-BE49-F238E27FC236}">
                  <a16:creationId xmlns:a16="http://schemas.microsoft.com/office/drawing/2014/main" id="{6CEA1C77-B6AC-B24F-BE15-21361071F45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7">
              <a:extLst>
                <a:ext uri="{FF2B5EF4-FFF2-40B4-BE49-F238E27FC236}">
                  <a16:creationId xmlns:a16="http://schemas.microsoft.com/office/drawing/2014/main" id="{5D5BD05C-42C3-FB4D-ACB3-2445431BDA3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spTree>
    <p:extLst>
      <p:ext uri="{BB962C8B-B14F-4D97-AF65-F5344CB8AC3E}">
        <p14:creationId xmlns:p14="http://schemas.microsoft.com/office/powerpoint/2010/main" val="4568826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90AE6F-D5B9-EF4E-816C-C652816F6C5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Apply custom config through Configlet</a:t>
            </a:r>
          </a:p>
        </p:txBody>
      </p:sp>
      <p:sp>
        <p:nvSpPr>
          <p:cNvPr id="10" name="Content Placeholder 2">
            <a:extLst>
              <a:ext uri="{FF2B5EF4-FFF2-40B4-BE49-F238E27FC236}">
                <a16:creationId xmlns:a16="http://schemas.microsoft.com/office/drawing/2014/main" id="{DA62A76E-09C7-5D40-B319-FCC0A8F9A49B}"/>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a:t>
            </a:r>
            <a:r>
              <a:rPr lang="en-US" sz="1000" b="1" err="1">
                <a:solidFill>
                  <a:schemeClr val="bg1">
                    <a:lumMod val="75000"/>
                  </a:schemeClr>
                </a:solidFill>
              </a:rPr>
              <a:t>Configlets</a:t>
            </a:r>
            <a:r>
              <a:rPr lang="en-US" sz="1000">
                <a:solidFill>
                  <a:schemeClr val="bg1">
                    <a:lumMod val="75000"/>
                  </a:schemeClr>
                </a:solidFill>
              </a:rPr>
              <a:t>, and then create below new Configlet object.</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Go to </a:t>
            </a:r>
            <a:r>
              <a:rPr lang="en-US" sz="1000" b="1"/>
              <a:t>Blueprints &gt; </a:t>
            </a:r>
            <a:r>
              <a:rPr lang="en-US" sz="1000" b="1" err="1"/>
              <a:t>DataCenter</a:t>
            </a:r>
            <a:r>
              <a:rPr lang="en-US" sz="1000" b="1"/>
              <a:t>-A &gt; Staged &gt; Catalog &gt; </a:t>
            </a:r>
            <a:r>
              <a:rPr lang="en-US" sz="1000" b="1" err="1"/>
              <a:t>Configlets</a:t>
            </a:r>
            <a:r>
              <a:rPr lang="en-US" sz="1000"/>
              <a:t>, and then import the </a:t>
            </a:r>
            <a:r>
              <a:rPr lang="en-US" sz="1000" b="1"/>
              <a:t>NTP server</a:t>
            </a:r>
            <a:r>
              <a:rPr lang="en-US" sz="1000"/>
              <a:t> Configlet.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that NTP configuration has been pushed to all switches in data center A.</a:t>
            </a:r>
          </a:p>
        </p:txBody>
      </p:sp>
      <p:graphicFrame>
        <p:nvGraphicFramePr>
          <p:cNvPr id="11" name="Table 7">
            <a:extLst>
              <a:ext uri="{FF2B5EF4-FFF2-40B4-BE49-F238E27FC236}">
                <a16:creationId xmlns:a16="http://schemas.microsoft.com/office/drawing/2014/main" id="{50855AF5-351D-4646-B800-6A74AC0C5BC3}"/>
              </a:ext>
            </a:extLst>
          </p:cNvPr>
          <p:cNvGraphicFramePr>
            <a:graphicFrameLocks noGrp="1"/>
          </p:cNvGraphicFramePr>
          <p:nvPr>
            <p:extLst>
              <p:ext uri="{D42A27DB-BD31-4B8C-83A1-F6EECF244321}">
                <p14:modId xmlns:p14="http://schemas.microsoft.com/office/powerpoint/2010/main" val="1496819307"/>
              </p:ext>
            </p:extLst>
          </p:nvPr>
        </p:nvGraphicFramePr>
        <p:xfrm>
          <a:off x="383094" y="1557216"/>
          <a:ext cx="3457386" cy="1264920"/>
        </p:xfrm>
        <a:graphic>
          <a:graphicData uri="http://schemas.openxmlformats.org/drawingml/2006/table">
            <a:tbl>
              <a:tblPr firstCol="1" bandRow="1">
                <a:tableStyleId>{7DF18680-E054-41AD-8BC1-D1AEF772440D}</a:tableStyleId>
              </a:tblPr>
              <a:tblGrid>
                <a:gridCol w="924212">
                  <a:extLst>
                    <a:ext uri="{9D8B030D-6E8A-4147-A177-3AD203B41FA5}">
                      <a16:colId xmlns:a16="http://schemas.microsoft.com/office/drawing/2014/main" val="578006021"/>
                    </a:ext>
                  </a:extLst>
                </a:gridCol>
                <a:gridCol w="2533174">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solidFill>
                            <a:schemeClr val="bg1">
                              <a:lumMod val="75000"/>
                            </a:schemeClr>
                          </a:solidFill>
                        </a:rPr>
                        <a:t>NTP server</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Config Style</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Junos</a:t>
                      </a:r>
                    </a:p>
                  </a:txBody>
                  <a:tcPr/>
                </a:tc>
                <a:extLst>
                  <a:ext uri="{0D108BD9-81ED-4DB2-BD59-A6C34878D82A}">
                    <a16:rowId xmlns:a16="http://schemas.microsoft.com/office/drawing/2014/main" val="2246386874"/>
                  </a:ext>
                </a:extLst>
              </a:tr>
              <a:tr h="0">
                <a:tc>
                  <a:txBody>
                    <a:bodyPr/>
                    <a:lstStyle/>
                    <a:p>
                      <a:r>
                        <a:rPr lang="en-US" sz="800"/>
                        <a:t>Section</a:t>
                      </a:r>
                    </a:p>
                  </a:txBody>
                  <a:tcPr/>
                </a:tc>
                <a:tc>
                  <a:txBody>
                    <a:bodyPr/>
                    <a:lstStyle/>
                    <a:p>
                      <a:r>
                        <a:rPr lang="en-US" sz="800">
                          <a:solidFill>
                            <a:schemeClr val="bg1">
                              <a:lumMod val="75000"/>
                            </a:schemeClr>
                          </a:solidFill>
                        </a:rPr>
                        <a:t>SYSTEM</a:t>
                      </a:r>
                    </a:p>
                  </a:txBody>
                  <a:tcPr/>
                </a:tc>
                <a:extLst>
                  <a:ext uri="{0D108BD9-81ED-4DB2-BD59-A6C34878D82A}">
                    <a16:rowId xmlns:a16="http://schemas.microsoft.com/office/drawing/2014/main" val="2312277880"/>
                  </a:ext>
                </a:extLst>
              </a:tr>
              <a:tr h="0">
                <a:tc>
                  <a:txBody>
                    <a:bodyPr/>
                    <a:lstStyle/>
                    <a:p>
                      <a:r>
                        <a:rPr lang="en-US" sz="800"/>
                        <a:t>Template Text</a:t>
                      </a:r>
                    </a:p>
                  </a:txBody>
                  <a:tcPr/>
                </a:tc>
                <a:tc>
                  <a:txBody>
                    <a:bodyPr/>
                    <a:lstStyle/>
                    <a:p>
                      <a:r>
                        <a:rPr lang="en-US" sz="700">
                          <a:solidFill>
                            <a:schemeClr val="bg1">
                              <a:lumMod val="75000"/>
                            </a:schemeClr>
                          </a:solidFill>
                        </a:rPr>
                        <a:t>system {</a:t>
                      </a:r>
                    </a:p>
                    <a:p>
                      <a:r>
                        <a:rPr lang="en-US" sz="700">
                          <a:solidFill>
                            <a:schemeClr val="bg1">
                              <a:lumMod val="75000"/>
                            </a:schemeClr>
                          </a:solidFill>
                        </a:rPr>
                        <a:t>    ntp {</a:t>
                      </a:r>
                    </a:p>
                    <a:p>
                      <a:r>
                        <a:rPr lang="en-US" sz="700">
                          <a:solidFill>
                            <a:schemeClr val="bg1">
                              <a:lumMod val="75000"/>
                            </a:schemeClr>
                          </a:solidFill>
                        </a:rPr>
                        <a:t>        server 172.27.171.253 routing-instance mgmt_junos;</a:t>
                      </a:r>
                    </a:p>
                    <a:p>
                      <a:r>
                        <a:rPr lang="en-US" sz="700">
                          <a:solidFill>
                            <a:schemeClr val="bg1">
                              <a:lumMod val="75000"/>
                            </a:schemeClr>
                          </a:solidFill>
                        </a:rPr>
                        <a:t>    }</a:t>
                      </a:r>
                    </a:p>
                    <a:p>
                      <a:r>
                        <a:rPr lang="en-US" sz="700">
                          <a:solidFill>
                            <a:schemeClr val="bg1">
                              <a:lumMod val="75000"/>
                            </a:schemeClr>
                          </a:solidFill>
                        </a:rPr>
                        <a:t>}</a:t>
                      </a:r>
                    </a:p>
                  </a:txBody>
                  <a:tcPr/>
                </a:tc>
                <a:extLst>
                  <a:ext uri="{0D108BD9-81ED-4DB2-BD59-A6C34878D82A}">
                    <a16:rowId xmlns:a16="http://schemas.microsoft.com/office/drawing/2014/main" val="3734934511"/>
                  </a:ext>
                </a:extLst>
              </a:tr>
            </a:tbl>
          </a:graphicData>
        </a:graphic>
      </p:graphicFrame>
      <p:cxnSp>
        <p:nvCxnSpPr>
          <p:cNvPr id="16" name="Straight Arrow Connector 15">
            <a:extLst>
              <a:ext uri="{FF2B5EF4-FFF2-40B4-BE49-F238E27FC236}">
                <a16:creationId xmlns:a16="http://schemas.microsoft.com/office/drawing/2014/main" id="{BC469A6B-216F-464A-95E9-AFC14D2C1802}"/>
              </a:ext>
            </a:extLst>
          </p:cNvPr>
          <p:cNvCxnSpPr>
            <a:cxnSpLocks/>
            <a:stCxn id="21" idx="1"/>
          </p:cNvCxnSpPr>
          <p:nvPr/>
        </p:nvCxnSpPr>
        <p:spPr>
          <a:xfrm flipH="1">
            <a:off x="5175115" y="2051554"/>
            <a:ext cx="640779" cy="14689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E6A5B8A-8714-5F40-B21D-20422EC3CD8E}"/>
              </a:ext>
            </a:extLst>
          </p:cNvPr>
          <p:cNvGrpSpPr/>
          <p:nvPr/>
        </p:nvGrpSpPr>
        <p:grpSpPr>
          <a:xfrm>
            <a:off x="5714036" y="1943604"/>
            <a:ext cx="1415852" cy="207749"/>
            <a:chOff x="6419077" y="1667919"/>
            <a:chExt cx="1415852" cy="207749"/>
          </a:xfrm>
        </p:grpSpPr>
        <p:sp>
          <p:nvSpPr>
            <p:cNvPr id="20" name="Oval 19">
              <a:extLst>
                <a:ext uri="{FF2B5EF4-FFF2-40B4-BE49-F238E27FC236}">
                  <a16:creationId xmlns:a16="http://schemas.microsoft.com/office/drawing/2014/main" id="{E0F9BD04-B63B-E24E-9FEB-0D72029E684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C81AF661-5A0E-3546-8CED-CD47E756959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2" name="Rectangle 21">
              <a:extLst>
                <a:ext uri="{FF2B5EF4-FFF2-40B4-BE49-F238E27FC236}">
                  <a16:creationId xmlns:a16="http://schemas.microsoft.com/office/drawing/2014/main" id="{36A098DC-4EE2-EC4B-9D14-AE51B49291F8}"/>
                </a:ext>
              </a:extLst>
            </p:cNvPr>
            <p:cNvSpPr/>
            <p:nvPr/>
          </p:nvSpPr>
          <p:spPr>
            <a:xfrm>
              <a:off x="6618249" y="1710238"/>
              <a:ext cx="1216680"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NTP Server </a:t>
              </a:r>
              <a:r>
                <a:rPr lang="en-US" sz="800" i="1" err="1">
                  <a:solidFill>
                    <a:srgbClr val="FF0000"/>
                  </a:solidFill>
                  <a:latin typeface="Lato" panose="020F0502020204030203" pitchFamily="34" charset="0"/>
                  <a:ea typeface="Lato" panose="020F0502020204030203" pitchFamily="34" charset="0"/>
                  <a:cs typeface="Lato" panose="020F0502020204030203" pitchFamily="34" charset="0"/>
                </a:rPr>
                <a:t>configlet</a:t>
              </a:r>
              <a:endParaRPr lang="en-US" sz="800" i="1">
                <a:solidFill>
                  <a:srgbClr val="FF0000"/>
                </a:solidFill>
                <a:latin typeface="Lato" panose="020F0502020204030203" pitchFamily="34" charset="0"/>
                <a:ea typeface="Lato" panose="020F0502020204030203" pitchFamily="34" charset="0"/>
                <a:cs typeface="Lato" panose="020F0502020204030203" pitchFamily="34" charset="0"/>
              </a:endParaRPr>
            </a:p>
          </p:txBody>
        </p:sp>
      </p:grpSp>
      <p:cxnSp>
        <p:nvCxnSpPr>
          <p:cNvPr id="23" name="Straight Arrow Connector 22">
            <a:extLst>
              <a:ext uri="{FF2B5EF4-FFF2-40B4-BE49-F238E27FC236}">
                <a16:creationId xmlns:a16="http://schemas.microsoft.com/office/drawing/2014/main" id="{BA66AA38-CF22-DB4F-88BE-6113990CE5AE}"/>
              </a:ext>
            </a:extLst>
          </p:cNvPr>
          <p:cNvCxnSpPr>
            <a:cxnSpLocks/>
            <a:stCxn id="28" idx="1"/>
          </p:cNvCxnSpPr>
          <p:nvPr/>
        </p:nvCxnSpPr>
        <p:spPr>
          <a:xfrm flipH="1">
            <a:off x="5162145" y="3506450"/>
            <a:ext cx="920697" cy="34570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288F646-D1BA-6A48-897A-1AC00DDF1319}"/>
              </a:ext>
            </a:extLst>
          </p:cNvPr>
          <p:cNvGrpSpPr/>
          <p:nvPr/>
        </p:nvGrpSpPr>
        <p:grpSpPr>
          <a:xfrm>
            <a:off x="5980984" y="3398500"/>
            <a:ext cx="1390204" cy="207749"/>
            <a:chOff x="6419077" y="1667919"/>
            <a:chExt cx="1390204" cy="207749"/>
          </a:xfrm>
        </p:grpSpPr>
        <p:sp>
          <p:nvSpPr>
            <p:cNvPr id="27" name="Oval 26">
              <a:extLst>
                <a:ext uri="{FF2B5EF4-FFF2-40B4-BE49-F238E27FC236}">
                  <a16:creationId xmlns:a16="http://schemas.microsoft.com/office/drawing/2014/main" id="{0C29D5E9-9116-1040-95BE-B668234B175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7">
              <a:extLst>
                <a:ext uri="{FF2B5EF4-FFF2-40B4-BE49-F238E27FC236}">
                  <a16:creationId xmlns:a16="http://schemas.microsoft.com/office/drawing/2014/main" id="{8F36D742-FF76-1648-B0F4-9F1910BBB09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9" name="Rectangle 28">
              <a:extLst>
                <a:ext uri="{FF2B5EF4-FFF2-40B4-BE49-F238E27FC236}">
                  <a16:creationId xmlns:a16="http://schemas.microsoft.com/office/drawing/2014/main" id="{1BED8FFB-51EF-7949-A1D4-B650E7CF679B}"/>
                </a:ext>
              </a:extLst>
            </p:cNvPr>
            <p:cNvSpPr/>
            <p:nvPr/>
          </p:nvSpPr>
          <p:spPr>
            <a:xfrm>
              <a:off x="6618249" y="1710238"/>
              <a:ext cx="119103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Select the target device role</a:t>
              </a:r>
            </a:p>
          </p:txBody>
        </p:sp>
      </p:grpSp>
      <p:cxnSp>
        <p:nvCxnSpPr>
          <p:cNvPr id="30" name="Straight Arrow Connector 29">
            <a:extLst>
              <a:ext uri="{FF2B5EF4-FFF2-40B4-BE49-F238E27FC236}">
                <a16:creationId xmlns:a16="http://schemas.microsoft.com/office/drawing/2014/main" id="{5753C239-6E6C-8C40-BB5A-494672E9D0C3}"/>
              </a:ext>
            </a:extLst>
          </p:cNvPr>
          <p:cNvCxnSpPr>
            <a:cxnSpLocks/>
            <a:stCxn id="33" idx="1"/>
          </p:cNvCxnSpPr>
          <p:nvPr/>
        </p:nvCxnSpPr>
        <p:spPr>
          <a:xfrm>
            <a:off x="7583957" y="3960103"/>
            <a:ext cx="211141" cy="34600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544A1E7-DBA3-564C-894F-A6036764E3F5}"/>
              </a:ext>
            </a:extLst>
          </p:cNvPr>
          <p:cNvGrpSpPr/>
          <p:nvPr/>
        </p:nvGrpSpPr>
        <p:grpSpPr>
          <a:xfrm>
            <a:off x="7482099" y="3852153"/>
            <a:ext cx="190758" cy="207749"/>
            <a:chOff x="6419077" y="1667919"/>
            <a:chExt cx="190758" cy="207749"/>
          </a:xfrm>
        </p:grpSpPr>
        <p:sp>
          <p:nvSpPr>
            <p:cNvPr id="32" name="Oval 31">
              <a:extLst>
                <a:ext uri="{FF2B5EF4-FFF2-40B4-BE49-F238E27FC236}">
                  <a16:creationId xmlns:a16="http://schemas.microsoft.com/office/drawing/2014/main" id="{A08204D7-072A-F441-A1A2-DB4DCA1EDBB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7">
              <a:extLst>
                <a:ext uri="{FF2B5EF4-FFF2-40B4-BE49-F238E27FC236}">
                  <a16:creationId xmlns:a16="http://schemas.microsoft.com/office/drawing/2014/main" id="{A46DC2D7-D933-0844-8CA5-A8D3B99078F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14095405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BFB5C7-7911-9749-BE31-99D8863FEF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Apply custom config through Configlet</a:t>
            </a:r>
          </a:p>
        </p:txBody>
      </p:sp>
      <p:sp>
        <p:nvSpPr>
          <p:cNvPr id="9" name="Content Placeholder 2">
            <a:extLst>
              <a:ext uri="{FF2B5EF4-FFF2-40B4-BE49-F238E27FC236}">
                <a16:creationId xmlns:a16="http://schemas.microsoft.com/office/drawing/2014/main" id="{C1C0F24D-FB52-5D48-9547-D7F477A85044}"/>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a:t>
            </a:r>
            <a:r>
              <a:rPr lang="en-US" sz="1000" b="1" err="1">
                <a:solidFill>
                  <a:schemeClr val="bg1">
                    <a:lumMod val="75000"/>
                  </a:schemeClr>
                </a:solidFill>
              </a:rPr>
              <a:t>Configlets</a:t>
            </a:r>
            <a:r>
              <a:rPr lang="en-US" sz="1000">
                <a:solidFill>
                  <a:schemeClr val="bg1">
                    <a:lumMod val="75000"/>
                  </a:schemeClr>
                </a:solidFill>
              </a:rPr>
              <a:t>, and then create below new Configlet object.</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a:t>
            </a:r>
            <a:r>
              <a:rPr lang="en-US" sz="1000" b="1" err="1">
                <a:solidFill>
                  <a:schemeClr val="bg1">
                    <a:lumMod val="75000"/>
                  </a:schemeClr>
                </a:solidFill>
              </a:rPr>
              <a:t>DataCenter</a:t>
            </a:r>
            <a:r>
              <a:rPr lang="en-US" sz="1000" b="1">
                <a:solidFill>
                  <a:schemeClr val="bg1">
                    <a:lumMod val="75000"/>
                  </a:schemeClr>
                </a:solidFill>
              </a:rPr>
              <a:t>-A &gt; Staged &gt; Catalog &gt; </a:t>
            </a:r>
            <a:r>
              <a:rPr lang="en-US" sz="1000" b="1" err="1">
                <a:solidFill>
                  <a:schemeClr val="bg1">
                    <a:lumMod val="75000"/>
                  </a:schemeClr>
                </a:solidFill>
              </a:rPr>
              <a:t>Configlets</a:t>
            </a:r>
            <a:r>
              <a:rPr lang="en-US" sz="1000">
                <a:solidFill>
                  <a:schemeClr val="bg1">
                    <a:lumMod val="75000"/>
                  </a:schemeClr>
                </a:solidFill>
              </a:rPr>
              <a:t>, and then import the </a:t>
            </a:r>
            <a:r>
              <a:rPr lang="en-US" sz="1000" b="1">
                <a:solidFill>
                  <a:schemeClr val="bg1">
                    <a:lumMod val="75000"/>
                  </a:schemeClr>
                </a:solidFill>
              </a:rPr>
              <a:t>NTP server</a:t>
            </a:r>
            <a:r>
              <a:rPr lang="en-US" sz="1000">
                <a:solidFill>
                  <a:schemeClr val="bg1">
                    <a:lumMod val="75000"/>
                  </a:schemeClr>
                </a:solidFill>
              </a:rPr>
              <a:t> Configlet.</a:t>
            </a:r>
          </a:p>
          <a:p>
            <a:pPr marL="171450" indent="-171450">
              <a:lnSpc>
                <a:spcPct val="100000"/>
              </a:lnSpc>
              <a:spcBef>
                <a:spcPts val="900"/>
              </a:spcBef>
              <a:buFont typeface="Arial" panose="020B0604020202020204" pitchFamily="34" charset="0"/>
              <a:buChar char="•"/>
            </a:pPr>
            <a:r>
              <a:rPr lang="en-US" sz="1000"/>
              <a:t>Commit the blueprint.</a:t>
            </a:r>
          </a:p>
          <a:p>
            <a:pPr marL="171450" indent="-171450">
              <a:lnSpc>
                <a:spcPct val="100000"/>
              </a:lnSpc>
              <a:spcBef>
                <a:spcPts val="900"/>
              </a:spcBef>
              <a:buFont typeface="Arial" panose="020B0604020202020204" pitchFamily="34" charset="0"/>
              <a:buChar char="•"/>
            </a:pPr>
            <a:r>
              <a:rPr lang="en-US" sz="1000"/>
              <a:t>Verify that NTP configuration has been pushed to all switches in data center A.</a:t>
            </a:r>
          </a:p>
        </p:txBody>
      </p:sp>
      <p:graphicFrame>
        <p:nvGraphicFramePr>
          <p:cNvPr id="10" name="Table 7">
            <a:extLst>
              <a:ext uri="{FF2B5EF4-FFF2-40B4-BE49-F238E27FC236}">
                <a16:creationId xmlns:a16="http://schemas.microsoft.com/office/drawing/2014/main" id="{067F1D54-79C5-E14A-AF7D-54C4F9A58BE0}"/>
              </a:ext>
            </a:extLst>
          </p:cNvPr>
          <p:cNvGraphicFramePr>
            <a:graphicFrameLocks noGrp="1"/>
          </p:cNvGraphicFramePr>
          <p:nvPr>
            <p:extLst>
              <p:ext uri="{D42A27DB-BD31-4B8C-83A1-F6EECF244321}">
                <p14:modId xmlns:p14="http://schemas.microsoft.com/office/powerpoint/2010/main" val="2880089039"/>
              </p:ext>
            </p:extLst>
          </p:nvPr>
        </p:nvGraphicFramePr>
        <p:xfrm>
          <a:off x="383094" y="1557216"/>
          <a:ext cx="3457386" cy="1264920"/>
        </p:xfrm>
        <a:graphic>
          <a:graphicData uri="http://schemas.openxmlformats.org/drawingml/2006/table">
            <a:tbl>
              <a:tblPr firstCol="1" bandRow="1">
                <a:tableStyleId>{7DF18680-E054-41AD-8BC1-D1AEF772440D}</a:tableStyleId>
              </a:tblPr>
              <a:tblGrid>
                <a:gridCol w="924212">
                  <a:extLst>
                    <a:ext uri="{9D8B030D-6E8A-4147-A177-3AD203B41FA5}">
                      <a16:colId xmlns:a16="http://schemas.microsoft.com/office/drawing/2014/main" val="578006021"/>
                    </a:ext>
                  </a:extLst>
                </a:gridCol>
                <a:gridCol w="2533174">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solidFill>
                            <a:schemeClr val="bg1">
                              <a:lumMod val="75000"/>
                            </a:schemeClr>
                          </a:solidFill>
                        </a:rPr>
                        <a:t>NTP server</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Config Style</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Junos</a:t>
                      </a:r>
                    </a:p>
                  </a:txBody>
                  <a:tcPr/>
                </a:tc>
                <a:extLst>
                  <a:ext uri="{0D108BD9-81ED-4DB2-BD59-A6C34878D82A}">
                    <a16:rowId xmlns:a16="http://schemas.microsoft.com/office/drawing/2014/main" val="2246386874"/>
                  </a:ext>
                </a:extLst>
              </a:tr>
              <a:tr h="0">
                <a:tc>
                  <a:txBody>
                    <a:bodyPr/>
                    <a:lstStyle/>
                    <a:p>
                      <a:r>
                        <a:rPr lang="en-US" sz="800"/>
                        <a:t>Section</a:t>
                      </a:r>
                    </a:p>
                  </a:txBody>
                  <a:tcPr/>
                </a:tc>
                <a:tc>
                  <a:txBody>
                    <a:bodyPr/>
                    <a:lstStyle/>
                    <a:p>
                      <a:r>
                        <a:rPr lang="en-US" sz="800">
                          <a:solidFill>
                            <a:schemeClr val="bg1">
                              <a:lumMod val="75000"/>
                            </a:schemeClr>
                          </a:solidFill>
                        </a:rPr>
                        <a:t>SYSTEM</a:t>
                      </a:r>
                    </a:p>
                  </a:txBody>
                  <a:tcPr/>
                </a:tc>
                <a:extLst>
                  <a:ext uri="{0D108BD9-81ED-4DB2-BD59-A6C34878D82A}">
                    <a16:rowId xmlns:a16="http://schemas.microsoft.com/office/drawing/2014/main" val="2312277880"/>
                  </a:ext>
                </a:extLst>
              </a:tr>
              <a:tr h="0">
                <a:tc>
                  <a:txBody>
                    <a:bodyPr/>
                    <a:lstStyle/>
                    <a:p>
                      <a:r>
                        <a:rPr lang="en-US" sz="800"/>
                        <a:t>Template Text</a:t>
                      </a:r>
                    </a:p>
                  </a:txBody>
                  <a:tcPr/>
                </a:tc>
                <a:tc>
                  <a:txBody>
                    <a:bodyPr/>
                    <a:lstStyle/>
                    <a:p>
                      <a:r>
                        <a:rPr lang="en-US" sz="700">
                          <a:solidFill>
                            <a:schemeClr val="bg1">
                              <a:lumMod val="75000"/>
                            </a:schemeClr>
                          </a:solidFill>
                        </a:rPr>
                        <a:t>system {</a:t>
                      </a:r>
                    </a:p>
                    <a:p>
                      <a:r>
                        <a:rPr lang="en-US" sz="700">
                          <a:solidFill>
                            <a:schemeClr val="bg1">
                              <a:lumMod val="75000"/>
                            </a:schemeClr>
                          </a:solidFill>
                        </a:rPr>
                        <a:t>    ntp {</a:t>
                      </a:r>
                    </a:p>
                    <a:p>
                      <a:r>
                        <a:rPr lang="en-US" sz="700">
                          <a:solidFill>
                            <a:schemeClr val="bg1">
                              <a:lumMod val="75000"/>
                            </a:schemeClr>
                          </a:solidFill>
                        </a:rPr>
                        <a:t>        server 172.27.171.253 routing-instance mgmt_junos;</a:t>
                      </a:r>
                    </a:p>
                    <a:p>
                      <a:r>
                        <a:rPr lang="en-US" sz="700">
                          <a:solidFill>
                            <a:schemeClr val="bg1">
                              <a:lumMod val="75000"/>
                            </a:schemeClr>
                          </a:solidFill>
                        </a:rPr>
                        <a:t>    }</a:t>
                      </a:r>
                    </a:p>
                    <a:p>
                      <a:r>
                        <a:rPr lang="en-US" sz="700">
                          <a:solidFill>
                            <a:schemeClr val="bg1">
                              <a:lumMod val="75000"/>
                            </a:schemeClr>
                          </a:solidFill>
                        </a:rPr>
                        <a:t>}</a:t>
                      </a:r>
                    </a:p>
                  </a:txBody>
                  <a:tcPr/>
                </a:tc>
                <a:extLst>
                  <a:ext uri="{0D108BD9-81ED-4DB2-BD59-A6C34878D82A}">
                    <a16:rowId xmlns:a16="http://schemas.microsoft.com/office/drawing/2014/main" val="3734934511"/>
                  </a:ext>
                </a:extLst>
              </a:tr>
            </a:tbl>
          </a:graphicData>
        </a:graphic>
      </p:graphicFrame>
      <p:cxnSp>
        <p:nvCxnSpPr>
          <p:cNvPr id="13" name="Straight Arrow Connector 12">
            <a:extLst>
              <a:ext uri="{FF2B5EF4-FFF2-40B4-BE49-F238E27FC236}">
                <a16:creationId xmlns:a16="http://schemas.microsoft.com/office/drawing/2014/main" id="{3E615C22-B63C-7D47-828F-B04F1713F36E}"/>
              </a:ext>
            </a:extLst>
          </p:cNvPr>
          <p:cNvCxnSpPr>
            <a:cxnSpLocks/>
            <a:stCxn id="16" idx="1"/>
          </p:cNvCxnSpPr>
          <p:nvPr/>
        </p:nvCxnSpPr>
        <p:spPr>
          <a:xfrm flipH="1" flipV="1">
            <a:off x="7148945" y="1768764"/>
            <a:ext cx="200816" cy="26466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934333D-1BF6-F74C-9688-5FE0819E5075}"/>
              </a:ext>
            </a:extLst>
          </p:cNvPr>
          <p:cNvGrpSpPr/>
          <p:nvPr/>
        </p:nvGrpSpPr>
        <p:grpSpPr>
          <a:xfrm>
            <a:off x="7247903" y="1925480"/>
            <a:ext cx="190758" cy="207749"/>
            <a:chOff x="6419077" y="1667919"/>
            <a:chExt cx="190758" cy="207749"/>
          </a:xfrm>
        </p:grpSpPr>
        <p:sp>
          <p:nvSpPr>
            <p:cNvPr id="15" name="Oval 14">
              <a:extLst>
                <a:ext uri="{FF2B5EF4-FFF2-40B4-BE49-F238E27FC236}">
                  <a16:creationId xmlns:a16="http://schemas.microsoft.com/office/drawing/2014/main" id="{D39D9048-C66F-1940-A39C-7BBDF62052B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6158175D-719C-094D-8589-7F8FFCA7B89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9" name="Straight Arrow Connector 18">
            <a:extLst>
              <a:ext uri="{FF2B5EF4-FFF2-40B4-BE49-F238E27FC236}">
                <a16:creationId xmlns:a16="http://schemas.microsoft.com/office/drawing/2014/main" id="{FD982143-2092-704D-AA52-ED9ACD6ADF80}"/>
              </a:ext>
            </a:extLst>
          </p:cNvPr>
          <p:cNvCxnSpPr>
            <a:cxnSpLocks/>
            <a:stCxn id="23" idx="1"/>
          </p:cNvCxnSpPr>
          <p:nvPr/>
        </p:nvCxnSpPr>
        <p:spPr>
          <a:xfrm flipV="1">
            <a:off x="8493848" y="1579418"/>
            <a:ext cx="142152" cy="38008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AD94D9F-0680-C444-9DF4-C24453244096}"/>
              </a:ext>
            </a:extLst>
          </p:cNvPr>
          <p:cNvGrpSpPr/>
          <p:nvPr/>
        </p:nvGrpSpPr>
        <p:grpSpPr>
          <a:xfrm>
            <a:off x="8391990" y="1851554"/>
            <a:ext cx="190758" cy="207749"/>
            <a:chOff x="6419077" y="1667919"/>
            <a:chExt cx="190758" cy="207749"/>
          </a:xfrm>
        </p:grpSpPr>
        <p:sp>
          <p:nvSpPr>
            <p:cNvPr id="22" name="Oval 21">
              <a:extLst>
                <a:ext uri="{FF2B5EF4-FFF2-40B4-BE49-F238E27FC236}">
                  <a16:creationId xmlns:a16="http://schemas.microsoft.com/office/drawing/2014/main" id="{E4483430-EF81-104D-988E-6ED9F2316F6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A84687A9-F034-6140-87EE-2C44A45397F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3077762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126</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Apstra supports displaying various telemetry data.  In this section, we will show you how to perform below daily operational tasks:</a:t>
            </a:r>
          </a:p>
          <a:p>
            <a:pPr>
              <a:lnSpc>
                <a:spcPct val="100000"/>
              </a:lnSpc>
            </a:pPr>
            <a:r>
              <a:rPr lang="en-US" sz="1200"/>
              <a:t>Search end hosts by MAC</a:t>
            </a:r>
          </a:p>
          <a:p>
            <a:pPr>
              <a:lnSpc>
                <a:spcPct val="100000"/>
              </a:lnSpc>
              <a:spcBef>
                <a:spcPts val="600"/>
              </a:spcBef>
            </a:pPr>
            <a:r>
              <a:rPr lang="en-US" sz="1200"/>
              <a:t>Search end hosts by IP address</a:t>
            </a:r>
          </a:p>
          <a:p>
            <a:pPr>
              <a:lnSpc>
                <a:spcPct val="100000"/>
              </a:lnSpc>
              <a:spcBef>
                <a:spcPts val="600"/>
              </a:spcBef>
            </a:pPr>
            <a:r>
              <a:rPr lang="en-US" sz="1200"/>
              <a:t>Display interface statistics</a:t>
            </a:r>
          </a:p>
          <a:p>
            <a:pPr>
              <a:lnSpc>
                <a:spcPct val="100000"/>
              </a:lnSpc>
              <a:spcBef>
                <a:spcPts val="600"/>
              </a:spcBef>
            </a:pPr>
            <a:r>
              <a:rPr lang="en-US" sz="1200"/>
              <a:t>Check the operational information of a device</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View Telemetry Data</a:t>
            </a:r>
          </a:p>
        </p:txBody>
      </p:sp>
    </p:spTree>
    <p:extLst>
      <p:ext uri="{BB962C8B-B14F-4D97-AF65-F5344CB8AC3E}">
        <p14:creationId xmlns:p14="http://schemas.microsoft.com/office/powerpoint/2010/main" val="2000084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9FDF9A-D9F7-FE41-BD3D-F0BBCEFA770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View Telemetry Data</a:t>
            </a:r>
          </a:p>
        </p:txBody>
      </p:sp>
      <p:sp>
        <p:nvSpPr>
          <p:cNvPr id="33" name="Content Placeholder 2">
            <a:extLst>
              <a:ext uri="{FF2B5EF4-FFF2-40B4-BE49-F238E27FC236}">
                <a16:creationId xmlns:a16="http://schemas.microsoft.com/office/drawing/2014/main" id="{516AC21F-6084-9E45-932A-86F00521072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Active &gt; Query &gt; MAC</a:t>
            </a:r>
            <a:r>
              <a:rPr lang="en-US" sz="1000"/>
              <a:t>, click the Query box and input filter criteria, Apstra will display the filtered MAC addresses in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Query &gt; ARP</a:t>
            </a:r>
            <a:r>
              <a:rPr lang="en-US" sz="1000">
                <a:solidFill>
                  <a:schemeClr val="bg1">
                    <a:lumMod val="75000"/>
                  </a:schemeClr>
                </a:solidFill>
              </a:rPr>
              <a:t>, click the Query box and input filter criteria, Apstra will display the filtered ARP table in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Physical</a:t>
            </a:r>
            <a:r>
              <a:rPr lang="en-US" sz="1000">
                <a:solidFill>
                  <a:schemeClr val="bg1">
                    <a:lumMod val="75000"/>
                  </a:schemeClr>
                </a:solidFill>
              </a:rPr>
              <a:t>, choose a device and view the interfaces counters.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one device and open its information page.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In the </a:t>
            </a:r>
            <a:r>
              <a:rPr lang="en-US" sz="1000" b="1">
                <a:solidFill>
                  <a:schemeClr val="bg1">
                    <a:lumMod val="75000"/>
                  </a:schemeClr>
                </a:solidFill>
              </a:rPr>
              <a:t>Telemetry</a:t>
            </a:r>
            <a:r>
              <a:rPr lang="en-US" sz="1000">
                <a:solidFill>
                  <a:schemeClr val="bg1">
                    <a:lumMod val="75000"/>
                  </a:schemeClr>
                </a:solidFill>
              </a:rPr>
              <a:t> page, click the tabs the view various information.</a:t>
            </a:r>
          </a:p>
        </p:txBody>
      </p:sp>
      <p:cxnSp>
        <p:nvCxnSpPr>
          <p:cNvPr id="39" name="Straight Arrow Connector 38">
            <a:extLst>
              <a:ext uri="{FF2B5EF4-FFF2-40B4-BE49-F238E27FC236}">
                <a16:creationId xmlns:a16="http://schemas.microsoft.com/office/drawing/2014/main" id="{8931D21D-8708-7B44-9BF7-414B1B1F31FB}"/>
              </a:ext>
            </a:extLst>
          </p:cNvPr>
          <p:cNvCxnSpPr>
            <a:cxnSpLocks/>
            <a:stCxn id="42" idx="1"/>
          </p:cNvCxnSpPr>
          <p:nvPr/>
        </p:nvCxnSpPr>
        <p:spPr>
          <a:xfrm flipH="1">
            <a:off x="7632700" y="1569629"/>
            <a:ext cx="432704" cy="15757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002CC505-CEEF-4C45-8F06-104B9F02AD50}"/>
              </a:ext>
            </a:extLst>
          </p:cNvPr>
          <p:cNvGrpSpPr/>
          <p:nvPr/>
        </p:nvGrpSpPr>
        <p:grpSpPr>
          <a:xfrm>
            <a:off x="7963546" y="1461679"/>
            <a:ext cx="190758" cy="207749"/>
            <a:chOff x="6419077" y="1667919"/>
            <a:chExt cx="190758" cy="207749"/>
          </a:xfrm>
        </p:grpSpPr>
        <p:sp>
          <p:nvSpPr>
            <p:cNvPr id="41" name="Oval 40">
              <a:extLst>
                <a:ext uri="{FF2B5EF4-FFF2-40B4-BE49-F238E27FC236}">
                  <a16:creationId xmlns:a16="http://schemas.microsoft.com/office/drawing/2014/main" id="{86365C5B-60A9-4242-A034-EAA08C460B8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7">
              <a:extLst>
                <a:ext uri="{FF2B5EF4-FFF2-40B4-BE49-F238E27FC236}">
                  <a16:creationId xmlns:a16="http://schemas.microsoft.com/office/drawing/2014/main" id="{C4418552-3754-094D-B515-76CF2392B52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43" name="Straight Arrow Connector 42">
            <a:extLst>
              <a:ext uri="{FF2B5EF4-FFF2-40B4-BE49-F238E27FC236}">
                <a16:creationId xmlns:a16="http://schemas.microsoft.com/office/drawing/2014/main" id="{915A14E0-A27C-4549-93D5-2341E5BFF351}"/>
              </a:ext>
            </a:extLst>
          </p:cNvPr>
          <p:cNvCxnSpPr>
            <a:cxnSpLocks/>
            <a:stCxn id="46" idx="1"/>
          </p:cNvCxnSpPr>
          <p:nvPr/>
        </p:nvCxnSpPr>
        <p:spPr>
          <a:xfrm flipH="1">
            <a:off x="7073900" y="1849869"/>
            <a:ext cx="277052" cy="17895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D943172-667C-A147-A9B2-9A9A94CED07C}"/>
              </a:ext>
            </a:extLst>
          </p:cNvPr>
          <p:cNvGrpSpPr/>
          <p:nvPr/>
        </p:nvGrpSpPr>
        <p:grpSpPr>
          <a:xfrm>
            <a:off x="7249094" y="1741919"/>
            <a:ext cx="190758" cy="207749"/>
            <a:chOff x="6419077" y="1667919"/>
            <a:chExt cx="190758" cy="207749"/>
          </a:xfrm>
        </p:grpSpPr>
        <p:sp>
          <p:nvSpPr>
            <p:cNvPr id="45" name="Oval 44">
              <a:extLst>
                <a:ext uri="{FF2B5EF4-FFF2-40B4-BE49-F238E27FC236}">
                  <a16:creationId xmlns:a16="http://schemas.microsoft.com/office/drawing/2014/main" id="{0C514FEE-AE73-904B-846C-5EE456C9250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7">
              <a:extLst>
                <a:ext uri="{FF2B5EF4-FFF2-40B4-BE49-F238E27FC236}">
                  <a16:creationId xmlns:a16="http://schemas.microsoft.com/office/drawing/2014/main" id="{94F116A1-02CA-6C4F-9ED2-A857DBA5F72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47" name="Straight Arrow Connector 46">
            <a:extLst>
              <a:ext uri="{FF2B5EF4-FFF2-40B4-BE49-F238E27FC236}">
                <a16:creationId xmlns:a16="http://schemas.microsoft.com/office/drawing/2014/main" id="{B90824EF-7AB0-1848-8E62-338454B00FF2}"/>
              </a:ext>
            </a:extLst>
          </p:cNvPr>
          <p:cNvCxnSpPr>
            <a:cxnSpLocks/>
            <a:stCxn id="50" idx="1"/>
          </p:cNvCxnSpPr>
          <p:nvPr/>
        </p:nvCxnSpPr>
        <p:spPr>
          <a:xfrm flipH="1">
            <a:off x="5086350" y="1876142"/>
            <a:ext cx="446896" cy="37493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FD27540-123F-5647-A606-797FB750737D}"/>
              </a:ext>
            </a:extLst>
          </p:cNvPr>
          <p:cNvGrpSpPr/>
          <p:nvPr/>
        </p:nvGrpSpPr>
        <p:grpSpPr>
          <a:xfrm>
            <a:off x="5431388" y="1768192"/>
            <a:ext cx="190758" cy="207749"/>
            <a:chOff x="6419077" y="1667919"/>
            <a:chExt cx="190758" cy="207749"/>
          </a:xfrm>
        </p:grpSpPr>
        <p:sp>
          <p:nvSpPr>
            <p:cNvPr id="49" name="Oval 48">
              <a:extLst>
                <a:ext uri="{FF2B5EF4-FFF2-40B4-BE49-F238E27FC236}">
                  <a16:creationId xmlns:a16="http://schemas.microsoft.com/office/drawing/2014/main" id="{1CC52B8B-FDE0-B248-93B0-6C505695A53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7">
              <a:extLst>
                <a:ext uri="{FF2B5EF4-FFF2-40B4-BE49-F238E27FC236}">
                  <a16:creationId xmlns:a16="http://schemas.microsoft.com/office/drawing/2014/main" id="{714D9B1E-C086-5540-8853-41BD8614507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cxnSp>
        <p:nvCxnSpPr>
          <p:cNvPr id="51" name="Straight Arrow Connector 50">
            <a:extLst>
              <a:ext uri="{FF2B5EF4-FFF2-40B4-BE49-F238E27FC236}">
                <a16:creationId xmlns:a16="http://schemas.microsoft.com/office/drawing/2014/main" id="{84B9E92C-4223-904F-8AC9-E06FAD1E6704}"/>
              </a:ext>
            </a:extLst>
          </p:cNvPr>
          <p:cNvCxnSpPr>
            <a:cxnSpLocks/>
            <a:stCxn id="54" idx="1"/>
          </p:cNvCxnSpPr>
          <p:nvPr/>
        </p:nvCxnSpPr>
        <p:spPr>
          <a:xfrm flipH="1">
            <a:off x="5883275" y="2307323"/>
            <a:ext cx="343153" cy="20727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809D1B52-37C8-FF4B-8736-05CCBD3ABD98}"/>
              </a:ext>
            </a:extLst>
          </p:cNvPr>
          <p:cNvGrpSpPr/>
          <p:nvPr/>
        </p:nvGrpSpPr>
        <p:grpSpPr>
          <a:xfrm>
            <a:off x="6124570" y="2199373"/>
            <a:ext cx="1980109" cy="207749"/>
            <a:chOff x="6419077" y="1667919"/>
            <a:chExt cx="1980109" cy="207749"/>
          </a:xfrm>
        </p:grpSpPr>
        <p:sp>
          <p:nvSpPr>
            <p:cNvPr id="53" name="Oval 52">
              <a:extLst>
                <a:ext uri="{FF2B5EF4-FFF2-40B4-BE49-F238E27FC236}">
                  <a16:creationId xmlns:a16="http://schemas.microsoft.com/office/drawing/2014/main" id="{F15B9638-94D5-6D42-A6F1-0C2F1963C0C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7">
              <a:extLst>
                <a:ext uri="{FF2B5EF4-FFF2-40B4-BE49-F238E27FC236}">
                  <a16:creationId xmlns:a16="http://schemas.microsoft.com/office/drawing/2014/main" id="{372E3E15-08B4-AE42-9C4C-4FE89306634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sp>
          <p:nvSpPr>
            <p:cNvPr id="55" name="Rectangle 54">
              <a:extLst>
                <a:ext uri="{FF2B5EF4-FFF2-40B4-BE49-F238E27FC236}">
                  <a16:creationId xmlns:a16="http://schemas.microsoft.com/office/drawing/2014/main" id="{C0578954-E2EF-3E4D-AC66-C9D7D488363A}"/>
                </a:ext>
              </a:extLst>
            </p:cNvPr>
            <p:cNvSpPr/>
            <p:nvPr/>
          </p:nvSpPr>
          <p:spPr>
            <a:xfrm>
              <a:off x="6618249" y="1710238"/>
              <a:ext cx="1780937"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the MAC address of either one BMS</a:t>
              </a:r>
            </a:p>
          </p:txBody>
        </p:sp>
      </p:grpSp>
    </p:spTree>
    <p:extLst>
      <p:ext uri="{BB962C8B-B14F-4D97-AF65-F5344CB8AC3E}">
        <p14:creationId xmlns:p14="http://schemas.microsoft.com/office/powerpoint/2010/main" val="4431322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4369AF-9C4E-104A-81BE-C1A2D69C9C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View Telemetry Data</a:t>
            </a:r>
          </a:p>
        </p:txBody>
      </p:sp>
      <p:sp>
        <p:nvSpPr>
          <p:cNvPr id="18" name="Content Placeholder 2">
            <a:extLst>
              <a:ext uri="{FF2B5EF4-FFF2-40B4-BE49-F238E27FC236}">
                <a16:creationId xmlns:a16="http://schemas.microsoft.com/office/drawing/2014/main" id="{D82BC486-D2FD-6641-BC3B-68BE8CE9EC3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Query &gt; MAC</a:t>
            </a:r>
            <a:r>
              <a:rPr lang="en-US" sz="1000">
                <a:solidFill>
                  <a:schemeClr val="bg1">
                    <a:lumMod val="75000"/>
                  </a:schemeClr>
                </a:solidFill>
              </a:rPr>
              <a:t>, click the Query box and input filter criteria, Apstra will display the filtered MAC addresses in the blueprint.</a:t>
            </a:r>
          </a:p>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Active &gt; Query &gt; ARP</a:t>
            </a:r>
            <a:r>
              <a:rPr lang="en-US" sz="1000"/>
              <a:t>, click the Query box and input filter criteria, Apstra will display the filtered ARP table in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Physical</a:t>
            </a:r>
            <a:r>
              <a:rPr lang="en-US" sz="1000">
                <a:solidFill>
                  <a:schemeClr val="bg1">
                    <a:lumMod val="75000"/>
                  </a:schemeClr>
                </a:solidFill>
              </a:rPr>
              <a:t>, choose a device and view the interfaces counters.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one device and open its information page.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In the </a:t>
            </a:r>
            <a:r>
              <a:rPr lang="en-US" sz="1000" b="1">
                <a:solidFill>
                  <a:schemeClr val="bg1">
                    <a:lumMod val="75000"/>
                  </a:schemeClr>
                </a:solidFill>
              </a:rPr>
              <a:t>Telemetry</a:t>
            </a:r>
            <a:r>
              <a:rPr lang="en-US" sz="1000">
                <a:solidFill>
                  <a:schemeClr val="bg1">
                    <a:lumMod val="75000"/>
                  </a:schemeClr>
                </a:solidFill>
              </a:rPr>
              <a:t> page, click the tabs the view various information.</a:t>
            </a:r>
          </a:p>
        </p:txBody>
      </p:sp>
      <p:cxnSp>
        <p:nvCxnSpPr>
          <p:cNvPr id="33" name="Straight Arrow Connector 32">
            <a:extLst>
              <a:ext uri="{FF2B5EF4-FFF2-40B4-BE49-F238E27FC236}">
                <a16:creationId xmlns:a16="http://schemas.microsoft.com/office/drawing/2014/main" id="{A92ED3E3-8D60-394C-8387-DF12866755DC}"/>
              </a:ext>
            </a:extLst>
          </p:cNvPr>
          <p:cNvCxnSpPr>
            <a:cxnSpLocks/>
            <a:stCxn id="36" idx="1"/>
          </p:cNvCxnSpPr>
          <p:nvPr/>
        </p:nvCxnSpPr>
        <p:spPr>
          <a:xfrm flipH="1">
            <a:off x="5289550" y="1885667"/>
            <a:ext cx="600204" cy="37810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14B8A271-B784-1C4B-90C9-ED910FC40A88}"/>
              </a:ext>
            </a:extLst>
          </p:cNvPr>
          <p:cNvGrpSpPr/>
          <p:nvPr/>
        </p:nvGrpSpPr>
        <p:grpSpPr>
          <a:xfrm>
            <a:off x="5787896" y="1777717"/>
            <a:ext cx="190758" cy="207749"/>
            <a:chOff x="6419077" y="1667919"/>
            <a:chExt cx="190758" cy="207749"/>
          </a:xfrm>
        </p:grpSpPr>
        <p:sp>
          <p:nvSpPr>
            <p:cNvPr id="35" name="Oval 34">
              <a:extLst>
                <a:ext uri="{FF2B5EF4-FFF2-40B4-BE49-F238E27FC236}">
                  <a16:creationId xmlns:a16="http://schemas.microsoft.com/office/drawing/2014/main" id="{8BED9959-4FFB-6443-830C-4E29D2DBE8DA}"/>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7">
              <a:extLst>
                <a:ext uri="{FF2B5EF4-FFF2-40B4-BE49-F238E27FC236}">
                  <a16:creationId xmlns:a16="http://schemas.microsoft.com/office/drawing/2014/main" id="{6BCC752B-7B05-4A42-9DB2-61CB2881F07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37" name="Straight Arrow Connector 36">
            <a:extLst>
              <a:ext uri="{FF2B5EF4-FFF2-40B4-BE49-F238E27FC236}">
                <a16:creationId xmlns:a16="http://schemas.microsoft.com/office/drawing/2014/main" id="{732F21BE-5997-3643-A4E7-8C89B0FD8110}"/>
              </a:ext>
            </a:extLst>
          </p:cNvPr>
          <p:cNvCxnSpPr>
            <a:cxnSpLocks/>
            <a:stCxn id="40" idx="1"/>
          </p:cNvCxnSpPr>
          <p:nvPr/>
        </p:nvCxnSpPr>
        <p:spPr>
          <a:xfrm flipH="1">
            <a:off x="5788025" y="2307323"/>
            <a:ext cx="438403" cy="20410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60ABE63-DE0B-F849-B6D7-F6EF2A187216}"/>
              </a:ext>
            </a:extLst>
          </p:cNvPr>
          <p:cNvGrpSpPr/>
          <p:nvPr/>
        </p:nvGrpSpPr>
        <p:grpSpPr>
          <a:xfrm>
            <a:off x="6124570" y="2199373"/>
            <a:ext cx="1848663" cy="207749"/>
            <a:chOff x="6419077" y="1667919"/>
            <a:chExt cx="1848663" cy="207749"/>
          </a:xfrm>
        </p:grpSpPr>
        <p:sp>
          <p:nvSpPr>
            <p:cNvPr id="39" name="Oval 38">
              <a:extLst>
                <a:ext uri="{FF2B5EF4-FFF2-40B4-BE49-F238E27FC236}">
                  <a16:creationId xmlns:a16="http://schemas.microsoft.com/office/drawing/2014/main" id="{646861D5-91C4-7348-B772-85D782A86E9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7">
              <a:extLst>
                <a:ext uri="{FF2B5EF4-FFF2-40B4-BE49-F238E27FC236}">
                  <a16:creationId xmlns:a16="http://schemas.microsoft.com/office/drawing/2014/main" id="{EC5C2E1F-80C5-2C44-BFC4-A31390362B6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41" name="Rectangle 40">
              <a:extLst>
                <a:ext uri="{FF2B5EF4-FFF2-40B4-BE49-F238E27FC236}">
                  <a16:creationId xmlns:a16="http://schemas.microsoft.com/office/drawing/2014/main" id="{38623E7C-F56A-0B4E-8B78-B1F93732690C}"/>
                </a:ext>
              </a:extLst>
            </p:cNvPr>
            <p:cNvSpPr/>
            <p:nvPr/>
          </p:nvSpPr>
          <p:spPr>
            <a:xfrm>
              <a:off x="6618249" y="1710238"/>
              <a:ext cx="164949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the IP address of either one BMS</a:t>
              </a:r>
            </a:p>
          </p:txBody>
        </p:sp>
      </p:grpSp>
    </p:spTree>
    <p:extLst>
      <p:ext uri="{BB962C8B-B14F-4D97-AF65-F5344CB8AC3E}">
        <p14:creationId xmlns:p14="http://schemas.microsoft.com/office/powerpoint/2010/main" val="5536711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CE4BE73-F91B-2A47-9F1C-A2377541686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View Telemetry Data</a:t>
            </a:r>
          </a:p>
        </p:txBody>
      </p:sp>
      <p:sp>
        <p:nvSpPr>
          <p:cNvPr id="28" name="Content Placeholder 2">
            <a:extLst>
              <a:ext uri="{FF2B5EF4-FFF2-40B4-BE49-F238E27FC236}">
                <a16:creationId xmlns:a16="http://schemas.microsoft.com/office/drawing/2014/main" id="{A223FD4A-DD60-4649-A054-7E35CA85ED74}"/>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Query &gt; MAC</a:t>
            </a:r>
            <a:r>
              <a:rPr lang="en-US" sz="1000">
                <a:solidFill>
                  <a:schemeClr val="bg1">
                    <a:lumMod val="75000"/>
                  </a:schemeClr>
                </a:solidFill>
              </a:rPr>
              <a:t>, click the Query box and input filter criteria, Apstra will display the filtered MAC addresses in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Query &gt; ARP</a:t>
            </a:r>
            <a:r>
              <a:rPr lang="en-US" sz="1000">
                <a:solidFill>
                  <a:schemeClr val="bg1">
                    <a:lumMod val="75000"/>
                  </a:schemeClr>
                </a:solidFill>
              </a:rPr>
              <a:t>, click the Query box and input filter criteria, Apstra will display the filtered ARP table in the blueprint.</a:t>
            </a:r>
          </a:p>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Active &gt; Physical</a:t>
            </a:r>
            <a:r>
              <a:rPr lang="en-US" sz="1000"/>
              <a:t>, choose a device and view the interfaces counters.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one device and open its information page.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In the </a:t>
            </a:r>
            <a:r>
              <a:rPr lang="en-US" sz="1000" b="1">
                <a:solidFill>
                  <a:schemeClr val="bg1">
                    <a:lumMod val="75000"/>
                  </a:schemeClr>
                </a:solidFill>
              </a:rPr>
              <a:t>Telemetry</a:t>
            </a:r>
            <a:r>
              <a:rPr lang="en-US" sz="1000">
                <a:solidFill>
                  <a:schemeClr val="bg1">
                    <a:lumMod val="75000"/>
                  </a:schemeClr>
                </a:solidFill>
              </a:rPr>
              <a:t> page, click the tabs the view various information.</a:t>
            </a:r>
          </a:p>
        </p:txBody>
      </p:sp>
      <p:cxnSp>
        <p:nvCxnSpPr>
          <p:cNvPr id="17" name="Straight Arrow Connector 16">
            <a:extLst>
              <a:ext uri="{FF2B5EF4-FFF2-40B4-BE49-F238E27FC236}">
                <a16:creationId xmlns:a16="http://schemas.microsoft.com/office/drawing/2014/main" id="{FEDA9AC2-3F66-EA4B-94F8-BC3AC613A7B7}"/>
              </a:ext>
            </a:extLst>
          </p:cNvPr>
          <p:cNvCxnSpPr>
            <a:cxnSpLocks/>
            <a:stCxn id="25" idx="1"/>
          </p:cNvCxnSpPr>
          <p:nvPr/>
        </p:nvCxnSpPr>
        <p:spPr>
          <a:xfrm flipH="1">
            <a:off x="5239966" y="1851853"/>
            <a:ext cx="259000" cy="13259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C73C157-909A-1844-97B6-1D3D048127C2}"/>
              </a:ext>
            </a:extLst>
          </p:cNvPr>
          <p:cNvGrpSpPr/>
          <p:nvPr/>
        </p:nvGrpSpPr>
        <p:grpSpPr>
          <a:xfrm>
            <a:off x="5397108" y="1743903"/>
            <a:ext cx="190758" cy="207749"/>
            <a:chOff x="6419077" y="1667919"/>
            <a:chExt cx="190758" cy="207749"/>
          </a:xfrm>
        </p:grpSpPr>
        <p:sp>
          <p:nvSpPr>
            <p:cNvPr id="24" name="Oval 23">
              <a:extLst>
                <a:ext uri="{FF2B5EF4-FFF2-40B4-BE49-F238E27FC236}">
                  <a16:creationId xmlns:a16="http://schemas.microsoft.com/office/drawing/2014/main" id="{8B105AA1-1C9B-3C44-BD52-B20DC352AFF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F34F92C6-C7A5-5140-8B0A-DB4B6FC1546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9" name="Straight Arrow Connector 28">
            <a:extLst>
              <a:ext uri="{FF2B5EF4-FFF2-40B4-BE49-F238E27FC236}">
                <a16:creationId xmlns:a16="http://schemas.microsoft.com/office/drawing/2014/main" id="{753E0239-8DF9-6340-A238-96F4BF82F3EE}"/>
              </a:ext>
            </a:extLst>
          </p:cNvPr>
          <p:cNvCxnSpPr>
            <a:cxnSpLocks/>
            <a:stCxn id="32" idx="1"/>
          </p:cNvCxnSpPr>
          <p:nvPr/>
        </p:nvCxnSpPr>
        <p:spPr>
          <a:xfrm flipH="1">
            <a:off x="5888477" y="2429863"/>
            <a:ext cx="380372" cy="44303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FDCB372-6D07-E844-B73C-DFA828247413}"/>
              </a:ext>
            </a:extLst>
          </p:cNvPr>
          <p:cNvGrpSpPr/>
          <p:nvPr/>
        </p:nvGrpSpPr>
        <p:grpSpPr>
          <a:xfrm>
            <a:off x="6166991" y="2321913"/>
            <a:ext cx="874037" cy="207749"/>
            <a:chOff x="6419077" y="1667919"/>
            <a:chExt cx="874037" cy="207749"/>
          </a:xfrm>
        </p:grpSpPr>
        <p:sp>
          <p:nvSpPr>
            <p:cNvPr id="31" name="Oval 30">
              <a:extLst>
                <a:ext uri="{FF2B5EF4-FFF2-40B4-BE49-F238E27FC236}">
                  <a16:creationId xmlns:a16="http://schemas.microsoft.com/office/drawing/2014/main" id="{20159D26-7D22-0A4B-A323-F92C056492B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7">
              <a:extLst>
                <a:ext uri="{FF2B5EF4-FFF2-40B4-BE49-F238E27FC236}">
                  <a16:creationId xmlns:a16="http://schemas.microsoft.com/office/drawing/2014/main" id="{A9D7CF45-F468-A04B-92BC-1981B65D8072}"/>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3" name="Rectangle 32">
              <a:extLst>
                <a:ext uri="{FF2B5EF4-FFF2-40B4-BE49-F238E27FC236}">
                  <a16:creationId xmlns:a16="http://schemas.microsoft.com/office/drawing/2014/main" id="{60313122-F6C9-D44B-A260-4C058E25AD05}"/>
                </a:ext>
              </a:extLst>
            </p:cNvPr>
            <p:cNvSpPr/>
            <p:nvPr/>
          </p:nvSpPr>
          <p:spPr>
            <a:xfrm>
              <a:off x="6618249" y="1710238"/>
              <a:ext cx="674865"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A-bms3</a:t>
              </a:r>
            </a:p>
          </p:txBody>
        </p:sp>
      </p:grpSp>
      <p:cxnSp>
        <p:nvCxnSpPr>
          <p:cNvPr id="34" name="Straight Arrow Connector 33">
            <a:extLst>
              <a:ext uri="{FF2B5EF4-FFF2-40B4-BE49-F238E27FC236}">
                <a16:creationId xmlns:a16="http://schemas.microsoft.com/office/drawing/2014/main" id="{6ABA80A5-FBB5-D349-866B-DFF3407CBDC7}"/>
              </a:ext>
            </a:extLst>
          </p:cNvPr>
          <p:cNvCxnSpPr>
            <a:cxnSpLocks/>
            <a:stCxn id="37" idx="1"/>
          </p:cNvCxnSpPr>
          <p:nvPr/>
        </p:nvCxnSpPr>
        <p:spPr>
          <a:xfrm flipH="1">
            <a:off x="5875507" y="2935457"/>
            <a:ext cx="362158" cy="20333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FCAFA29E-4509-7C43-885E-51FF8222A370}"/>
              </a:ext>
            </a:extLst>
          </p:cNvPr>
          <p:cNvGrpSpPr/>
          <p:nvPr/>
        </p:nvGrpSpPr>
        <p:grpSpPr>
          <a:xfrm>
            <a:off x="6135807" y="2827507"/>
            <a:ext cx="190758" cy="207749"/>
            <a:chOff x="6419077" y="1667919"/>
            <a:chExt cx="190758" cy="207749"/>
          </a:xfrm>
        </p:grpSpPr>
        <p:sp>
          <p:nvSpPr>
            <p:cNvPr id="36" name="Oval 35">
              <a:extLst>
                <a:ext uri="{FF2B5EF4-FFF2-40B4-BE49-F238E27FC236}">
                  <a16:creationId xmlns:a16="http://schemas.microsoft.com/office/drawing/2014/main" id="{891C8E1F-89CA-524D-8455-4AA8AF35D272}"/>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7">
              <a:extLst>
                <a:ext uri="{FF2B5EF4-FFF2-40B4-BE49-F238E27FC236}">
                  <a16:creationId xmlns:a16="http://schemas.microsoft.com/office/drawing/2014/main" id="{3BE12CB1-9E36-2547-B305-2E832BA4892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cxnSp>
        <p:nvCxnSpPr>
          <p:cNvPr id="44" name="Straight Arrow Connector 43">
            <a:extLst>
              <a:ext uri="{FF2B5EF4-FFF2-40B4-BE49-F238E27FC236}">
                <a16:creationId xmlns:a16="http://schemas.microsoft.com/office/drawing/2014/main" id="{DEC0845E-C588-3749-AB96-3D5B9BA65D06}"/>
              </a:ext>
            </a:extLst>
          </p:cNvPr>
          <p:cNvCxnSpPr>
            <a:cxnSpLocks/>
            <a:stCxn id="47" idx="1"/>
          </p:cNvCxnSpPr>
          <p:nvPr/>
        </p:nvCxnSpPr>
        <p:spPr>
          <a:xfrm flipH="1">
            <a:off x="5201055" y="3337176"/>
            <a:ext cx="399769" cy="8047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F19046D2-99F2-7D49-95D6-ADDEE5E4BF73}"/>
              </a:ext>
            </a:extLst>
          </p:cNvPr>
          <p:cNvGrpSpPr/>
          <p:nvPr/>
        </p:nvGrpSpPr>
        <p:grpSpPr>
          <a:xfrm>
            <a:off x="5498966" y="3229226"/>
            <a:ext cx="973423" cy="207749"/>
            <a:chOff x="6419077" y="1667919"/>
            <a:chExt cx="973423" cy="207749"/>
          </a:xfrm>
        </p:grpSpPr>
        <p:sp>
          <p:nvSpPr>
            <p:cNvPr id="46" name="Oval 45">
              <a:extLst>
                <a:ext uri="{FF2B5EF4-FFF2-40B4-BE49-F238E27FC236}">
                  <a16:creationId xmlns:a16="http://schemas.microsoft.com/office/drawing/2014/main" id="{EDD3B8BB-602C-1C44-B2AF-12D54927460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7">
              <a:extLst>
                <a:ext uri="{FF2B5EF4-FFF2-40B4-BE49-F238E27FC236}">
                  <a16:creationId xmlns:a16="http://schemas.microsoft.com/office/drawing/2014/main" id="{78DFAEE5-684D-5147-8B96-B3F00F80359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sp>
          <p:nvSpPr>
            <p:cNvPr id="48" name="Rectangle 47">
              <a:extLst>
                <a:ext uri="{FF2B5EF4-FFF2-40B4-BE49-F238E27FC236}">
                  <a16:creationId xmlns:a16="http://schemas.microsoft.com/office/drawing/2014/main" id="{3D91E731-0839-7A4B-81CA-36DFA795DDE3}"/>
                </a:ext>
              </a:extLst>
            </p:cNvPr>
            <p:cNvSpPr/>
            <p:nvPr/>
          </p:nvSpPr>
          <p:spPr>
            <a:xfrm>
              <a:off x="6618249" y="1710238"/>
              <a:ext cx="77425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ext-router</a:t>
              </a:r>
            </a:p>
          </p:txBody>
        </p:sp>
      </p:grpSp>
      <p:cxnSp>
        <p:nvCxnSpPr>
          <p:cNvPr id="49" name="Straight Arrow Connector 48">
            <a:extLst>
              <a:ext uri="{FF2B5EF4-FFF2-40B4-BE49-F238E27FC236}">
                <a16:creationId xmlns:a16="http://schemas.microsoft.com/office/drawing/2014/main" id="{B7027387-9CA4-8E41-8CE8-D1B1FF4E64E1}"/>
              </a:ext>
            </a:extLst>
          </p:cNvPr>
          <p:cNvCxnSpPr>
            <a:cxnSpLocks/>
            <a:stCxn id="52" idx="1"/>
          </p:cNvCxnSpPr>
          <p:nvPr/>
        </p:nvCxnSpPr>
        <p:spPr>
          <a:xfrm>
            <a:off x="5300272" y="3621737"/>
            <a:ext cx="419592" cy="63897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6E593A83-59F8-E34A-9098-7B4AA0CE9FE0}"/>
              </a:ext>
            </a:extLst>
          </p:cNvPr>
          <p:cNvGrpSpPr/>
          <p:nvPr/>
        </p:nvGrpSpPr>
        <p:grpSpPr>
          <a:xfrm>
            <a:off x="5198414" y="3490992"/>
            <a:ext cx="1760497" cy="246221"/>
            <a:chOff x="6419077" y="1645124"/>
            <a:chExt cx="1760497" cy="246221"/>
          </a:xfrm>
        </p:grpSpPr>
        <p:sp>
          <p:nvSpPr>
            <p:cNvPr id="51" name="Oval 50">
              <a:extLst>
                <a:ext uri="{FF2B5EF4-FFF2-40B4-BE49-F238E27FC236}">
                  <a16:creationId xmlns:a16="http://schemas.microsoft.com/office/drawing/2014/main" id="{062D4621-EFE6-304D-894E-436B38BD014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7">
              <a:extLst>
                <a:ext uri="{FF2B5EF4-FFF2-40B4-BE49-F238E27FC236}">
                  <a16:creationId xmlns:a16="http://schemas.microsoft.com/office/drawing/2014/main" id="{5D1F81AC-D67C-044B-A072-8A298F5A9C5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sp>
          <p:nvSpPr>
            <p:cNvPr id="53" name="Rectangle 52">
              <a:extLst>
                <a:ext uri="{FF2B5EF4-FFF2-40B4-BE49-F238E27FC236}">
                  <a16:creationId xmlns:a16="http://schemas.microsoft.com/office/drawing/2014/main" id="{5C9ACF7B-8BD1-C745-AB93-7446FBA7B21F}"/>
                </a:ext>
              </a:extLst>
            </p:cNvPr>
            <p:cNvSpPr/>
            <p:nvPr/>
          </p:nvSpPr>
          <p:spPr>
            <a:xfrm>
              <a:off x="6618249" y="1645124"/>
              <a:ext cx="1561325" cy="24622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Display all the possible paths and</a:t>
              </a:r>
            </a:p>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status between bms3 and ext-router</a:t>
              </a:r>
            </a:p>
          </p:txBody>
        </p:sp>
      </p:grpSp>
      <p:cxnSp>
        <p:nvCxnSpPr>
          <p:cNvPr id="55" name="Straight Arrow Connector 54">
            <a:extLst>
              <a:ext uri="{FF2B5EF4-FFF2-40B4-BE49-F238E27FC236}">
                <a16:creationId xmlns:a16="http://schemas.microsoft.com/office/drawing/2014/main" id="{EDA95534-7B27-8F41-A6D8-91217C459C1E}"/>
              </a:ext>
            </a:extLst>
          </p:cNvPr>
          <p:cNvCxnSpPr>
            <a:cxnSpLocks/>
            <a:stCxn id="58" idx="1"/>
          </p:cNvCxnSpPr>
          <p:nvPr/>
        </p:nvCxnSpPr>
        <p:spPr>
          <a:xfrm>
            <a:off x="6881000" y="2804570"/>
            <a:ext cx="460141" cy="72981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A667F99-ECD7-1047-89A0-2138790CC636}"/>
              </a:ext>
            </a:extLst>
          </p:cNvPr>
          <p:cNvGrpSpPr/>
          <p:nvPr/>
        </p:nvGrpSpPr>
        <p:grpSpPr>
          <a:xfrm>
            <a:off x="6779142" y="2696620"/>
            <a:ext cx="1651493" cy="207749"/>
            <a:chOff x="6419077" y="1667919"/>
            <a:chExt cx="1651493" cy="207749"/>
          </a:xfrm>
        </p:grpSpPr>
        <p:sp>
          <p:nvSpPr>
            <p:cNvPr id="57" name="Oval 56">
              <a:extLst>
                <a:ext uri="{FF2B5EF4-FFF2-40B4-BE49-F238E27FC236}">
                  <a16:creationId xmlns:a16="http://schemas.microsoft.com/office/drawing/2014/main" id="{0715550D-2CA3-9E4D-BB2C-8E669F112CC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7">
              <a:extLst>
                <a:ext uri="{FF2B5EF4-FFF2-40B4-BE49-F238E27FC236}">
                  <a16:creationId xmlns:a16="http://schemas.microsoft.com/office/drawing/2014/main" id="{4F223875-7580-3F49-B83A-71D6E2483CA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⑥</a:t>
              </a:r>
            </a:p>
          </p:txBody>
        </p:sp>
        <p:sp>
          <p:nvSpPr>
            <p:cNvPr id="59" name="Rectangle 58">
              <a:extLst>
                <a:ext uri="{FF2B5EF4-FFF2-40B4-BE49-F238E27FC236}">
                  <a16:creationId xmlns:a16="http://schemas.microsoft.com/office/drawing/2014/main" id="{18A0A058-4245-8E4A-94AB-37A30C08C6A0}"/>
                </a:ext>
              </a:extLst>
            </p:cNvPr>
            <p:cNvSpPr/>
            <p:nvPr/>
          </p:nvSpPr>
          <p:spPr>
            <a:xfrm>
              <a:off x="6618249" y="1710238"/>
              <a:ext cx="145232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the link the view its counters</a:t>
              </a:r>
            </a:p>
          </p:txBody>
        </p:sp>
      </p:grpSp>
    </p:spTree>
    <p:extLst>
      <p:ext uri="{BB962C8B-B14F-4D97-AF65-F5344CB8AC3E}">
        <p14:creationId xmlns:p14="http://schemas.microsoft.com/office/powerpoint/2010/main" val="174765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F83822-AD41-C14D-910F-A1DA8D804E6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Zero Touch Provisioning</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13</a:t>
            </a:fld>
            <a:endParaRPr lang="en-US"/>
          </a:p>
        </p:txBody>
      </p:sp>
      <p:sp>
        <p:nvSpPr>
          <p:cNvPr id="13" name="Content Placeholder 2">
            <a:extLst>
              <a:ext uri="{FF2B5EF4-FFF2-40B4-BE49-F238E27FC236}">
                <a16:creationId xmlns:a16="http://schemas.microsoft.com/office/drawing/2014/main" id="{512CB4DE-1333-7F41-8F97-94B1A9DA94D6}"/>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SSH to the Apstra server, run command ./zeroize_vqfx_A.sh to zeroize all vQFX in data center A.</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Devices &gt; Agents &gt; OFFBOX</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Wait for 5-10 minutes, until all 6 vQFX in data center A are registered as offbox agents in Apstra.</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In Apstra server shell, run command ./zeroize_vqfx_B.sh to zeroize all vQFX in data center B.</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Wait for 5-10 minutes, until all 6 vQFX in data center B are registered as offbox agents in Apstra.</a:t>
            </a:r>
          </a:p>
          <a:p>
            <a:pPr marL="171450" indent="-171450">
              <a:lnSpc>
                <a:spcPct val="100000"/>
              </a:lnSpc>
              <a:spcBef>
                <a:spcPts val="900"/>
              </a:spcBef>
              <a:buFont typeface="Arial" panose="020B0604020202020204" pitchFamily="34" charset="0"/>
              <a:buChar char="•"/>
            </a:pPr>
            <a:r>
              <a:rPr lang="en-US" sz="1000"/>
              <a:t>Go to </a:t>
            </a:r>
            <a:r>
              <a:rPr lang="en-US" sz="1000" b="1"/>
              <a:t>Devices &gt; Managed Devices</a:t>
            </a:r>
            <a:r>
              <a:rPr lang="en-US" sz="1000"/>
              <a:t>, and then acknowledge all the new devices.</a:t>
            </a:r>
          </a:p>
        </p:txBody>
      </p:sp>
      <p:sp>
        <p:nvSpPr>
          <p:cNvPr id="18" name="Oval 17">
            <a:extLst>
              <a:ext uri="{FF2B5EF4-FFF2-40B4-BE49-F238E27FC236}">
                <a16:creationId xmlns:a16="http://schemas.microsoft.com/office/drawing/2014/main" id="{7D06AB1B-1CD6-F546-80F3-6C19039B6607}"/>
              </a:ext>
            </a:extLst>
          </p:cNvPr>
          <p:cNvSpPr/>
          <p:nvPr/>
        </p:nvSpPr>
        <p:spPr>
          <a:xfrm>
            <a:off x="6005076" y="1834169"/>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B5A360D0-6ACB-E24F-8555-F7CED4FCDDC0}"/>
              </a:ext>
            </a:extLst>
          </p:cNvPr>
          <p:cNvCxnSpPr>
            <a:cxnSpLocks/>
            <a:stCxn id="34" idx="1"/>
          </p:cNvCxnSpPr>
          <p:nvPr/>
        </p:nvCxnSpPr>
        <p:spPr>
          <a:xfrm flipH="1">
            <a:off x="5037151" y="2311504"/>
            <a:ext cx="954399" cy="15340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68187D7-3ACA-024B-90B0-50471FACB0CC}"/>
              </a:ext>
            </a:extLst>
          </p:cNvPr>
          <p:cNvGrpSpPr/>
          <p:nvPr/>
        </p:nvGrpSpPr>
        <p:grpSpPr>
          <a:xfrm>
            <a:off x="5889692" y="2203554"/>
            <a:ext cx="190758" cy="207749"/>
            <a:chOff x="2546350" y="1935376"/>
            <a:chExt cx="190758" cy="207749"/>
          </a:xfrm>
        </p:grpSpPr>
        <p:sp>
          <p:nvSpPr>
            <p:cNvPr id="33" name="Oval 32">
              <a:extLst>
                <a:ext uri="{FF2B5EF4-FFF2-40B4-BE49-F238E27FC236}">
                  <a16:creationId xmlns:a16="http://schemas.microsoft.com/office/drawing/2014/main" id="{BAF09CD7-AFEE-174F-84A5-1DE8887AB986}"/>
                </a:ext>
              </a:extLst>
            </p:cNvPr>
            <p:cNvSpPr/>
            <p:nvPr/>
          </p:nvSpPr>
          <p:spPr>
            <a:xfrm>
              <a:off x="2559050" y="1965325"/>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7">
              <a:extLst>
                <a:ext uri="{FF2B5EF4-FFF2-40B4-BE49-F238E27FC236}">
                  <a16:creationId xmlns:a16="http://schemas.microsoft.com/office/drawing/2014/main" id="{99FFD3BB-449D-A541-BE68-6DE5A77798C6}"/>
                </a:ext>
              </a:extLst>
            </p:cNvPr>
            <p:cNvSpPr/>
            <p:nvPr/>
          </p:nvSpPr>
          <p:spPr>
            <a:xfrm>
              <a:off x="2546350" y="1935376"/>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36" name="Straight Arrow Connector 35">
            <a:extLst>
              <a:ext uri="{FF2B5EF4-FFF2-40B4-BE49-F238E27FC236}">
                <a16:creationId xmlns:a16="http://schemas.microsoft.com/office/drawing/2014/main" id="{BEFCD21D-34C0-A040-B17F-A5DCA51477D9}"/>
              </a:ext>
            </a:extLst>
          </p:cNvPr>
          <p:cNvCxnSpPr>
            <a:cxnSpLocks/>
            <a:stCxn id="39" idx="1"/>
          </p:cNvCxnSpPr>
          <p:nvPr/>
        </p:nvCxnSpPr>
        <p:spPr>
          <a:xfrm flipH="1">
            <a:off x="5021249" y="1838244"/>
            <a:ext cx="484865" cy="42390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971DC288-FF26-A743-95F5-5CF5EF55F5F1}"/>
              </a:ext>
            </a:extLst>
          </p:cNvPr>
          <p:cNvGrpSpPr/>
          <p:nvPr/>
        </p:nvGrpSpPr>
        <p:grpSpPr>
          <a:xfrm>
            <a:off x="5404256" y="1730294"/>
            <a:ext cx="190758" cy="207749"/>
            <a:chOff x="2546350" y="1935376"/>
            <a:chExt cx="190758" cy="207749"/>
          </a:xfrm>
        </p:grpSpPr>
        <p:sp>
          <p:nvSpPr>
            <p:cNvPr id="38" name="Oval 37">
              <a:extLst>
                <a:ext uri="{FF2B5EF4-FFF2-40B4-BE49-F238E27FC236}">
                  <a16:creationId xmlns:a16="http://schemas.microsoft.com/office/drawing/2014/main" id="{2F2F7A29-E0C6-0147-AF6C-92C4582C83BF}"/>
                </a:ext>
              </a:extLst>
            </p:cNvPr>
            <p:cNvSpPr/>
            <p:nvPr/>
          </p:nvSpPr>
          <p:spPr>
            <a:xfrm>
              <a:off x="2559050" y="1965325"/>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7">
              <a:extLst>
                <a:ext uri="{FF2B5EF4-FFF2-40B4-BE49-F238E27FC236}">
                  <a16:creationId xmlns:a16="http://schemas.microsoft.com/office/drawing/2014/main" id="{D75EF949-57FC-2A4A-9755-8A40FAA4351B}"/>
                </a:ext>
              </a:extLst>
            </p:cNvPr>
            <p:cNvSpPr/>
            <p:nvPr/>
          </p:nvSpPr>
          <p:spPr>
            <a:xfrm>
              <a:off x="2546350" y="1935376"/>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5407151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79C2D8-453F-BF49-89F6-37D0731A255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View Telemetry Data</a:t>
            </a:r>
          </a:p>
        </p:txBody>
      </p:sp>
      <p:sp>
        <p:nvSpPr>
          <p:cNvPr id="20" name="Content Placeholder 2">
            <a:extLst>
              <a:ext uri="{FF2B5EF4-FFF2-40B4-BE49-F238E27FC236}">
                <a16:creationId xmlns:a16="http://schemas.microsoft.com/office/drawing/2014/main" id="{EA3DCA17-CC19-DE4E-BB41-C4C6281A6D04}"/>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Query &gt; MAC</a:t>
            </a:r>
            <a:r>
              <a:rPr lang="en-US" sz="1000">
                <a:solidFill>
                  <a:schemeClr val="bg1">
                    <a:lumMod val="75000"/>
                  </a:schemeClr>
                </a:solidFill>
              </a:rPr>
              <a:t>, click the Query box and input filter criteria, Apstra will display the filtered MAC addresses in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Query &gt; ARP</a:t>
            </a:r>
            <a:r>
              <a:rPr lang="en-US" sz="1000">
                <a:solidFill>
                  <a:schemeClr val="bg1">
                    <a:lumMod val="75000"/>
                  </a:schemeClr>
                </a:solidFill>
              </a:rPr>
              <a:t>, click the Query box and input filter criteria, Apstra will display the filtered ARP table in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Physical</a:t>
            </a:r>
            <a:r>
              <a:rPr lang="en-US" sz="1000">
                <a:solidFill>
                  <a:schemeClr val="bg1">
                    <a:lumMod val="75000"/>
                  </a:schemeClr>
                </a:solidFill>
              </a:rPr>
              <a:t>, choose a device and view the interfaces counters.</a:t>
            </a:r>
          </a:p>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Physical</a:t>
            </a:r>
            <a:r>
              <a:rPr lang="en-US" sz="1000"/>
              <a:t>, select one device and open its information page.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In the </a:t>
            </a:r>
            <a:r>
              <a:rPr lang="en-US" sz="1000" b="1">
                <a:solidFill>
                  <a:schemeClr val="bg1">
                    <a:lumMod val="75000"/>
                  </a:schemeClr>
                </a:solidFill>
              </a:rPr>
              <a:t>Telemetry</a:t>
            </a:r>
            <a:r>
              <a:rPr lang="en-US" sz="1000">
                <a:solidFill>
                  <a:schemeClr val="bg1">
                    <a:lumMod val="75000"/>
                  </a:schemeClr>
                </a:solidFill>
              </a:rPr>
              <a:t> page, click the tabs the view various information.</a:t>
            </a:r>
          </a:p>
        </p:txBody>
      </p:sp>
      <p:cxnSp>
        <p:nvCxnSpPr>
          <p:cNvPr id="14" name="Straight Arrow Connector 13">
            <a:extLst>
              <a:ext uri="{FF2B5EF4-FFF2-40B4-BE49-F238E27FC236}">
                <a16:creationId xmlns:a16="http://schemas.microsoft.com/office/drawing/2014/main" id="{C048561E-8CA8-EE43-9901-F982FEFF1837}"/>
              </a:ext>
            </a:extLst>
          </p:cNvPr>
          <p:cNvCxnSpPr>
            <a:cxnSpLocks/>
            <a:stCxn id="22" idx="1"/>
          </p:cNvCxnSpPr>
          <p:nvPr/>
        </p:nvCxnSpPr>
        <p:spPr>
          <a:xfrm flipH="1">
            <a:off x="5765260" y="2679700"/>
            <a:ext cx="518094" cy="24508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122AF09-F82D-8C48-9C63-C24C22AE9042}"/>
              </a:ext>
            </a:extLst>
          </p:cNvPr>
          <p:cNvGrpSpPr/>
          <p:nvPr/>
        </p:nvGrpSpPr>
        <p:grpSpPr>
          <a:xfrm>
            <a:off x="6181496" y="2571750"/>
            <a:ext cx="822741" cy="207749"/>
            <a:chOff x="6419077" y="1667919"/>
            <a:chExt cx="822741" cy="207749"/>
          </a:xfrm>
        </p:grpSpPr>
        <p:sp>
          <p:nvSpPr>
            <p:cNvPr id="21" name="Oval 20">
              <a:extLst>
                <a:ext uri="{FF2B5EF4-FFF2-40B4-BE49-F238E27FC236}">
                  <a16:creationId xmlns:a16="http://schemas.microsoft.com/office/drawing/2014/main" id="{F2C71158-B628-0044-9372-04123619CCAA}"/>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7">
              <a:extLst>
                <a:ext uri="{FF2B5EF4-FFF2-40B4-BE49-F238E27FC236}">
                  <a16:creationId xmlns:a16="http://schemas.microsoft.com/office/drawing/2014/main" id="{448F2A1C-8D5E-B043-9B50-62F1406389B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3" name="Rectangle 22">
              <a:extLst>
                <a:ext uri="{FF2B5EF4-FFF2-40B4-BE49-F238E27FC236}">
                  <a16:creationId xmlns:a16="http://schemas.microsoft.com/office/drawing/2014/main" id="{07289A89-AFBA-2E4F-BF25-AB6F9CC0708F}"/>
                </a:ext>
              </a:extLst>
            </p:cNvPr>
            <p:cNvSpPr/>
            <p:nvPr/>
          </p:nvSpPr>
          <p:spPr>
            <a:xfrm>
              <a:off x="6618249" y="1710238"/>
              <a:ext cx="62356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spine1</a:t>
              </a:r>
            </a:p>
          </p:txBody>
        </p:sp>
      </p:grpSp>
      <p:cxnSp>
        <p:nvCxnSpPr>
          <p:cNvPr id="24" name="Straight Arrow Connector 23">
            <a:extLst>
              <a:ext uri="{FF2B5EF4-FFF2-40B4-BE49-F238E27FC236}">
                <a16:creationId xmlns:a16="http://schemas.microsoft.com/office/drawing/2014/main" id="{6EB328B8-FA2F-5E49-BA11-9301C947669E}"/>
              </a:ext>
            </a:extLst>
          </p:cNvPr>
          <p:cNvCxnSpPr>
            <a:cxnSpLocks/>
            <a:stCxn id="27" idx="1"/>
          </p:cNvCxnSpPr>
          <p:nvPr/>
        </p:nvCxnSpPr>
        <p:spPr>
          <a:xfrm>
            <a:off x="7692248" y="2318413"/>
            <a:ext cx="264978" cy="15889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A883F377-EE12-4341-B3FD-92AFE1F3CC62}"/>
              </a:ext>
            </a:extLst>
          </p:cNvPr>
          <p:cNvGrpSpPr/>
          <p:nvPr/>
        </p:nvGrpSpPr>
        <p:grpSpPr>
          <a:xfrm>
            <a:off x="7590390" y="2210463"/>
            <a:ext cx="190758" cy="207749"/>
            <a:chOff x="6419077" y="1667919"/>
            <a:chExt cx="190758" cy="207749"/>
          </a:xfrm>
        </p:grpSpPr>
        <p:sp>
          <p:nvSpPr>
            <p:cNvPr id="26" name="Oval 25">
              <a:extLst>
                <a:ext uri="{FF2B5EF4-FFF2-40B4-BE49-F238E27FC236}">
                  <a16:creationId xmlns:a16="http://schemas.microsoft.com/office/drawing/2014/main" id="{F9DA4BA6-FD2A-DB41-9B36-18259A61134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C9425BCD-9CC3-594A-99D1-D38B6C9AEBE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6291505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5F7921-DE91-2341-81C6-7AAB6E0204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View Telemetry Data</a:t>
            </a:r>
          </a:p>
        </p:txBody>
      </p:sp>
      <p:sp>
        <p:nvSpPr>
          <p:cNvPr id="19" name="Content Placeholder 2">
            <a:extLst>
              <a:ext uri="{FF2B5EF4-FFF2-40B4-BE49-F238E27FC236}">
                <a16:creationId xmlns:a16="http://schemas.microsoft.com/office/drawing/2014/main" id="{0B5CAFDE-3642-024D-942B-E75DA6FC5A90}"/>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Query &gt; MAC</a:t>
            </a:r>
            <a:r>
              <a:rPr lang="en-US" sz="1000">
                <a:solidFill>
                  <a:schemeClr val="bg1">
                    <a:lumMod val="75000"/>
                  </a:schemeClr>
                </a:solidFill>
              </a:rPr>
              <a:t>, click the Query box and input filter criteria, Apstra will display the filtered MAC addresses in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Query &gt; ARP</a:t>
            </a:r>
            <a:r>
              <a:rPr lang="en-US" sz="1000">
                <a:solidFill>
                  <a:schemeClr val="bg1">
                    <a:lumMod val="75000"/>
                  </a:schemeClr>
                </a:solidFill>
              </a:rPr>
              <a:t>, click the Query box and input filter criteria, Apstra will display the filtered ARP table in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Active &gt; Physical</a:t>
            </a:r>
            <a:r>
              <a:rPr lang="en-US" sz="1000">
                <a:solidFill>
                  <a:schemeClr val="bg1">
                    <a:lumMod val="75000"/>
                  </a:schemeClr>
                </a:solidFill>
              </a:rPr>
              <a:t>, choose a device and view the interfaces counters.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one device and open its information page.</a:t>
            </a:r>
          </a:p>
          <a:p>
            <a:pPr marL="171450" indent="-171450">
              <a:lnSpc>
                <a:spcPct val="100000"/>
              </a:lnSpc>
              <a:spcBef>
                <a:spcPts val="900"/>
              </a:spcBef>
              <a:buFont typeface="Arial" panose="020B0604020202020204" pitchFamily="34" charset="0"/>
              <a:buChar char="•"/>
            </a:pPr>
            <a:r>
              <a:rPr lang="en-US" sz="1000"/>
              <a:t>In the </a:t>
            </a:r>
            <a:r>
              <a:rPr lang="en-US" sz="1000" b="1"/>
              <a:t>Telemetry</a:t>
            </a:r>
            <a:r>
              <a:rPr lang="en-US" sz="1000"/>
              <a:t> page, click the tabs the view various information.</a:t>
            </a:r>
          </a:p>
        </p:txBody>
      </p:sp>
      <p:cxnSp>
        <p:nvCxnSpPr>
          <p:cNvPr id="12" name="Straight Arrow Connector 11">
            <a:extLst>
              <a:ext uri="{FF2B5EF4-FFF2-40B4-BE49-F238E27FC236}">
                <a16:creationId xmlns:a16="http://schemas.microsoft.com/office/drawing/2014/main" id="{9ADD19BD-28F6-9144-A05A-8A35D86F86C5}"/>
              </a:ext>
            </a:extLst>
          </p:cNvPr>
          <p:cNvCxnSpPr>
            <a:cxnSpLocks/>
            <a:stCxn id="16" idx="1"/>
          </p:cNvCxnSpPr>
          <p:nvPr/>
        </p:nvCxnSpPr>
        <p:spPr>
          <a:xfrm flipH="1">
            <a:off x="5609617" y="1825340"/>
            <a:ext cx="428929" cy="17855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CFE5926-4315-3247-A04F-9E52B5641E3D}"/>
              </a:ext>
            </a:extLst>
          </p:cNvPr>
          <p:cNvGrpSpPr/>
          <p:nvPr/>
        </p:nvGrpSpPr>
        <p:grpSpPr>
          <a:xfrm>
            <a:off x="5936688" y="1717390"/>
            <a:ext cx="190758" cy="207749"/>
            <a:chOff x="6419077" y="1667919"/>
            <a:chExt cx="190758" cy="207749"/>
          </a:xfrm>
        </p:grpSpPr>
        <p:sp>
          <p:nvSpPr>
            <p:cNvPr id="15" name="Oval 14">
              <a:extLst>
                <a:ext uri="{FF2B5EF4-FFF2-40B4-BE49-F238E27FC236}">
                  <a16:creationId xmlns:a16="http://schemas.microsoft.com/office/drawing/2014/main" id="{FD33C1C7-1650-C741-80BE-3A060EBCEC8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AD99A6F2-B1A3-0345-8B29-697E55D022C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7" name="Straight Arrow Connector 16">
            <a:extLst>
              <a:ext uri="{FF2B5EF4-FFF2-40B4-BE49-F238E27FC236}">
                <a16:creationId xmlns:a16="http://schemas.microsoft.com/office/drawing/2014/main" id="{14B51702-816B-3141-872B-21B9AD0D4B48}"/>
              </a:ext>
            </a:extLst>
          </p:cNvPr>
          <p:cNvCxnSpPr>
            <a:cxnSpLocks/>
            <a:stCxn id="26" idx="1"/>
          </p:cNvCxnSpPr>
          <p:nvPr/>
        </p:nvCxnSpPr>
        <p:spPr>
          <a:xfrm flipH="1">
            <a:off x="5836596" y="1890740"/>
            <a:ext cx="775440" cy="26231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E8A473E-23E1-8744-A44C-A6256745035C}"/>
              </a:ext>
            </a:extLst>
          </p:cNvPr>
          <p:cNvGrpSpPr/>
          <p:nvPr/>
        </p:nvGrpSpPr>
        <p:grpSpPr>
          <a:xfrm>
            <a:off x="6510178" y="1782790"/>
            <a:ext cx="870831" cy="207749"/>
            <a:chOff x="6419077" y="1667919"/>
            <a:chExt cx="870831" cy="207749"/>
          </a:xfrm>
        </p:grpSpPr>
        <p:sp>
          <p:nvSpPr>
            <p:cNvPr id="25" name="Oval 24">
              <a:extLst>
                <a:ext uri="{FF2B5EF4-FFF2-40B4-BE49-F238E27FC236}">
                  <a16:creationId xmlns:a16="http://schemas.microsoft.com/office/drawing/2014/main" id="{AEBFCF71-FF3B-9D41-A5B3-D7CCDE8A71E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7">
              <a:extLst>
                <a:ext uri="{FF2B5EF4-FFF2-40B4-BE49-F238E27FC236}">
                  <a16:creationId xmlns:a16="http://schemas.microsoft.com/office/drawing/2014/main" id="{C07E707F-443E-AE4A-BADC-16B1273B80F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7" name="Rectangle 26">
              <a:extLst>
                <a:ext uri="{FF2B5EF4-FFF2-40B4-BE49-F238E27FC236}">
                  <a16:creationId xmlns:a16="http://schemas.microsoft.com/office/drawing/2014/main" id="{3F631EC8-E5D2-6C4A-BEE5-3D3995042E03}"/>
                </a:ext>
              </a:extLst>
            </p:cNvPr>
            <p:cNvSpPr/>
            <p:nvPr/>
          </p:nvSpPr>
          <p:spPr>
            <a:xfrm>
              <a:off x="6618249" y="1710238"/>
              <a:ext cx="67165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these tabs</a:t>
              </a:r>
            </a:p>
          </p:txBody>
        </p:sp>
      </p:grpSp>
    </p:spTree>
    <p:extLst>
      <p:ext uri="{BB962C8B-B14F-4D97-AF65-F5344CB8AC3E}">
        <p14:creationId xmlns:p14="http://schemas.microsoft.com/office/powerpoint/2010/main" val="17102274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8C0DF6-F6F6-47CA-8A05-32744471643A}"/>
              </a:ext>
            </a:extLst>
          </p:cNvPr>
          <p:cNvSpPr>
            <a:spLocks noGrp="1"/>
          </p:cNvSpPr>
          <p:nvPr>
            <p:ph type="ctrTitle"/>
          </p:nvPr>
        </p:nvSpPr>
        <p:spPr/>
        <p:txBody>
          <a:bodyPr/>
          <a:lstStyle/>
          <a:p>
            <a:r>
              <a:rPr lang="en-US"/>
              <a:t>THANK YOU</a:t>
            </a:r>
          </a:p>
        </p:txBody>
      </p:sp>
      <p:sp>
        <p:nvSpPr>
          <p:cNvPr id="4" name="Slide Number Placeholder 3">
            <a:extLst>
              <a:ext uri="{FF2B5EF4-FFF2-40B4-BE49-F238E27FC236}">
                <a16:creationId xmlns:a16="http://schemas.microsoft.com/office/drawing/2014/main" id="{C77EEBEF-FD73-4F02-B429-E73A326E8B27}"/>
              </a:ext>
            </a:extLst>
          </p:cNvPr>
          <p:cNvSpPr>
            <a:spLocks noGrp="1"/>
          </p:cNvSpPr>
          <p:nvPr>
            <p:ph type="sldNum" sz="quarter" idx="4294967295"/>
          </p:nvPr>
        </p:nvSpPr>
        <p:spPr>
          <a:xfrm>
            <a:off x="8899525" y="4960938"/>
            <a:ext cx="244475" cy="107950"/>
          </a:xfrm>
        </p:spPr>
        <p:txBody>
          <a:bodyPr/>
          <a:lstStyle/>
          <a:p>
            <a:fld id="{911CAEDA-F13C-43B4-B3A8-D3983B745648}" type="slidenum">
              <a:rPr lang="en-US" smtClean="0"/>
              <a:t>132</a:t>
            </a:fld>
            <a:endParaRPr lang="en-US"/>
          </a:p>
        </p:txBody>
      </p:sp>
    </p:spTree>
    <p:extLst>
      <p:ext uri="{BB962C8B-B14F-4D97-AF65-F5344CB8AC3E}">
        <p14:creationId xmlns:p14="http://schemas.microsoft.com/office/powerpoint/2010/main" val="3580593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14</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Some resource pools are pre-defined in Apstra, you can use them directly in the blueprint.  However, if you want to have a better control over the ASN and IP address range, or want to separate the ranges between different sites, you can define custom resource pools and reference them in the blueprint.</a:t>
            </a:r>
          </a:p>
          <a:p>
            <a:pPr marL="0" indent="0">
              <a:lnSpc>
                <a:spcPct val="100000"/>
              </a:lnSpc>
              <a:buNone/>
            </a:pPr>
            <a:r>
              <a:rPr lang="en-US" sz="1200"/>
              <a:t>There are two data centers in this demo setup, and we want to use different ASNs and IP subnets in each data center for easier management and troubleshooting.  So, for each data center, we're going to define one ASN pool, one IP subnet for device loopback address, and one IP subnet for inter-device fabric link.  In addition, we will create one IP subnet for external links that is shared by both data centers.</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ASN Pools and IP Pools</a:t>
            </a:r>
          </a:p>
        </p:txBody>
      </p:sp>
    </p:spTree>
    <p:extLst>
      <p:ext uri="{BB962C8B-B14F-4D97-AF65-F5344CB8AC3E}">
        <p14:creationId xmlns:p14="http://schemas.microsoft.com/office/powerpoint/2010/main" val="3374085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ASN Pools and IP Pools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Resources &gt; ASN Pools</a:t>
            </a:r>
            <a:r>
              <a:rPr lang="en-US" sz="1000"/>
              <a:t>, and then create below two ASN pools.</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Resources &gt; IP Pools</a:t>
            </a:r>
            <a:r>
              <a:rPr lang="en-US" sz="1000">
                <a:solidFill>
                  <a:schemeClr val="bg1">
                    <a:lumMod val="75000"/>
                  </a:schemeClr>
                </a:solidFill>
              </a:rPr>
              <a:t>, and then create below five IP address pools.</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15</a:t>
            </a:fld>
            <a:endParaRPr lang="en-US"/>
          </a:p>
        </p:txBody>
      </p:sp>
      <p:graphicFrame>
        <p:nvGraphicFramePr>
          <p:cNvPr id="7" name="Table 10">
            <a:extLst>
              <a:ext uri="{FF2B5EF4-FFF2-40B4-BE49-F238E27FC236}">
                <a16:creationId xmlns:a16="http://schemas.microsoft.com/office/drawing/2014/main" id="{B769A1BC-CD91-4D45-9D91-FEACFFBFAD1E}"/>
              </a:ext>
            </a:extLst>
          </p:cNvPr>
          <p:cNvGraphicFramePr>
            <a:graphicFrameLocks noGrp="1"/>
          </p:cNvGraphicFramePr>
          <p:nvPr>
            <p:extLst>
              <p:ext uri="{D42A27DB-BD31-4B8C-83A1-F6EECF244321}">
                <p14:modId xmlns:p14="http://schemas.microsoft.com/office/powerpoint/2010/main" val="1854196185"/>
              </p:ext>
            </p:extLst>
          </p:nvPr>
        </p:nvGraphicFramePr>
        <p:xfrm>
          <a:off x="507393" y="1593565"/>
          <a:ext cx="3208788" cy="640080"/>
        </p:xfrm>
        <a:graphic>
          <a:graphicData uri="http://schemas.openxmlformats.org/drawingml/2006/table">
            <a:tbl>
              <a:tblPr firstRow="1" bandRow="1">
                <a:tableStyleId>{5C22544A-7EE6-4342-B048-85BDC9FD1C3A}</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Ranges</a:t>
                      </a:r>
                    </a:p>
                  </a:txBody>
                  <a:tcPr/>
                </a:tc>
                <a:extLst>
                  <a:ext uri="{0D108BD9-81ED-4DB2-BD59-A6C34878D82A}">
                    <a16:rowId xmlns:a16="http://schemas.microsoft.com/office/drawing/2014/main" val="3501326622"/>
                  </a:ext>
                </a:extLst>
              </a:tr>
              <a:tr h="0">
                <a:tc>
                  <a:txBody>
                    <a:bodyPr/>
                    <a:lstStyle/>
                    <a:p>
                      <a:r>
                        <a:rPr lang="en-US" sz="800">
                          <a:solidFill>
                            <a:srgbClr val="3C3C3C"/>
                          </a:solidFill>
                        </a:rPr>
                        <a:t>DataCenter-A</a:t>
                      </a:r>
                    </a:p>
                  </a:txBody>
                  <a:tcPr/>
                </a:tc>
                <a:tc>
                  <a:txBody>
                    <a:bodyPr/>
                    <a:lstStyle/>
                    <a:p>
                      <a:r>
                        <a:rPr lang="en-US" sz="800">
                          <a:solidFill>
                            <a:srgbClr val="3C3C3C"/>
                          </a:solidFill>
                        </a:rPr>
                        <a:t>65100 – 65199</a:t>
                      </a:r>
                    </a:p>
                  </a:txBody>
                  <a:tcPr/>
                </a:tc>
                <a:extLst>
                  <a:ext uri="{0D108BD9-81ED-4DB2-BD59-A6C34878D82A}">
                    <a16:rowId xmlns:a16="http://schemas.microsoft.com/office/drawing/2014/main" val="2893093250"/>
                  </a:ext>
                </a:extLst>
              </a:tr>
              <a:tr h="0">
                <a:tc>
                  <a:txBody>
                    <a:bodyPr/>
                    <a:lstStyle/>
                    <a:p>
                      <a:r>
                        <a:rPr lang="en-US" sz="800">
                          <a:solidFill>
                            <a:srgbClr val="3C3C3C"/>
                          </a:solidFill>
                        </a:rPr>
                        <a:t>DataCenter-B</a:t>
                      </a:r>
                    </a:p>
                  </a:txBody>
                  <a:tcPr/>
                </a:tc>
                <a:tc>
                  <a:txBody>
                    <a:bodyPr/>
                    <a:lstStyle/>
                    <a:p>
                      <a:r>
                        <a:rPr lang="en-US" sz="800">
                          <a:solidFill>
                            <a:srgbClr val="3C3C3C"/>
                          </a:solidFill>
                        </a:rPr>
                        <a:t>65200 – 65299</a:t>
                      </a:r>
                    </a:p>
                  </a:txBody>
                  <a:tcPr/>
                </a:tc>
                <a:extLst>
                  <a:ext uri="{0D108BD9-81ED-4DB2-BD59-A6C34878D82A}">
                    <a16:rowId xmlns:a16="http://schemas.microsoft.com/office/drawing/2014/main" val="2228261454"/>
                  </a:ext>
                </a:extLst>
              </a:tr>
            </a:tbl>
          </a:graphicData>
        </a:graphic>
      </p:graphicFrame>
      <p:graphicFrame>
        <p:nvGraphicFramePr>
          <p:cNvPr id="8" name="Table 10">
            <a:extLst>
              <a:ext uri="{FF2B5EF4-FFF2-40B4-BE49-F238E27FC236}">
                <a16:creationId xmlns:a16="http://schemas.microsoft.com/office/drawing/2014/main" id="{52EE95C8-48C9-E14C-BF21-52BDC472FEC4}"/>
              </a:ext>
            </a:extLst>
          </p:cNvPr>
          <p:cNvGraphicFramePr>
            <a:graphicFrameLocks noGrp="1"/>
          </p:cNvGraphicFramePr>
          <p:nvPr>
            <p:extLst>
              <p:ext uri="{D42A27DB-BD31-4B8C-83A1-F6EECF244321}">
                <p14:modId xmlns:p14="http://schemas.microsoft.com/office/powerpoint/2010/main" val="2334371489"/>
              </p:ext>
            </p:extLst>
          </p:nvPr>
        </p:nvGraphicFramePr>
        <p:xfrm>
          <a:off x="507393" y="2827892"/>
          <a:ext cx="3208788" cy="128016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Subnets</a:t>
                      </a:r>
                    </a:p>
                  </a:txBody>
                  <a:tcPr/>
                </a:tc>
                <a:extLst>
                  <a:ext uri="{0D108BD9-81ED-4DB2-BD59-A6C34878D82A}">
                    <a16:rowId xmlns:a16="http://schemas.microsoft.com/office/drawing/2014/main" val="3501326622"/>
                  </a:ext>
                </a:extLst>
              </a:tr>
              <a:tr h="0">
                <a:tc>
                  <a:txBody>
                    <a:bodyPr/>
                    <a:lstStyle/>
                    <a:p>
                      <a:r>
                        <a:rPr lang="en-US" sz="800">
                          <a:solidFill>
                            <a:schemeClr val="bg1">
                              <a:lumMod val="75000"/>
                            </a:schemeClr>
                          </a:solidFill>
                        </a:rPr>
                        <a:t>DataCenter-A Loopback</a:t>
                      </a:r>
                    </a:p>
                  </a:txBody>
                  <a:tcPr/>
                </a:tc>
                <a:tc>
                  <a:txBody>
                    <a:bodyPr/>
                    <a:lstStyle/>
                    <a:p>
                      <a:r>
                        <a:rPr lang="en-US" sz="800">
                          <a:solidFill>
                            <a:schemeClr val="bg1">
                              <a:lumMod val="75000"/>
                            </a:schemeClr>
                          </a:solidFill>
                        </a:rPr>
                        <a:t>192.168.1.0/24</a:t>
                      </a:r>
                    </a:p>
                  </a:txBody>
                  <a:tcPr/>
                </a:tc>
                <a:extLst>
                  <a:ext uri="{0D108BD9-81ED-4DB2-BD59-A6C34878D82A}">
                    <a16:rowId xmlns:a16="http://schemas.microsoft.com/office/drawing/2014/main" val="2893093250"/>
                  </a:ext>
                </a:extLst>
              </a:tr>
              <a:tr h="0">
                <a:tc>
                  <a:txBody>
                    <a:bodyPr/>
                    <a:lstStyle/>
                    <a:p>
                      <a:r>
                        <a:rPr lang="en-US" sz="800">
                          <a:solidFill>
                            <a:schemeClr val="bg1">
                              <a:lumMod val="75000"/>
                            </a:schemeClr>
                          </a:solidFill>
                        </a:rPr>
                        <a:t>DataCenter-B Loopback</a:t>
                      </a:r>
                    </a:p>
                  </a:txBody>
                  <a:tcPr/>
                </a:tc>
                <a:tc>
                  <a:txBody>
                    <a:bodyPr/>
                    <a:lstStyle/>
                    <a:p>
                      <a:r>
                        <a:rPr lang="en-US" sz="800">
                          <a:solidFill>
                            <a:schemeClr val="bg1">
                              <a:lumMod val="75000"/>
                            </a:schemeClr>
                          </a:solidFill>
                        </a:rPr>
                        <a:t>192.168.2.0/24</a:t>
                      </a:r>
                    </a:p>
                  </a:txBody>
                  <a:tcPr/>
                </a:tc>
                <a:extLst>
                  <a:ext uri="{0D108BD9-81ED-4DB2-BD59-A6C34878D82A}">
                    <a16:rowId xmlns:a16="http://schemas.microsoft.com/office/drawing/2014/main" val="2228261454"/>
                  </a:ext>
                </a:extLst>
              </a:tr>
              <a:tr h="0">
                <a:tc>
                  <a:txBody>
                    <a:bodyPr/>
                    <a:lstStyle/>
                    <a:p>
                      <a:r>
                        <a:rPr lang="en-US" sz="800">
                          <a:solidFill>
                            <a:schemeClr val="bg1">
                              <a:lumMod val="75000"/>
                            </a:schemeClr>
                          </a:solidFill>
                        </a:rPr>
                        <a:t>DataCenter-A Fabric</a:t>
                      </a:r>
                    </a:p>
                  </a:txBody>
                  <a:tcPr/>
                </a:tc>
                <a:tc>
                  <a:txBody>
                    <a:bodyPr/>
                    <a:lstStyle/>
                    <a:p>
                      <a:r>
                        <a:rPr lang="en-US" sz="800">
                          <a:solidFill>
                            <a:schemeClr val="bg1">
                              <a:lumMod val="75000"/>
                            </a:schemeClr>
                          </a:solidFill>
                        </a:rPr>
                        <a:t>10.1.0.0/16</a:t>
                      </a:r>
                    </a:p>
                  </a:txBody>
                  <a:tcPr/>
                </a:tc>
                <a:extLst>
                  <a:ext uri="{0D108BD9-81ED-4DB2-BD59-A6C34878D82A}">
                    <a16:rowId xmlns:a16="http://schemas.microsoft.com/office/drawing/2014/main" val="1555010576"/>
                  </a:ext>
                </a:extLst>
              </a:tr>
              <a:tr h="0">
                <a:tc>
                  <a:txBody>
                    <a:bodyPr/>
                    <a:lstStyle/>
                    <a:p>
                      <a:r>
                        <a:rPr lang="en-US" sz="800">
                          <a:solidFill>
                            <a:schemeClr val="bg1">
                              <a:lumMod val="75000"/>
                            </a:schemeClr>
                          </a:solidFill>
                        </a:rPr>
                        <a:t>DataCenter-B Fabric</a:t>
                      </a:r>
                    </a:p>
                  </a:txBody>
                  <a:tcPr/>
                </a:tc>
                <a:tc>
                  <a:txBody>
                    <a:bodyPr/>
                    <a:lstStyle/>
                    <a:p>
                      <a:r>
                        <a:rPr lang="en-US" sz="800">
                          <a:solidFill>
                            <a:schemeClr val="bg1">
                              <a:lumMod val="75000"/>
                            </a:schemeClr>
                          </a:solidFill>
                        </a:rPr>
                        <a:t>10.2.0.0/16</a:t>
                      </a:r>
                    </a:p>
                  </a:txBody>
                  <a:tcPr/>
                </a:tc>
                <a:extLst>
                  <a:ext uri="{0D108BD9-81ED-4DB2-BD59-A6C34878D82A}">
                    <a16:rowId xmlns:a16="http://schemas.microsoft.com/office/drawing/2014/main" val="2271998904"/>
                  </a:ext>
                </a:extLst>
              </a:tr>
              <a:tr h="0">
                <a:tc>
                  <a:txBody>
                    <a:bodyPr/>
                    <a:lstStyle/>
                    <a:p>
                      <a:r>
                        <a:rPr lang="en-US" sz="800">
                          <a:solidFill>
                            <a:schemeClr val="bg1">
                              <a:lumMod val="75000"/>
                            </a:schemeClr>
                          </a:solidFill>
                        </a:rPr>
                        <a:t>External Link</a:t>
                      </a:r>
                    </a:p>
                  </a:txBody>
                  <a:tcPr/>
                </a:tc>
                <a:tc>
                  <a:txBody>
                    <a:bodyPr/>
                    <a:lstStyle/>
                    <a:p>
                      <a:r>
                        <a:rPr lang="en-US" sz="800">
                          <a:solidFill>
                            <a:schemeClr val="bg1">
                              <a:lumMod val="75000"/>
                            </a:schemeClr>
                          </a:solidFill>
                        </a:rPr>
                        <a:t>10.3.0.0/16</a:t>
                      </a:r>
                    </a:p>
                  </a:txBody>
                  <a:tcPr/>
                </a:tc>
                <a:extLst>
                  <a:ext uri="{0D108BD9-81ED-4DB2-BD59-A6C34878D82A}">
                    <a16:rowId xmlns:a16="http://schemas.microsoft.com/office/drawing/2014/main" val="1073768574"/>
                  </a:ext>
                </a:extLst>
              </a:tr>
            </a:tbl>
          </a:graphicData>
        </a:graphic>
      </p:graphicFrame>
      <p:pic>
        <p:nvPicPr>
          <p:cNvPr id="5" name="Picture 4">
            <a:extLst>
              <a:ext uri="{FF2B5EF4-FFF2-40B4-BE49-F238E27FC236}">
                <a16:creationId xmlns:a16="http://schemas.microsoft.com/office/drawing/2014/main" id="{E94389CA-5D79-4749-B3BC-64879900056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Tree>
    <p:extLst>
      <p:ext uri="{BB962C8B-B14F-4D97-AF65-F5344CB8AC3E}">
        <p14:creationId xmlns:p14="http://schemas.microsoft.com/office/powerpoint/2010/main" val="3103273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ASN Pools and IP Pools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16</a:t>
            </a:fld>
            <a:endParaRPr lang="en-US"/>
          </a:p>
        </p:txBody>
      </p:sp>
      <p:sp>
        <p:nvSpPr>
          <p:cNvPr id="9" name="Content Placeholder 2">
            <a:extLst>
              <a:ext uri="{FF2B5EF4-FFF2-40B4-BE49-F238E27FC236}">
                <a16:creationId xmlns:a16="http://schemas.microsoft.com/office/drawing/2014/main" id="{F3A534DB-32DB-484D-B4CD-CEAD67CAFD29}"/>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Resources &gt; ASN Pools</a:t>
            </a:r>
            <a:r>
              <a:rPr lang="en-US" sz="1000">
                <a:solidFill>
                  <a:schemeClr val="bg1">
                    <a:lumMod val="75000"/>
                  </a:schemeClr>
                </a:solidFill>
              </a:rPr>
              <a:t>, and then create below two ASN pools.</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Go to </a:t>
            </a:r>
            <a:r>
              <a:rPr lang="en-US" sz="1000" b="1"/>
              <a:t>Resources &gt; IP Pools</a:t>
            </a:r>
            <a:r>
              <a:rPr lang="en-US" sz="1000"/>
              <a:t>, and then create below five IP address pools.</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p:txBody>
      </p:sp>
      <p:graphicFrame>
        <p:nvGraphicFramePr>
          <p:cNvPr id="10" name="Table 10">
            <a:extLst>
              <a:ext uri="{FF2B5EF4-FFF2-40B4-BE49-F238E27FC236}">
                <a16:creationId xmlns:a16="http://schemas.microsoft.com/office/drawing/2014/main" id="{30F72C68-A072-DA47-A52A-20F6DE6E0738}"/>
              </a:ext>
            </a:extLst>
          </p:cNvPr>
          <p:cNvGraphicFramePr>
            <a:graphicFrameLocks noGrp="1"/>
          </p:cNvGraphicFramePr>
          <p:nvPr>
            <p:extLst>
              <p:ext uri="{D42A27DB-BD31-4B8C-83A1-F6EECF244321}">
                <p14:modId xmlns:p14="http://schemas.microsoft.com/office/powerpoint/2010/main" val="2331845339"/>
              </p:ext>
            </p:extLst>
          </p:nvPr>
        </p:nvGraphicFramePr>
        <p:xfrm>
          <a:off x="507393" y="1593565"/>
          <a:ext cx="3208788" cy="64008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Ranges</a:t>
                      </a:r>
                    </a:p>
                  </a:txBody>
                  <a:tcPr/>
                </a:tc>
                <a:extLst>
                  <a:ext uri="{0D108BD9-81ED-4DB2-BD59-A6C34878D82A}">
                    <a16:rowId xmlns:a16="http://schemas.microsoft.com/office/drawing/2014/main" val="3501326622"/>
                  </a:ext>
                </a:extLst>
              </a:tr>
              <a:tr h="0">
                <a:tc>
                  <a:txBody>
                    <a:bodyPr/>
                    <a:lstStyle/>
                    <a:p>
                      <a:r>
                        <a:rPr lang="en-US" sz="800">
                          <a:solidFill>
                            <a:schemeClr val="bg1">
                              <a:lumMod val="75000"/>
                            </a:schemeClr>
                          </a:solidFill>
                        </a:rPr>
                        <a:t>DataCenter-A</a:t>
                      </a:r>
                    </a:p>
                  </a:txBody>
                  <a:tcPr/>
                </a:tc>
                <a:tc>
                  <a:txBody>
                    <a:bodyPr/>
                    <a:lstStyle/>
                    <a:p>
                      <a:r>
                        <a:rPr lang="en-US" sz="800">
                          <a:solidFill>
                            <a:schemeClr val="bg1">
                              <a:lumMod val="75000"/>
                            </a:schemeClr>
                          </a:solidFill>
                        </a:rPr>
                        <a:t>65100 – 65199</a:t>
                      </a:r>
                    </a:p>
                  </a:txBody>
                  <a:tcPr/>
                </a:tc>
                <a:extLst>
                  <a:ext uri="{0D108BD9-81ED-4DB2-BD59-A6C34878D82A}">
                    <a16:rowId xmlns:a16="http://schemas.microsoft.com/office/drawing/2014/main" val="2893093250"/>
                  </a:ext>
                </a:extLst>
              </a:tr>
              <a:tr h="0">
                <a:tc>
                  <a:txBody>
                    <a:bodyPr/>
                    <a:lstStyle/>
                    <a:p>
                      <a:r>
                        <a:rPr lang="en-US" sz="800">
                          <a:solidFill>
                            <a:schemeClr val="bg1">
                              <a:lumMod val="75000"/>
                            </a:schemeClr>
                          </a:solidFill>
                        </a:rPr>
                        <a:t>DataCenter-B</a:t>
                      </a:r>
                    </a:p>
                  </a:txBody>
                  <a:tcPr/>
                </a:tc>
                <a:tc>
                  <a:txBody>
                    <a:bodyPr/>
                    <a:lstStyle/>
                    <a:p>
                      <a:r>
                        <a:rPr lang="en-US" sz="800">
                          <a:solidFill>
                            <a:schemeClr val="bg1">
                              <a:lumMod val="75000"/>
                            </a:schemeClr>
                          </a:solidFill>
                        </a:rPr>
                        <a:t>65200 – 65299</a:t>
                      </a:r>
                    </a:p>
                  </a:txBody>
                  <a:tcPr/>
                </a:tc>
                <a:extLst>
                  <a:ext uri="{0D108BD9-81ED-4DB2-BD59-A6C34878D82A}">
                    <a16:rowId xmlns:a16="http://schemas.microsoft.com/office/drawing/2014/main" val="2228261454"/>
                  </a:ext>
                </a:extLst>
              </a:tr>
            </a:tbl>
          </a:graphicData>
        </a:graphic>
      </p:graphicFrame>
      <p:graphicFrame>
        <p:nvGraphicFramePr>
          <p:cNvPr id="11" name="Table 10">
            <a:extLst>
              <a:ext uri="{FF2B5EF4-FFF2-40B4-BE49-F238E27FC236}">
                <a16:creationId xmlns:a16="http://schemas.microsoft.com/office/drawing/2014/main" id="{9C3434F1-EDC2-574D-9B0F-58E7921A4A75}"/>
              </a:ext>
            </a:extLst>
          </p:cNvPr>
          <p:cNvGraphicFramePr>
            <a:graphicFrameLocks noGrp="1"/>
          </p:cNvGraphicFramePr>
          <p:nvPr>
            <p:extLst>
              <p:ext uri="{D42A27DB-BD31-4B8C-83A1-F6EECF244321}">
                <p14:modId xmlns:p14="http://schemas.microsoft.com/office/powerpoint/2010/main" val="2681303226"/>
              </p:ext>
            </p:extLst>
          </p:nvPr>
        </p:nvGraphicFramePr>
        <p:xfrm>
          <a:off x="507393" y="2827892"/>
          <a:ext cx="3208788" cy="1280160"/>
        </p:xfrm>
        <a:graphic>
          <a:graphicData uri="http://schemas.openxmlformats.org/drawingml/2006/table">
            <a:tbl>
              <a:tblPr firstRow="1" bandRow="1">
                <a:tableStyleId>{5C22544A-7EE6-4342-B048-85BDC9FD1C3A}</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Subnets</a:t>
                      </a:r>
                    </a:p>
                  </a:txBody>
                  <a:tcPr/>
                </a:tc>
                <a:extLst>
                  <a:ext uri="{0D108BD9-81ED-4DB2-BD59-A6C34878D82A}">
                    <a16:rowId xmlns:a16="http://schemas.microsoft.com/office/drawing/2014/main" val="3501326622"/>
                  </a:ext>
                </a:extLst>
              </a:tr>
              <a:tr h="0">
                <a:tc>
                  <a:txBody>
                    <a:bodyPr/>
                    <a:lstStyle/>
                    <a:p>
                      <a:r>
                        <a:rPr lang="en-US" sz="800"/>
                        <a:t>DataCenter-A Loopback</a:t>
                      </a:r>
                    </a:p>
                  </a:txBody>
                  <a:tcPr/>
                </a:tc>
                <a:tc>
                  <a:txBody>
                    <a:bodyPr/>
                    <a:lstStyle/>
                    <a:p>
                      <a:r>
                        <a:rPr lang="en-US" sz="800"/>
                        <a:t>192.168.1.0/24</a:t>
                      </a:r>
                    </a:p>
                  </a:txBody>
                  <a:tcPr/>
                </a:tc>
                <a:extLst>
                  <a:ext uri="{0D108BD9-81ED-4DB2-BD59-A6C34878D82A}">
                    <a16:rowId xmlns:a16="http://schemas.microsoft.com/office/drawing/2014/main" val="2893093250"/>
                  </a:ext>
                </a:extLst>
              </a:tr>
              <a:tr h="0">
                <a:tc>
                  <a:txBody>
                    <a:bodyPr/>
                    <a:lstStyle/>
                    <a:p>
                      <a:r>
                        <a:rPr lang="en-US" sz="800"/>
                        <a:t>DataCenter-B Loopback</a:t>
                      </a:r>
                    </a:p>
                  </a:txBody>
                  <a:tcPr/>
                </a:tc>
                <a:tc>
                  <a:txBody>
                    <a:bodyPr/>
                    <a:lstStyle/>
                    <a:p>
                      <a:r>
                        <a:rPr lang="en-US" sz="800"/>
                        <a:t>192.168.2.0/24</a:t>
                      </a:r>
                    </a:p>
                  </a:txBody>
                  <a:tcPr/>
                </a:tc>
                <a:extLst>
                  <a:ext uri="{0D108BD9-81ED-4DB2-BD59-A6C34878D82A}">
                    <a16:rowId xmlns:a16="http://schemas.microsoft.com/office/drawing/2014/main" val="2228261454"/>
                  </a:ext>
                </a:extLst>
              </a:tr>
              <a:tr h="0">
                <a:tc>
                  <a:txBody>
                    <a:bodyPr/>
                    <a:lstStyle/>
                    <a:p>
                      <a:r>
                        <a:rPr lang="en-US" sz="800"/>
                        <a:t>DataCenter-A Fabric</a:t>
                      </a:r>
                    </a:p>
                  </a:txBody>
                  <a:tcPr/>
                </a:tc>
                <a:tc>
                  <a:txBody>
                    <a:bodyPr/>
                    <a:lstStyle/>
                    <a:p>
                      <a:r>
                        <a:rPr lang="en-US" sz="800"/>
                        <a:t>10.1.0.0/16</a:t>
                      </a:r>
                    </a:p>
                  </a:txBody>
                  <a:tcPr/>
                </a:tc>
                <a:extLst>
                  <a:ext uri="{0D108BD9-81ED-4DB2-BD59-A6C34878D82A}">
                    <a16:rowId xmlns:a16="http://schemas.microsoft.com/office/drawing/2014/main" val="1555010576"/>
                  </a:ext>
                </a:extLst>
              </a:tr>
              <a:tr h="0">
                <a:tc>
                  <a:txBody>
                    <a:bodyPr/>
                    <a:lstStyle/>
                    <a:p>
                      <a:r>
                        <a:rPr lang="en-US" sz="800"/>
                        <a:t>DataCenter-B Fabric</a:t>
                      </a:r>
                    </a:p>
                  </a:txBody>
                  <a:tcPr/>
                </a:tc>
                <a:tc>
                  <a:txBody>
                    <a:bodyPr/>
                    <a:lstStyle/>
                    <a:p>
                      <a:r>
                        <a:rPr lang="en-US" sz="800"/>
                        <a:t>10.2.0.0/16</a:t>
                      </a:r>
                    </a:p>
                  </a:txBody>
                  <a:tcPr/>
                </a:tc>
                <a:extLst>
                  <a:ext uri="{0D108BD9-81ED-4DB2-BD59-A6C34878D82A}">
                    <a16:rowId xmlns:a16="http://schemas.microsoft.com/office/drawing/2014/main" val="2271998904"/>
                  </a:ext>
                </a:extLst>
              </a:tr>
              <a:tr h="0">
                <a:tc>
                  <a:txBody>
                    <a:bodyPr/>
                    <a:lstStyle/>
                    <a:p>
                      <a:r>
                        <a:rPr lang="en-US" sz="800"/>
                        <a:t>External Link</a:t>
                      </a:r>
                    </a:p>
                  </a:txBody>
                  <a:tcPr/>
                </a:tc>
                <a:tc>
                  <a:txBody>
                    <a:bodyPr/>
                    <a:lstStyle/>
                    <a:p>
                      <a:r>
                        <a:rPr lang="en-US" sz="800"/>
                        <a:t>10.3.0.0/16</a:t>
                      </a:r>
                    </a:p>
                  </a:txBody>
                  <a:tcPr/>
                </a:tc>
                <a:extLst>
                  <a:ext uri="{0D108BD9-81ED-4DB2-BD59-A6C34878D82A}">
                    <a16:rowId xmlns:a16="http://schemas.microsoft.com/office/drawing/2014/main" val="1073768574"/>
                  </a:ext>
                </a:extLst>
              </a:tr>
            </a:tbl>
          </a:graphicData>
        </a:graphic>
      </p:graphicFrame>
      <p:pic>
        <p:nvPicPr>
          <p:cNvPr id="3" name="Picture 2">
            <a:extLst>
              <a:ext uri="{FF2B5EF4-FFF2-40B4-BE49-F238E27FC236}">
                <a16:creationId xmlns:a16="http://schemas.microsoft.com/office/drawing/2014/main" id="{73B14899-E8E4-8C48-8BBA-B93AA514E3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Tree>
    <p:extLst>
      <p:ext uri="{BB962C8B-B14F-4D97-AF65-F5344CB8AC3E}">
        <p14:creationId xmlns:p14="http://schemas.microsoft.com/office/powerpoint/2010/main" val="2756414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17</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Apstra uses </a:t>
            </a:r>
            <a:r>
              <a:rPr lang="en-US" sz="1200" b="1"/>
              <a:t>logical devices </a:t>
            </a:r>
            <a:r>
              <a:rPr lang="en-US" sz="1200"/>
              <a:t>to create abstractions of physical devices and uses </a:t>
            </a:r>
            <a:r>
              <a:rPr lang="en-US" sz="1200" b="1"/>
              <a:t>interface map </a:t>
            </a:r>
            <a:r>
              <a:rPr lang="en-US" sz="1200"/>
              <a:t>to create a link between physical devices (device profiles) and logical devices.</a:t>
            </a:r>
          </a:p>
          <a:p>
            <a:pPr marL="0" indent="0">
              <a:lnSpc>
                <a:spcPct val="100000"/>
              </a:lnSpc>
              <a:buNone/>
            </a:pPr>
            <a:r>
              <a:rPr lang="en-US" sz="1200"/>
              <a:t>Logical devices specify common device form factors such as number of ports, speeds, and role of each ports.</a:t>
            </a:r>
          </a:p>
          <a:p>
            <a:pPr marL="0" indent="0">
              <a:lnSpc>
                <a:spcPct val="100000"/>
              </a:lnSpc>
              <a:buNone/>
            </a:pPr>
            <a:r>
              <a:rPr lang="en-US" sz="1200"/>
              <a:t>vQFX used in this demo is a 12x 10G ports virtual switch, so we will create logical devices of 12x 10G ports.  Also, we will create one logical device for each device role – Spine and Leaf, each of them will specify the target neighbor device type for each port.</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Logical Devices and Interface Maps</a:t>
            </a:r>
          </a:p>
        </p:txBody>
      </p:sp>
      <p:sp>
        <p:nvSpPr>
          <p:cNvPr id="4" name="Rounded Rectangle 3">
            <a:extLst>
              <a:ext uri="{FF2B5EF4-FFF2-40B4-BE49-F238E27FC236}">
                <a16:creationId xmlns:a16="http://schemas.microsoft.com/office/drawing/2014/main" id="{0AF399A6-E014-D84F-8701-BD7F6CD44D75}"/>
              </a:ext>
            </a:extLst>
          </p:cNvPr>
          <p:cNvSpPr/>
          <p:nvPr/>
        </p:nvSpPr>
        <p:spPr>
          <a:xfrm>
            <a:off x="1270693" y="3485767"/>
            <a:ext cx="1626282" cy="417310"/>
          </a:xfrm>
          <a:prstGeom prst="roundRect">
            <a:avLst>
              <a:gd name="adj" fmla="val 284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a:t>JNPR-12x10-Spine</a:t>
            </a:r>
          </a:p>
        </p:txBody>
      </p:sp>
      <p:cxnSp>
        <p:nvCxnSpPr>
          <p:cNvPr id="8" name="Straight Connector 7">
            <a:extLst>
              <a:ext uri="{FF2B5EF4-FFF2-40B4-BE49-F238E27FC236}">
                <a16:creationId xmlns:a16="http://schemas.microsoft.com/office/drawing/2014/main" id="{47F7432D-6653-9B43-A98E-A0AF0079B2AB}"/>
              </a:ext>
            </a:extLst>
          </p:cNvPr>
          <p:cNvCxnSpPr>
            <a:cxnSpLocks/>
          </p:cNvCxnSpPr>
          <p:nvPr/>
        </p:nvCxnSpPr>
        <p:spPr>
          <a:xfrm>
            <a:off x="139956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B76EE84-0372-304C-A85A-F0B38CBC9618}"/>
              </a:ext>
            </a:extLst>
          </p:cNvPr>
          <p:cNvCxnSpPr>
            <a:cxnSpLocks/>
          </p:cNvCxnSpPr>
          <p:nvPr/>
        </p:nvCxnSpPr>
        <p:spPr>
          <a:xfrm>
            <a:off x="177168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E424FF-CDDC-E145-8138-7DF0537AC678}"/>
              </a:ext>
            </a:extLst>
          </p:cNvPr>
          <p:cNvCxnSpPr>
            <a:cxnSpLocks/>
          </p:cNvCxnSpPr>
          <p:nvPr/>
        </p:nvCxnSpPr>
        <p:spPr>
          <a:xfrm>
            <a:off x="152360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DC3B4A-12CD-8D46-B34A-A26F3EE0DDDD}"/>
              </a:ext>
            </a:extLst>
          </p:cNvPr>
          <p:cNvCxnSpPr>
            <a:cxnSpLocks/>
          </p:cNvCxnSpPr>
          <p:nvPr/>
        </p:nvCxnSpPr>
        <p:spPr>
          <a:xfrm>
            <a:off x="164764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AC0E158-EC85-4A41-90CC-B246FC1B5B3E}"/>
              </a:ext>
            </a:extLst>
          </p:cNvPr>
          <p:cNvCxnSpPr>
            <a:cxnSpLocks/>
          </p:cNvCxnSpPr>
          <p:nvPr/>
        </p:nvCxnSpPr>
        <p:spPr>
          <a:xfrm>
            <a:off x="189572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F5C46CC-384A-FA4D-A9DD-1500F0080FC5}"/>
              </a:ext>
            </a:extLst>
          </p:cNvPr>
          <p:cNvCxnSpPr>
            <a:cxnSpLocks/>
          </p:cNvCxnSpPr>
          <p:nvPr/>
        </p:nvCxnSpPr>
        <p:spPr>
          <a:xfrm>
            <a:off x="201976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577E19-5575-7343-A40D-DC6B938A1D31}"/>
              </a:ext>
            </a:extLst>
          </p:cNvPr>
          <p:cNvCxnSpPr>
            <a:cxnSpLocks/>
          </p:cNvCxnSpPr>
          <p:nvPr/>
        </p:nvCxnSpPr>
        <p:spPr>
          <a:xfrm>
            <a:off x="214380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EB3047-7046-834B-81E7-E98EF4CE1C9C}"/>
              </a:ext>
            </a:extLst>
          </p:cNvPr>
          <p:cNvCxnSpPr>
            <a:cxnSpLocks/>
          </p:cNvCxnSpPr>
          <p:nvPr/>
        </p:nvCxnSpPr>
        <p:spPr>
          <a:xfrm>
            <a:off x="226784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25B2A2-97B8-9E4A-B30A-EBEE0127020F}"/>
              </a:ext>
            </a:extLst>
          </p:cNvPr>
          <p:cNvCxnSpPr>
            <a:cxnSpLocks/>
          </p:cNvCxnSpPr>
          <p:nvPr/>
        </p:nvCxnSpPr>
        <p:spPr>
          <a:xfrm>
            <a:off x="239188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4E5DAA-11CB-114F-97BE-0341CBB956E3}"/>
              </a:ext>
            </a:extLst>
          </p:cNvPr>
          <p:cNvCxnSpPr>
            <a:cxnSpLocks/>
          </p:cNvCxnSpPr>
          <p:nvPr/>
        </p:nvCxnSpPr>
        <p:spPr>
          <a:xfrm>
            <a:off x="251592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2B3947-E973-E546-B495-001EAE980D42}"/>
              </a:ext>
            </a:extLst>
          </p:cNvPr>
          <p:cNvCxnSpPr>
            <a:cxnSpLocks/>
          </p:cNvCxnSpPr>
          <p:nvPr/>
        </p:nvCxnSpPr>
        <p:spPr>
          <a:xfrm>
            <a:off x="263996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E74013-E83B-984D-8C04-6DA5DB8942AA}"/>
              </a:ext>
            </a:extLst>
          </p:cNvPr>
          <p:cNvCxnSpPr>
            <a:cxnSpLocks/>
          </p:cNvCxnSpPr>
          <p:nvPr/>
        </p:nvCxnSpPr>
        <p:spPr>
          <a:xfrm>
            <a:off x="2764009"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EE59141-83D0-214B-8F71-2067810A0536}"/>
              </a:ext>
            </a:extLst>
          </p:cNvPr>
          <p:cNvSpPr txBox="1"/>
          <p:nvPr/>
        </p:nvSpPr>
        <p:spPr>
          <a:xfrm>
            <a:off x="1399569" y="4204971"/>
            <a:ext cx="1329210" cy="230832"/>
          </a:xfrm>
          <a:prstGeom prst="rect">
            <a:avLst/>
          </a:prstGeom>
          <a:noFill/>
        </p:spPr>
        <p:txBody>
          <a:bodyPr wrap="none" rtlCol="0">
            <a:spAutoFit/>
          </a:bodyPr>
          <a:lstStyle/>
          <a:p>
            <a:pPr algn="ctr"/>
            <a:r>
              <a:rPr lang="en-US" sz="900">
                <a:solidFill>
                  <a:schemeClr val="bg1">
                    <a:lumMod val="50000"/>
                  </a:schemeClr>
                </a:solidFill>
              </a:rPr>
              <a:t>12x 10G ports to Leaf</a:t>
            </a:r>
          </a:p>
        </p:txBody>
      </p:sp>
      <p:sp>
        <p:nvSpPr>
          <p:cNvPr id="47" name="Rounded Rectangle 46">
            <a:extLst>
              <a:ext uri="{FF2B5EF4-FFF2-40B4-BE49-F238E27FC236}">
                <a16:creationId xmlns:a16="http://schemas.microsoft.com/office/drawing/2014/main" id="{BFDF71B9-95CA-AA44-BDBB-7DFF141ACB11}"/>
              </a:ext>
            </a:extLst>
          </p:cNvPr>
          <p:cNvSpPr/>
          <p:nvPr/>
        </p:nvSpPr>
        <p:spPr>
          <a:xfrm>
            <a:off x="3985601" y="3485767"/>
            <a:ext cx="1626282" cy="417310"/>
          </a:xfrm>
          <a:prstGeom prst="roundRect">
            <a:avLst>
              <a:gd name="adj" fmla="val 284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a:t>JNPR-12x10-Leaf</a:t>
            </a:r>
          </a:p>
        </p:txBody>
      </p:sp>
      <p:cxnSp>
        <p:nvCxnSpPr>
          <p:cNvPr id="48" name="Straight Connector 47">
            <a:extLst>
              <a:ext uri="{FF2B5EF4-FFF2-40B4-BE49-F238E27FC236}">
                <a16:creationId xmlns:a16="http://schemas.microsoft.com/office/drawing/2014/main" id="{D1A1A3D8-6F0E-7446-A705-C2C6992A3939}"/>
              </a:ext>
            </a:extLst>
          </p:cNvPr>
          <p:cNvCxnSpPr>
            <a:cxnSpLocks/>
          </p:cNvCxnSpPr>
          <p:nvPr/>
        </p:nvCxnSpPr>
        <p:spPr>
          <a:xfrm>
            <a:off x="411447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42CE64-B356-7242-86EB-97AE317075B1}"/>
              </a:ext>
            </a:extLst>
          </p:cNvPr>
          <p:cNvCxnSpPr>
            <a:cxnSpLocks/>
          </p:cNvCxnSpPr>
          <p:nvPr/>
        </p:nvCxnSpPr>
        <p:spPr>
          <a:xfrm>
            <a:off x="448659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548A40-92C2-7F4B-A45A-CD40CAD61E8A}"/>
              </a:ext>
            </a:extLst>
          </p:cNvPr>
          <p:cNvCxnSpPr>
            <a:cxnSpLocks/>
          </p:cNvCxnSpPr>
          <p:nvPr/>
        </p:nvCxnSpPr>
        <p:spPr>
          <a:xfrm>
            <a:off x="423851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CB69632-6FAE-8544-AAE1-1AC274C8A012}"/>
              </a:ext>
            </a:extLst>
          </p:cNvPr>
          <p:cNvCxnSpPr>
            <a:cxnSpLocks/>
          </p:cNvCxnSpPr>
          <p:nvPr/>
        </p:nvCxnSpPr>
        <p:spPr>
          <a:xfrm>
            <a:off x="436255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7DACF4C-91EA-A94C-A7D8-DC0933CDF48D}"/>
              </a:ext>
            </a:extLst>
          </p:cNvPr>
          <p:cNvCxnSpPr>
            <a:cxnSpLocks/>
          </p:cNvCxnSpPr>
          <p:nvPr/>
        </p:nvCxnSpPr>
        <p:spPr>
          <a:xfrm>
            <a:off x="461063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DA72A49-2D77-DD4D-8A40-1EEDC5ECB168}"/>
              </a:ext>
            </a:extLst>
          </p:cNvPr>
          <p:cNvCxnSpPr>
            <a:cxnSpLocks/>
          </p:cNvCxnSpPr>
          <p:nvPr/>
        </p:nvCxnSpPr>
        <p:spPr>
          <a:xfrm>
            <a:off x="473467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0D1F8C5-90E8-1A47-A97E-7946D6F9BC4C}"/>
              </a:ext>
            </a:extLst>
          </p:cNvPr>
          <p:cNvCxnSpPr>
            <a:cxnSpLocks/>
          </p:cNvCxnSpPr>
          <p:nvPr/>
        </p:nvCxnSpPr>
        <p:spPr>
          <a:xfrm>
            <a:off x="485871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3D469F4-24EF-FB40-8B5E-6E053A20BB26}"/>
              </a:ext>
            </a:extLst>
          </p:cNvPr>
          <p:cNvCxnSpPr>
            <a:cxnSpLocks/>
          </p:cNvCxnSpPr>
          <p:nvPr/>
        </p:nvCxnSpPr>
        <p:spPr>
          <a:xfrm>
            <a:off x="498275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720BCA2-4C46-DF4E-9C53-D52219F2F312}"/>
              </a:ext>
            </a:extLst>
          </p:cNvPr>
          <p:cNvCxnSpPr>
            <a:cxnSpLocks/>
          </p:cNvCxnSpPr>
          <p:nvPr/>
        </p:nvCxnSpPr>
        <p:spPr>
          <a:xfrm>
            <a:off x="510679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19E2A35-E499-354E-80CE-A410A2064626}"/>
              </a:ext>
            </a:extLst>
          </p:cNvPr>
          <p:cNvCxnSpPr>
            <a:cxnSpLocks/>
          </p:cNvCxnSpPr>
          <p:nvPr/>
        </p:nvCxnSpPr>
        <p:spPr>
          <a:xfrm>
            <a:off x="523083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1215DD2-20D9-1841-9C4D-FB000EF81746}"/>
              </a:ext>
            </a:extLst>
          </p:cNvPr>
          <p:cNvCxnSpPr>
            <a:cxnSpLocks/>
          </p:cNvCxnSpPr>
          <p:nvPr/>
        </p:nvCxnSpPr>
        <p:spPr>
          <a:xfrm>
            <a:off x="535487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DEB9D46-1E13-CF46-8BD9-57CFBE8225D6}"/>
              </a:ext>
            </a:extLst>
          </p:cNvPr>
          <p:cNvCxnSpPr>
            <a:cxnSpLocks/>
          </p:cNvCxnSpPr>
          <p:nvPr/>
        </p:nvCxnSpPr>
        <p:spPr>
          <a:xfrm>
            <a:off x="5478917" y="3903077"/>
            <a:ext cx="0" cy="23933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E9F8A92-00A6-9243-81AF-39EA5DFFF3FE}"/>
              </a:ext>
            </a:extLst>
          </p:cNvPr>
          <p:cNvSpPr txBox="1"/>
          <p:nvPr/>
        </p:nvSpPr>
        <p:spPr>
          <a:xfrm>
            <a:off x="4114477" y="4208405"/>
            <a:ext cx="1369274" cy="369332"/>
          </a:xfrm>
          <a:prstGeom prst="rect">
            <a:avLst/>
          </a:prstGeom>
          <a:noFill/>
        </p:spPr>
        <p:txBody>
          <a:bodyPr wrap="square" rtlCol="0">
            <a:spAutoFit/>
          </a:bodyPr>
          <a:lstStyle/>
          <a:p>
            <a:pPr algn="ctr"/>
            <a:r>
              <a:rPr lang="en-US" sz="900">
                <a:solidFill>
                  <a:schemeClr val="bg1">
                    <a:lumMod val="50000"/>
                  </a:schemeClr>
                </a:solidFill>
              </a:rPr>
              <a:t>12x 10G ports to Spine, Generic</a:t>
            </a:r>
          </a:p>
        </p:txBody>
      </p:sp>
    </p:spTree>
    <p:extLst>
      <p:ext uri="{BB962C8B-B14F-4D97-AF65-F5344CB8AC3E}">
        <p14:creationId xmlns:p14="http://schemas.microsoft.com/office/powerpoint/2010/main" val="2714291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C4A13-64D3-0644-A2DA-8997FDEE4DC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Logical Devices and Interface Maps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Design &gt; Logical Devices</a:t>
            </a:r>
            <a:r>
              <a:rPr lang="en-US" sz="1000"/>
              <a:t>, and then create below two logical devices.</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Query box and filter the name with "JNPR", verify the two newly created logical devices.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Interface Maps</a:t>
            </a:r>
            <a:r>
              <a:rPr lang="en-US" sz="1000">
                <a:solidFill>
                  <a:schemeClr val="bg1">
                    <a:lumMod val="75000"/>
                  </a:schemeClr>
                </a:solidFill>
              </a:rPr>
              <a:t>, and then create below two interface maps.</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500"/>
              </a:spcBef>
              <a:buFont typeface="Arial" panose="020B0604020202020204" pitchFamily="34" charset="0"/>
              <a:buChar char="•"/>
            </a:pPr>
            <a:r>
              <a:rPr lang="en-US" sz="1000">
                <a:solidFill>
                  <a:schemeClr val="bg1">
                    <a:lumMod val="75000"/>
                  </a:schemeClr>
                </a:solidFill>
              </a:rPr>
              <a:t>Click the Query box and filter the name with "JNPR", verify the two newly created interface maps.</a:t>
            </a:r>
          </a:p>
          <a:p>
            <a:pPr marL="171450" indent="-171450">
              <a:lnSpc>
                <a:spcPct val="100000"/>
              </a:lnSpc>
              <a:spcBef>
                <a:spcPts val="900"/>
              </a:spcBef>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18</a:t>
            </a:fld>
            <a:endParaRPr lang="en-US"/>
          </a:p>
        </p:txBody>
      </p:sp>
      <p:graphicFrame>
        <p:nvGraphicFramePr>
          <p:cNvPr id="26" name="Table 10">
            <a:extLst>
              <a:ext uri="{FF2B5EF4-FFF2-40B4-BE49-F238E27FC236}">
                <a16:creationId xmlns:a16="http://schemas.microsoft.com/office/drawing/2014/main" id="{9D4A5EAF-E5BA-9848-88D7-3FF623E8250E}"/>
              </a:ext>
            </a:extLst>
          </p:cNvPr>
          <p:cNvGraphicFramePr>
            <a:graphicFrameLocks noGrp="1"/>
          </p:cNvGraphicFramePr>
          <p:nvPr>
            <p:extLst>
              <p:ext uri="{D42A27DB-BD31-4B8C-83A1-F6EECF244321}">
                <p14:modId xmlns:p14="http://schemas.microsoft.com/office/powerpoint/2010/main" val="4159781923"/>
              </p:ext>
            </p:extLst>
          </p:nvPr>
        </p:nvGraphicFramePr>
        <p:xfrm>
          <a:off x="524296" y="1541157"/>
          <a:ext cx="3300325" cy="762000"/>
        </p:xfrm>
        <a:graphic>
          <a:graphicData uri="http://schemas.openxmlformats.org/drawingml/2006/table">
            <a:tbl>
              <a:tblPr firstRow="1" bandRow="1">
                <a:tableStyleId>{5C22544A-7EE6-4342-B048-85BDC9FD1C3A}</a:tableStyleId>
              </a:tblPr>
              <a:tblGrid>
                <a:gridCol w="1138429">
                  <a:extLst>
                    <a:ext uri="{9D8B030D-6E8A-4147-A177-3AD203B41FA5}">
                      <a16:colId xmlns:a16="http://schemas.microsoft.com/office/drawing/2014/main" val="1907954002"/>
                    </a:ext>
                  </a:extLst>
                </a:gridCol>
                <a:gridCol w="469151">
                  <a:extLst>
                    <a:ext uri="{9D8B030D-6E8A-4147-A177-3AD203B41FA5}">
                      <a16:colId xmlns:a16="http://schemas.microsoft.com/office/drawing/2014/main" val="3483886457"/>
                    </a:ext>
                  </a:extLst>
                </a:gridCol>
                <a:gridCol w="1692745">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 of Ports</a:t>
                      </a:r>
                    </a:p>
                  </a:txBody>
                  <a:tcPr/>
                </a:tc>
                <a:tc>
                  <a:txBody>
                    <a:bodyPr/>
                    <a:lstStyle/>
                    <a:p>
                      <a:r>
                        <a:rPr lang="en-US" sz="800" b="0"/>
                        <a:t>Connected To</a:t>
                      </a:r>
                    </a:p>
                  </a:txBody>
                  <a:tcPr/>
                </a:tc>
                <a:extLst>
                  <a:ext uri="{0D108BD9-81ED-4DB2-BD59-A6C34878D82A}">
                    <a16:rowId xmlns:a16="http://schemas.microsoft.com/office/drawing/2014/main" val="3501326622"/>
                  </a:ext>
                </a:extLst>
              </a:tr>
              <a:tr h="0">
                <a:tc>
                  <a:txBody>
                    <a:bodyPr/>
                    <a:lstStyle/>
                    <a:p>
                      <a:r>
                        <a:rPr lang="en-US" sz="800"/>
                        <a:t>JNPR-12x10-Spine</a:t>
                      </a:r>
                    </a:p>
                  </a:txBody>
                  <a:tcPr/>
                </a:tc>
                <a:tc>
                  <a:txBody>
                    <a:bodyPr/>
                    <a:lstStyle/>
                    <a:p>
                      <a:r>
                        <a:rPr lang="en-US" sz="800"/>
                        <a:t>12</a:t>
                      </a:r>
                    </a:p>
                  </a:txBody>
                  <a:tcPr/>
                </a:tc>
                <a:tc>
                  <a:txBody>
                    <a:bodyPr/>
                    <a:lstStyle/>
                    <a:p>
                      <a:r>
                        <a:rPr lang="en-US" sz="800"/>
                        <a:t>Leaf</a:t>
                      </a:r>
                    </a:p>
                  </a:txBody>
                  <a:tcPr/>
                </a:tc>
                <a:extLst>
                  <a:ext uri="{0D108BD9-81ED-4DB2-BD59-A6C34878D82A}">
                    <a16:rowId xmlns:a16="http://schemas.microsoft.com/office/drawing/2014/main" val="2893093250"/>
                  </a:ext>
                </a:extLst>
              </a:tr>
              <a:tr h="0">
                <a:tc>
                  <a:txBody>
                    <a:bodyPr/>
                    <a:lstStyle/>
                    <a:p>
                      <a:r>
                        <a:rPr lang="en-US" sz="800"/>
                        <a:t>JNPR-12x10-Leaf</a:t>
                      </a:r>
                    </a:p>
                  </a:txBody>
                  <a:tcPr/>
                </a:tc>
                <a:tc>
                  <a:txBody>
                    <a:bodyPr/>
                    <a:lstStyle/>
                    <a:p>
                      <a:r>
                        <a:rPr lang="en-US" sz="800"/>
                        <a:t>12</a:t>
                      </a:r>
                    </a:p>
                  </a:txBody>
                  <a:tcPr/>
                </a:tc>
                <a:tc>
                  <a:txBody>
                    <a:bodyPr/>
                    <a:lstStyle/>
                    <a:p>
                      <a:r>
                        <a:rPr lang="en-US" sz="800"/>
                        <a:t>Spine, Generic</a:t>
                      </a:r>
                    </a:p>
                  </a:txBody>
                  <a:tcPr/>
                </a:tc>
                <a:extLst>
                  <a:ext uri="{0D108BD9-81ED-4DB2-BD59-A6C34878D82A}">
                    <a16:rowId xmlns:a16="http://schemas.microsoft.com/office/drawing/2014/main" val="2440626945"/>
                  </a:ext>
                </a:extLst>
              </a:tr>
            </a:tbl>
          </a:graphicData>
        </a:graphic>
      </p:graphicFrame>
      <p:graphicFrame>
        <p:nvGraphicFramePr>
          <p:cNvPr id="18" name="Table 10">
            <a:extLst>
              <a:ext uri="{FF2B5EF4-FFF2-40B4-BE49-F238E27FC236}">
                <a16:creationId xmlns:a16="http://schemas.microsoft.com/office/drawing/2014/main" id="{D65CE398-3A72-1149-B2EC-C4C88432389E}"/>
              </a:ext>
            </a:extLst>
          </p:cNvPr>
          <p:cNvGraphicFramePr>
            <a:graphicFrameLocks noGrp="1"/>
          </p:cNvGraphicFramePr>
          <p:nvPr>
            <p:extLst>
              <p:ext uri="{D42A27DB-BD31-4B8C-83A1-F6EECF244321}">
                <p14:modId xmlns:p14="http://schemas.microsoft.com/office/powerpoint/2010/main" val="1635813960"/>
              </p:ext>
            </p:extLst>
          </p:nvPr>
        </p:nvGraphicFramePr>
        <p:xfrm>
          <a:off x="525621" y="3201870"/>
          <a:ext cx="3292863" cy="64008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869916">
                  <a:extLst>
                    <a:ext uri="{9D8B030D-6E8A-4147-A177-3AD203B41FA5}">
                      <a16:colId xmlns:a16="http://schemas.microsoft.com/office/drawing/2014/main" val="2927897955"/>
                    </a:ext>
                  </a:extLst>
                </a:gridCol>
              </a:tblGrid>
              <a:tr h="213360">
                <a:tc>
                  <a:txBody>
                    <a:bodyPr/>
                    <a:lstStyle/>
                    <a:p>
                      <a:r>
                        <a:rPr lang="en-US" sz="800" b="0"/>
                        <a:t>Logical device</a:t>
                      </a:r>
                    </a:p>
                  </a:txBody>
                  <a:tcPr/>
                </a:tc>
                <a:tc>
                  <a:txBody>
                    <a:bodyPr/>
                    <a:lstStyle/>
                    <a:p>
                      <a:r>
                        <a:rPr lang="en-US" sz="800" b="0"/>
                        <a:t>Device profile</a:t>
                      </a:r>
                    </a:p>
                  </a:txBody>
                  <a:tcPr/>
                </a:tc>
                <a:extLst>
                  <a:ext uri="{0D108BD9-81ED-4DB2-BD59-A6C34878D82A}">
                    <a16:rowId xmlns:a16="http://schemas.microsoft.com/office/drawing/2014/main" val="3501326622"/>
                  </a:ext>
                </a:extLst>
              </a:tr>
              <a:tr h="213360">
                <a:tc>
                  <a:txBody>
                    <a:bodyPr/>
                    <a:lstStyle/>
                    <a:p>
                      <a:r>
                        <a:rPr lang="en-US" sz="800" kern="1200">
                          <a:solidFill>
                            <a:schemeClr val="bg1">
                              <a:lumMod val="75000"/>
                            </a:schemeClr>
                          </a:solidFill>
                        </a:rPr>
                        <a:t>JNPR-12x10-Spine</a:t>
                      </a:r>
                      <a:endParaRPr lang="en-US" sz="800" kern="1200">
                        <a:solidFill>
                          <a:schemeClr val="bg1">
                            <a:lumMod val="75000"/>
                          </a:schemeClr>
                        </a:solidFill>
                        <a:latin typeface="+mn-lt"/>
                        <a:ea typeface="+mn-ea"/>
                        <a:cs typeface="+mn-cs"/>
                      </a:endParaRPr>
                    </a:p>
                  </a:txBody>
                  <a:tcPr/>
                </a:tc>
                <a:tc>
                  <a:txBody>
                    <a:bodyPr/>
                    <a:lstStyle/>
                    <a:p>
                      <a:r>
                        <a:rPr lang="en-US" sz="800" kern="1200">
                          <a:solidFill>
                            <a:schemeClr val="bg1">
                              <a:lumMod val="75000"/>
                            </a:schemeClr>
                          </a:solidFill>
                        </a:rPr>
                        <a:t>Juniper vQFX</a:t>
                      </a:r>
                      <a:endParaRPr lang="en-US" sz="800" kern="1200">
                        <a:solidFill>
                          <a:schemeClr val="bg1">
                            <a:lumMod val="75000"/>
                          </a:schemeClr>
                        </a:solidFill>
                        <a:latin typeface="+mn-lt"/>
                        <a:ea typeface="+mn-ea"/>
                        <a:cs typeface="+mn-cs"/>
                      </a:endParaRPr>
                    </a:p>
                  </a:txBody>
                  <a:tcPr/>
                </a:tc>
                <a:extLst>
                  <a:ext uri="{0D108BD9-81ED-4DB2-BD59-A6C34878D82A}">
                    <a16:rowId xmlns:a16="http://schemas.microsoft.com/office/drawing/2014/main" val="2893093250"/>
                  </a:ext>
                </a:extLst>
              </a:tr>
              <a:tr h="213360">
                <a:tc>
                  <a:txBody>
                    <a:bodyPr/>
                    <a:lstStyle/>
                    <a:p>
                      <a:r>
                        <a:rPr lang="en-US" sz="800" kern="1200">
                          <a:solidFill>
                            <a:schemeClr val="bg1">
                              <a:lumMod val="75000"/>
                            </a:schemeClr>
                          </a:solidFill>
                        </a:rPr>
                        <a:t>JNPR-12x10-Leaf</a:t>
                      </a:r>
                      <a:endParaRPr lang="en-US" sz="800" kern="1200">
                        <a:solidFill>
                          <a:schemeClr val="bg1">
                            <a:lumMod val="75000"/>
                          </a:schemeClr>
                        </a:solidFill>
                        <a:latin typeface="+mn-lt"/>
                        <a:ea typeface="+mn-ea"/>
                        <a:cs typeface="+mn-cs"/>
                      </a:endParaRPr>
                    </a:p>
                  </a:txBody>
                  <a:tcPr/>
                </a:tc>
                <a:tc>
                  <a:txBody>
                    <a:bodyPr/>
                    <a:lstStyle/>
                    <a:p>
                      <a:r>
                        <a:rPr lang="en-US" sz="800" kern="1200">
                          <a:solidFill>
                            <a:schemeClr val="bg1">
                              <a:lumMod val="75000"/>
                            </a:schemeClr>
                          </a:solidFill>
                        </a:rPr>
                        <a:t>Juniper vQFX</a:t>
                      </a:r>
                      <a:endParaRPr lang="en-US" sz="800" kern="1200">
                        <a:solidFill>
                          <a:schemeClr val="bg1">
                            <a:lumMod val="75000"/>
                          </a:schemeClr>
                        </a:solidFill>
                        <a:latin typeface="+mn-lt"/>
                        <a:ea typeface="+mn-ea"/>
                        <a:cs typeface="+mn-cs"/>
                      </a:endParaRPr>
                    </a:p>
                  </a:txBody>
                  <a:tcPr/>
                </a:tc>
                <a:extLst>
                  <a:ext uri="{0D108BD9-81ED-4DB2-BD59-A6C34878D82A}">
                    <a16:rowId xmlns:a16="http://schemas.microsoft.com/office/drawing/2014/main" val="3064415487"/>
                  </a:ext>
                </a:extLst>
              </a:tr>
            </a:tbl>
          </a:graphicData>
        </a:graphic>
      </p:graphicFrame>
      <p:cxnSp>
        <p:nvCxnSpPr>
          <p:cNvPr id="37" name="Straight Arrow Connector 36">
            <a:extLst>
              <a:ext uri="{FF2B5EF4-FFF2-40B4-BE49-F238E27FC236}">
                <a16:creationId xmlns:a16="http://schemas.microsoft.com/office/drawing/2014/main" id="{0FCC3A79-43C4-5E47-9DD5-A90F425D454A}"/>
              </a:ext>
            </a:extLst>
          </p:cNvPr>
          <p:cNvCxnSpPr>
            <a:cxnSpLocks/>
            <a:stCxn id="40" idx="1"/>
          </p:cNvCxnSpPr>
          <p:nvPr/>
        </p:nvCxnSpPr>
        <p:spPr>
          <a:xfrm>
            <a:off x="5917484" y="3684660"/>
            <a:ext cx="365841" cy="27019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740C822A-A94C-BC4F-B57B-50C9773C8EE6}"/>
              </a:ext>
            </a:extLst>
          </p:cNvPr>
          <p:cNvGrpSpPr/>
          <p:nvPr/>
        </p:nvGrpSpPr>
        <p:grpSpPr>
          <a:xfrm>
            <a:off x="5820295" y="3576954"/>
            <a:ext cx="190758" cy="207749"/>
            <a:chOff x="6504830" y="2298906"/>
            <a:chExt cx="190758" cy="207749"/>
          </a:xfrm>
        </p:grpSpPr>
        <p:sp>
          <p:nvSpPr>
            <p:cNvPr id="39" name="Oval 38">
              <a:extLst>
                <a:ext uri="{FF2B5EF4-FFF2-40B4-BE49-F238E27FC236}">
                  <a16:creationId xmlns:a16="http://schemas.microsoft.com/office/drawing/2014/main" id="{3DEDBEB0-E0ED-8E41-9162-5B9A2673A8BC}"/>
                </a:ext>
              </a:extLst>
            </p:cNvPr>
            <p:cNvSpPr/>
            <p:nvPr/>
          </p:nvSpPr>
          <p:spPr>
            <a:xfrm>
              <a:off x="6515129" y="2326580"/>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8">
              <a:extLst>
                <a:ext uri="{FF2B5EF4-FFF2-40B4-BE49-F238E27FC236}">
                  <a16:creationId xmlns:a16="http://schemas.microsoft.com/office/drawing/2014/main" id="{45109A23-FE15-0448-8D87-19ACD07B704A}"/>
                </a:ext>
              </a:extLst>
            </p:cNvPr>
            <p:cNvSpPr/>
            <p:nvPr/>
          </p:nvSpPr>
          <p:spPr>
            <a:xfrm>
              <a:off x="6504830" y="2298906"/>
              <a:ext cx="190758" cy="207749"/>
            </a:xfrm>
            <a:custGeom>
              <a:avLst/>
              <a:gdLst>
                <a:gd name="connsiteX0" fmla="*/ 0 w 375424"/>
                <a:gd name="connsiteY0" fmla="*/ 0 h 300082"/>
                <a:gd name="connsiteX1" fmla="*/ 375424 w 375424"/>
                <a:gd name="connsiteY1" fmla="*/ 0 h 300082"/>
                <a:gd name="connsiteX2" fmla="*/ 375424 w 375424"/>
                <a:gd name="connsiteY2" fmla="*/ 300082 h 300082"/>
                <a:gd name="connsiteX3" fmla="*/ 0 w 375424"/>
                <a:gd name="connsiteY3" fmla="*/ 300082 h 300082"/>
                <a:gd name="connsiteX4" fmla="*/ 0 w 375424"/>
                <a:gd name="connsiteY4" fmla="*/ 0 h 300082"/>
                <a:gd name="connsiteX0" fmla="*/ 0 w 375424"/>
                <a:gd name="connsiteY0" fmla="*/ 0 h 300082"/>
                <a:gd name="connsiteX1" fmla="*/ 191274 w 375424"/>
                <a:gd name="connsiteY1" fmla="*/ 146050 h 300082"/>
                <a:gd name="connsiteX2" fmla="*/ 375424 w 375424"/>
                <a:gd name="connsiteY2" fmla="*/ 300082 h 300082"/>
                <a:gd name="connsiteX3" fmla="*/ 0 w 375424"/>
                <a:gd name="connsiteY3" fmla="*/ 300082 h 300082"/>
                <a:gd name="connsiteX4" fmla="*/ 0 w 375424"/>
                <a:gd name="connsiteY4" fmla="*/ 0 h 300082"/>
                <a:gd name="connsiteX0" fmla="*/ 0 w 375424"/>
                <a:gd name="connsiteY0" fmla="*/ 0 h 300082"/>
                <a:gd name="connsiteX1" fmla="*/ 191274 w 375424"/>
                <a:gd name="connsiteY1" fmla="*/ 155575 h 300082"/>
                <a:gd name="connsiteX2" fmla="*/ 375424 w 375424"/>
                <a:gd name="connsiteY2" fmla="*/ 300082 h 300082"/>
                <a:gd name="connsiteX3" fmla="*/ 0 w 375424"/>
                <a:gd name="connsiteY3" fmla="*/ 300082 h 300082"/>
                <a:gd name="connsiteX4" fmla="*/ 0 w 375424"/>
                <a:gd name="connsiteY4" fmla="*/ 0 h 3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24" h="300082">
                  <a:moveTo>
                    <a:pt x="0" y="0"/>
                  </a:moveTo>
                  <a:lnTo>
                    <a:pt x="191274" y="155575"/>
                  </a:lnTo>
                  <a:lnTo>
                    <a:pt x="375424" y="300082"/>
                  </a:lnTo>
                  <a:lnTo>
                    <a:pt x="0" y="300082"/>
                  </a:lnTo>
                  <a:lnTo>
                    <a:pt x="0" y="0"/>
                  </a:lnTo>
                  <a:close/>
                </a:path>
              </a:pathLst>
            </a:custGeom>
          </p:spPr>
          <p:txBody>
            <a:bodyPr wrap="none" lIns="0" tIns="0" rIns="0" bIns="0">
              <a:spAutoFit/>
            </a:bodyPr>
            <a:lstStyle/>
            <a:p>
              <a:r>
                <a:rPr lang="en-US">
                  <a:solidFill>
                    <a:srgbClr val="FF0000"/>
                  </a:solidFill>
                </a:rPr>
                <a:t>④</a:t>
              </a:r>
            </a:p>
          </p:txBody>
        </p:sp>
      </p:grpSp>
      <p:cxnSp>
        <p:nvCxnSpPr>
          <p:cNvPr id="41" name="Straight Arrow Connector 40">
            <a:extLst>
              <a:ext uri="{FF2B5EF4-FFF2-40B4-BE49-F238E27FC236}">
                <a16:creationId xmlns:a16="http://schemas.microsoft.com/office/drawing/2014/main" id="{5DA9290D-4427-E541-A131-8A339978830A}"/>
              </a:ext>
            </a:extLst>
          </p:cNvPr>
          <p:cNvCxnSpPr>
            <a:cxnSpLocks/>
            <a:stCxn id="44" idx="1"/>
          </p:cNvCxnSpPr>
          <p:nvPr/>
        </p:nvCxnSpPr>
        <p:spPr>
          <a:xfrm>
            <a:off x="7369215" y="4039014"/>
            <a:ext cx="546060" cy="28851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EFC6FD10-9383-8040-BA58-4AE4C74C41C5}"/>
              </a:ext>
            </a:extLst>
          </p:cNvPr>
          <p:cNvGrpSpPr/>
          <p:nvPr/>
        </p:nvGrpSpPr>
        <p:grpSpPr>
          <a:xfrm>
            <a:off x="7272026" y="3931308"/>
            <a:ext cx="190758" cy="207749"/>
            <a:chOff x="6504830" y="2298906"/>
            <a:chExt cx="190758" cy="207749"/>
          </a:xfrm>
        </p:grpSpPr>
        <p:sp>
          <p:nvSpPr>
            <p:cNvPr id="43" name="Oval 42">
              <a:extLst>
                <a:ext uri="{FF2B5EF4-FFF2-40B4-BE49-F238E27FC236}">
                  <a16:creationId xmlns:a16="http://schemas.microsoft.com/office/drawing/2014/main" id="{71474AB9-8AA3-8547-BD78-8985ED22C3D8}"/>
                </a:ext>
              </a:extLst>
            </p:cNvPr>
            <p:cNvSpPr/>
            <p:nvPr/>
          </p:nvSpPr>
          <p:spPr>
            <a:xfrm>
              <a:off x="6515129" y="2326580"/>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8">
              <a:extLst>
                <a:ext uri="{FF2B5EF4-FFF2-40B4-BE49-F238E27FC236}">
                  <a16:creationId xmlns:a16="http://schemas.microsoft.com/office/drawing/2014/main" id="{05C2B8A8-D412-464A-A65C-6EB99ECADE48}"/>
                </a:ext>
              </a:extLst>
            </p:cNvPr>
            <p:cNvSpPr/>
            <p:nvPr/>
          </p:nvSpPr>
          <p:spPr>
            <a:xfrm>
              <a:off x="6504830" y="2298906"/>
              <a:ext cx="190758" cy="207749"/>
            </a:xfrm>
            <a:custGeom>
              <a:avLst/>
              <a:gdLst>
                <a:gd name="connsiteX0" fmla="*/ 0 w 375424"/>
                <a:gd name="connsiteY0" fmla="*/ 0 h 300082"/>
                <a:gd name="connsiteX1" fmla="*/ 375424 w 375424"/>
                <a:gd name="connsiteY1" fmla="*/ 0 h 300082"/>
                <a:gd name="connsiteX2" fmla="*/ 375424 w 375424"/>
                <a:gd name="connsiteY2" fmla="*/ 300082 h 300082"/>
                <a:gd name="connsiteX3" fmla="*/ 0 w 375424"/>
                <a:gd name="connsiteY3" fmla="*/ 300082 h 300082"/>
                <a:gd name="connsiteX4" fmla="*/ 0 w 375424"/>
                <a:gd name="connsiteY4" fmla="*/ 0 h 300082"/>
                <a:gd name="connsiteX0" fmla="*/ 0 w 375424"/>
                <a:gd name="connsiteY0" fmla="*/ 0 h 300082"/>
                <a:gd name="connsiteX1" fmla="*/ 191274 w 375424"/>
                <a:gd name="connsiteY1" fmla="*/ 146050 h 300082"/>
                <a:gd name="connsiteX2" fmla="*/ 375424 w 375424"/>
                <a:gd name="connsiteY2" fmla="*/ 300082 h 300082"/>
                <a:gd name="connsiteX3" fmla="*/ 0 w 375424"/>
                <a:gd name="connsiteY3" fmla="*/ 300082 h 300082"/>
                <a:gd name="connsiteX4" fmla="*/ 0 w 375424"/>
                <a:gd name="connsiteY4" fmla="*/ 0 h 300082"/>
                <a:gd name="connsiteX0" fmla="*/ 0 w 375424"/>
                <a:gd name="connsiteY0" fmla="*/ 0 h 300082"/>
                <a:gd name="connsiteX1" fmla="*/ 191274 w 375424"/>
                <a:gd name="connsiteY1" fmla="*/ 155575 h 300082"/>
                <a:gd name="connsiteX2" fmla="*/ 375424 w 375424"/>
                <a:gd name="connsiteY2" fmla="*/ 300082 h 300082"/>
                <a:gd name="connsiteX3" fmla="*/ 0 w 375424"/>
                <a:gd name="connsiteY3" fmla="*/ 300082 h 300082"/>
                <a:gd name="connsiteX4" fmla="*/ 0 w 375424"/>
                <a:gd name="connsiteY4" fmla="*/ 0 h 3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24" h="300082">
                  <a:moveTo>
                    <a:pt x="0" y="0"/>
                  </a:moveTo>
                  <a:lnTo>
                    <a:pt x="191274" y="155575"/>
                  </a:lnTo>
                  <a:lnTo>
                    <a:pt x="375424" y="300082"/>
                  </a:lnTo>
                  <a:lnTo>
                    <a:pt x="0" y="300082"/>
                  </a:lnTo>
                  <a:lnTo>
                    <a:pt x="0" y="0"/>
                  </a:lnTo>
                  <a:close/>
                </a:path>
              </a:pathLst>
            </a:custGeom>
          </p:spPr>
          <p:txBody>
            <a:bodyPr wrap="none" lIns="0" tIns="0" rIns="0" bIns="0">
              <a:spAutoFit/>
            </a:bodyPr>
            <a:lstStyle/>
            <a:p>
              <a:r>
                <a:rPr lang="en-US">
                  <a:solidFill>
                    <a:srgbClr val="FF0000"/>
                  </a:solidFill>
                </a:rPr>
                <a:t>⑤</a:t>
              </a:r>
            </a:p>
          </p:txBody>
        </p:sp>
      </p:grpSp>
      <p:cxnSp>
        <p:nvCxnSpPr>
          <p:cNvPr id="54" name="Straight Arrow Connector 53">
            <a:extLst>
              <a:ext uri="{FF2B5EF4-FFF2-40B4-BE49-F238E27FC236}">
                <a16:creationId xmlns:a16="http://schemas.microsoft.com/office/drawing/2014/main" id="{2D176F9A-6870-1A4A-AC86-D2DF3161D4CB}"/>
              </a:ext>
            </a:extLst>
          </p:cNvPr>
          <p:cNvCxnSpPr>
            <a:cxnSpLocks/>
            <a:stCxn id="57" idx="1"/>
          </p:cNvCxnSpPr>
          <p:nvPr/>
        </p:nvCxnSpPr>
        <p:spPr>
          <a:xfrm flipH="1">
            <a:off x="5318449" y="2275553"/>
            <a:ext cx="455834" cy="8709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26CC90AD-26F6-3740-A78A-87EDB8D95325}"/>
              </a:ext>
            </a:extLst>
          </p:cNvPr>
          <p:cNvGrpSpPr/>
          <p:nvPr/>
        </p:nvGrpSpPr>
        <p:grpSpPr>
          <a:xfrm>
            <a:off x="5672425" y="2167603"/>
            <a:ext cx="835565" cy="207749"/>
            <a:chOff x="6419077" y="1667919"/>
            <a:chExt cx="835565" cy="207749"/>
          </a:xfrm>
        </p:grpSpPr>
        <p:sp>
          <p:nvSpPr>
            <p:cNvPr id="56" name="Oval 55">
              <a:extLst>
                <a:ext uri="{FF2B5EF4-FFF2-40B4-BE49-F238E27FC236}">
                  <a16:creationId xmlns:a16="http://schemas.microsoft.com/office/drawing/2014/main" id="{80B6E151-8DDF-A941-8921-E0546229467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7">
              <a:extLst>
                <a:ext uri="{FF2B5EF4-FFF2-40B4-BE49-F238E27FC236}">
                  <a16:creationId xmlns:a16="http://schemas.microsoft.com/office/drawing/2014/main" id="{6E2BAC06-95AD-F040-B2ED-74CC349B3A3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58" name="Rectangle 57">
              <a:extLst>
                <a:ext uri="{FF2B5EF4-FFF2-40B4-BE49-F238E27FC236}">
                  <a16:creationId xmlns:a16="http://schemas.microsoft.com/office/drawing/2014/main" id="{DCD301B3-D736-5547-BC79-AC769AD321FF}"/>
                </a:ext>
              </a:extLst>
            </p:cNvPr>
            <p:cNvSpPr/>
            <p:nvPr/>
          </p:nvSpPr>
          <p:spPr>
            <a:xfrm>
              <a:off x="6618249" y="1710238"/>
              <a:ext cx="63639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a:t>
              </a:r>
            </a:p>
          </p:txBody>
        </p:sp>
      </p:grpSp>
      <p:cxnSp>
        <p:nvCxnSpPr>
          <p:cNvPr id="60" name="Straight Arrow Connector 59">
            <a:extLst>
              <a:ext uri="{FF2B5EF4-FFF2-40B4-BE49-F238E27FC236}">
                <a16:creationId xmlns:a16="http://schemas.microsoft.com/office/drawing/2014/main" id="{E2DD205B-8307-DA43-9534-90037AB78623}"/>
              </a:ext>
            </a:extLst>
          </p:cNvPr>
          <p:cNvCxnSpPr>
            <a:cxnSpLocks/>
            <a:stCxn id="63" idx="1"/>
          </p:cNvCxnSpPr>
          <p:nvPr/>
        </p:nvCxnSpPr>
        <p:spPr>
          <a:xfrm flipH="1">
            <a:off x="6106602" y="2554321"/>
            <a:ext cx="525984" cy="57054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A5D7650A-CF06-7E45-8999-5951806EDE83}"/>
              </a:ext>
            </a:extLst>
          </p:cNvPr>
          <p:cNvGrpSpPr/>
          <p:nvPr/>
        </p:nvGrpSpPr>
        <p:grpSpPr>
          <a:xfrm>
            <a:off x="6530728" y="2446371"/>
            <a:ext cx="1250742" cy="207749"/>
            <a:chOff x="6419077" y="1667919"/>
            <a:chExt cx="1250742" cy="207749"/>
          </a:xfrm>
        </p:grpSpPr>
        <p:sp>
          <p:nvSpPr>
            <p:cNvPr id="62" name="Oval 61">
              <a:extLst>
                <a:ext uri="{FF2B5EF4-FFF2-40B4-BE49-F238E27FC236}">
                  <a16:creationId xmlns:a16="http://schemas.microsoft.com/office/drawing/2014/main" id="{4FEF1DB0-52CB-9340-A676-4BCC9736EFA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7">
              <a:extLst>
                <a:ext uri="{FF2B5EF4-FFF2-40B4-BE49-F238E27FC236}">
                  <a16:creationId xmlns:a16="http://schemas.microsoft.com/office/drawing/2014/main" id="{A3E7D43E-898C-6342-B7BD-AB728AC7032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64" name="Rectangle 63">
              <a:extLst>
                <a:ext uri="{FF2B5EF4-FFF2-40B4-BE49-F238E27FC236}">
                  <a16:creationId xmlns:a16="http://schemas.microsoft.com/office/drawing/2014/main" id="{E792EE86-7E91-0F44-BA97-3944367C763C}"/>
                </a:ext>
              </a:extLst>
            </p:cNvPr>
            <p:cNvSpPr/>
            <p:nvPr/>
          </p:nvSpPr>
          <p:spPr>
            <a:xfrm>
              <a:off x="6618249" y="1710238"/>
              <a:ext cx="1051570"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Drag the line to 12 ports</a:t>
              </a:r>
            </a:p>
          </p:txBody>
        </p:sp>
      </p:grpSp>
      <p:cxnSp>
        <p:nvCxnSpPr>
          <p:cNvPr id="67" name="Straight Arrow Connector 66">
            <a:extLst>
              <a:ext uri="{FF2B5EF4-FFF2-40B4-BE49-F238E27FC236}">
                <a16:creationId xmlns:a16="http://schemas.microsoft.com/office/drawing/2014/main" id="{ACBC6448-7D41-4E4D-B736-61F9F8EF1D06}"/>
              </a:ext>
            </a:extLst>
          </p:cNvPr>
          <p:cNvCxnSpPr>
            <a:cxnSpLocks/>
            <a:stCxn id="70" idx="1"/>
          </p:cNvCxnSpPr>
          <p:nvPr/>
        </p:nvCxnSpPr>
        <p:spPr>
          <a:xfrm>
            <a:off x="6653915" y="3206372"/>
            <a:ext cx="316052" cy="39825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F9F57BD2-4AED-4F43-A0C9-D3694622FD5C}"/>
              </a:ext>
            </a:extLst>
          </p:cNvPr>
          <p:cNvGrpSpPr/>
          <p:nvPr/>
        </p:nvGrpSpPr>
        <p:grpSpPr>
          <a:xfrm>
            <a:off x="6552057" y="3098422"/>
            <a:ext cx="1489590" cy="207749"/>
            <a:chOff x="6419077" y="1667919"/>
            <a:chExt cx="1489590" cy="207749"/>
          </a:xfrm>
        </p:grpSpPr>
        <p:sp>
          <p:nvSpPr>
            <p:cNvPr id="69" name="Oval 68">
              <a:extLst>
                <a:ext uri="{FF2B5EF4-FFF2-40B4-BE49-F238E27FC236}">
                  <a16:creationId xmlns:a16="http://schemas.microsoft.com/office/drawing/2014/main" id="{91EEF6A7-A35B-E347-B116-84A62ECA293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7">
              <a:extLst>
                <a:ext uri="{FF2B5EF4-FFF2-40B4-BE49-F238E27FC236}">
                  <a16:creationId xmlns:a16="http://schemas.microsoft.com/office/drawing/2014/main" id="{BC03DB9C-1BA3-A946-9240-D94BCFBE04E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71" name="Rectangle 70">
              <a:extLst>
                <a:ext uri="{FF2B5EF4-FFF2-40B4-BE49-F238E27FC236}">
                  <a16:creationId xmlns:a16="http://schemas.microsoft.com/office/drawing/2014/main" id="{DA0A1604-7D42-E747-8F17-B4796EF4179C}"/>
                </a:ext>
              </a:extLst>
            </p:cNvPr>
            <p:cNvSpPr/>
            <p:nvPr/>
          </p:nvSpPr>
          <p:spPr>
            <a:xfrm>
              <a:off x="6618249" y="1710238"/>
              <a:ext cx="1290418"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the connected devices</a:t>
              </a:r>
            </a:p>
          </p:txBody>
        </p:sp>
      </p:grpSp>
    </p:spTree>
    <p:extLst>
      <p:ext uri="{BB962C8B-B14F-4D97-AF65-F5344CB8AC3E}">
        <p14:creationId xmlns:p14="http://schemas.microsoft.com/office/powerpoint/2010/main" val="835395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Logical Devices and Interface Maps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19</a:t>
            </a:fld>
            <a:endParaRPr lang="en-US"/>
          </a:p>
        </p:txBody>
      </p:sp>
      <p:sp>
        <p:nvSpPr>
          <p:cNvPr id="12" name="Content Placeholder 2">
            <a:extLst>
              <a:ext uri="{FF2B5EF4-FFF2-40B4-BE49-F238E27FC236}">
                <a16:creationId xmlns:a16="http://schemas.microsoft.com/office/drawing/2014/main" id="{65C30001-8B61-A34B-8428-7B559A1C4EDD}"/>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Logical Devices</a:t>
            </a:r>
            <a:r>
              <a:rPr lang="en-US" sz="1000">
                <a:solidFill>
                  <a:schemeClr val="bg1">
                    <a:lumMod val="75000"/>
                  </a:schemeClr>
                </a:solidFill>
              </a:rPr>
              <a:t>, and then create below two logical devices.</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Click the Query box and filter the name with "JNPR", verify the two newly created logical devices.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Interface Maps</a:t>
            </a:r>
            <a:r>
              <a:rPr lang="en-US" sz="1000">
                <a:solidFill>
                  <a:schemeClr val="bg1">
                    <a:lumMod val="75000"/>
                  </a:schemeClr>
                </a:solidFill>
              </a:rPr>
              <a:t>, and then create below two interface maps.</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500"/>
              </a:spcBef>
              <a:buFont typeface="Arial" panose="020B0604020202020204" pitchFamily="34" charset="0"/>
              <a:buChar char="•"/>
            </a:pPr>
            <a:r>
              <a:rPr lang="en-US" sz="1000">
                <a:solidFill>
                  <a:schemeClr val="bg1">
                    <a:lumMod val="75000"/>
                  </a:schemeClr>
                </a:solidFill>
              </a:rPr>
              <a:t>Click the Query box and filter the name with "JNPR", verify the two newly created interface maps.</a:t>
            </a:r>
          </a:p>
          <a:p>
            <a:pPr marL="171450" indent="-171450">
              <a:lnSpc>
                <a:spcPct val="100000"/>
              </a:lnSpc>
              <a:spcBef>
                <a:spcPts val="900"/>
              </a:spcBef>
              <a:buFont typeface="Arial" panose="020B0604020202020204" pitchFamily="34" charset="0"/>
              <a:buChar char="•"/>
            </a:pPr>
            <a:endParaRPr lang="en-US" sz="1000"/>
          </a:p>
        </p:txBody>
      </p:sp>
      <p:graphicFrame>
        <p:nvGraphicFramePr>
          <p:cNvPr id="13" name="Table 10">
            <a:extLst>
              <a:ext uri="{FF2B5EF4-FFF2-40B4-BE49-F238E27FC236}">
                <a16:creationId xmlns:a16="http://schemas.microsoft.com/office/drawing/2014/main" id="{6EDCC265-AB9F-EF4C-8C60-02A184BBE47E}"/>
              </a:ext>
            </a:extLst>
          </p:cNvPr>
          <p:cNvGraphicFramePr>
            <a:graphicFrameLocks noGrp="1"/>
          </p:cNvGraphicFramePr>
          <p:nvPr>
            <p:extLst>
              <p:ext uri="{D42A27DB-BD31-4B8C-83A1-F6EECF244321}">
                <p14:modId xmlns:p14="http://schemas.microsoft.com/office/powerpoint/2010/main" val="1104423581"/>
              </p:ext>
            </p:extLst>
          </p:nvPr>
        </p:nvGraphicFramePr>
        <p:xfrm>
          <a:off x="524296" y="1541157"/>
          <a:ext cx="3300325" cy="762000"/>
        </p:xfrm>
        <a:graphic>
          <a:graphicData uri="http://schemas.openxmlformats.org/drawingml/2006/table">
            <a:tbl>
              <a:tblPr firstRow="1" bandRow="1">
                <a:tableStyleId>{7DF18680-E054-41AD-8BC1-D1AEF772440D}</a:tableStyleId>
              </a:tblPr>
              <a:tblGrid>
                <a:gridCol w="1138429">
                  <a:extLst>
                    <a:ext uri="{9D8B030D-6E8A-4147-A177-3AD203B41FA5}">
                      <a16:colId xmlns:a16="http://schemas.microsoft.com/office/drawing/2014/main" val="1907954002"/>
                    </a:ext>
                  </a:extLst>
                </a:gridCol>
                <a:gridCol w="469151">
                  <a:extLst>
                    <a:ext uri="{9D8B030D-6E8A-4147-A177-3AD203B41FA5}">
                      <a16:colId xmlns:a16="http://schemas.microsoft.com/office/drawing/2014/main" val="3483886457"/>
                    </a:ext>
                  </a:extLst>
                </a:gridCol>
                <a:gridCol w="1692745">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 of Ports</a:t>
                      </a:r>
                    </a:p>
                  </a:txBody>
                  <a:tcPr/>
                </a:tc>
                <a:tc>
                  <a:txBody>
                    <a:bodyPr/>
                    <a:lstStyle/>
                    <a:p>
                      <a:r>
                        <a:rPr lang="en-US" sz="800" b="0"/>
                        <a:t>Connected To</a:t>
                      </a:r>
                    </a:p>
                  </a:txBody>
                  <a:tcPr/>
                </a:tc>
                <a:extLst>
                  <a:ext uri="{0D108BD9-81ED-4DB2-BD59-A6C34878D82A}">
                    <a16:rowId xmlns:a16="http://schemas.microsoft.com/office/drawing/2014/main" val="3501326622"/>
                  </a:ext>
                </a:extLst>
              </a:tr>
              <a:tr h="0">
                <a:tc>
                  <a:txBody>
                    <a:bodyPr/>
                    <a:lstStyle/>
                    <a:p>
                      <a:r>
                        <a:rPr lang="en-US" sz="800">
                          <a:solidFill>
                            <a:schemeClr val="bg1">
                              <a:lumMod val="75000"/>
                            </a:schemeClr>
                          </a:solidFill>
                        </a:rPr>
                        <a:t>JNPR-12x10-Spine</a:t>
                      </a:r>
                    </a:p>
                  </a:txBody>
                  <a:tcPr/>
                </a:tc>
                <a:tc>
                  <a:txBody>
                    <a:bodyPr/>
                    <a:lstStyle/>
                    <a:p>
                      <a:r>
                        <a:rPr lang="en-US" sz="800">
                          <a:solidFill>
                            <a:schemeClr val="bg1">
                              <a:lumMod val="75000"/>
                            </a:schemeClr>
                          </a:solidFill>
                        </a:rPr>
                        <a:t>12</a:t>
                      </a:r>
                    </a:p>
                  </a:txBody>
                  <a:tcPr/>
                </a:tc>
                <a:tc>
                  <a:txBody>
                    <a:bodyPr/>
                    <a:lstStyle/>
                    <a:p>
                      <a:r>
                        <a:rPr lang="en-US" sz="800">
                          <a:solidFill>
                            <a:schemeClr val="bg1">
                              <a:lumMod val="75000"/>
                            </a:schemeClr>
                          </a:solidFill>
                        </a:rPr>
                        <a:t>Leaf</a:t>
                      </a:r>
                    </a:p>
                  </a:txBody>
                  <a:tcPr/>
                </a:tc>
                <a:extLst>
                  <a:ext uri="{0D108BD9-81ED-4DB2-BD59-A6C34878D82A}">
                    <a16:rowId xmlns:a16="http://schemas.microsoft.com/office/drawing/2014/main" val="2893093250"/>
                  </a:ext>
                </a:extLst>
              </a:tr>
              <a:tr h="0">
                <a:tc>
                  <a:txBody>
                    <a:bodyPr/>
                    <a:lstStyle/>
                    <a:p>
                      <a:r>
                        <a:rPr lang="en-US" sz="800">
                          <a:solidFill>
                            <a:schemeClr val="bg1">
                              <a:lumMod val="75000"/>
                            </a:schemeClr>
                          </a:solidFill>
                        </a:rPr>
                        <a:t>JNPR-12x10-Leaf</a:t>
                      </a:r>
                    </a:p>
                  </a:txBody>
                  <a:tcPr/>
                </a:tc>
                <a:tc>
                  <a:txBody>
                    <a:bodyPr/>
                    <a:lstStyle/>
                    <a:p>
                      <a:r>
                        <a:rPr lang="en-US" sz="800">
                          <a:solidFill>
                            <a:schemeClr val="bg1">
                              <a:lumMod val="75000"/>
                            </a:schemeClr>
                          </a:solidFill>
                        </a:rPr>
                        <a:t>12</a:t>
                      </a:r>
                    </a:p>
                  </a:txBody>
                  <a:tcPr/>
                </a:tc>
                <a:tc>
                  <a:txBody>
                    <a:bodyPr/>
                    <a:lstStyle/>
                    <a:p>
                      <a:r>
                        <a:rPr lang="en-US" sz="800">
                          <a:solidFill>
                            <a:schemeClr val="bg1">
                              <a:lumMod val="75000"/>
                            </a:schemeClr>
                          </a:solidFill>
                        </a:rPr>
                        <a:t>Spine, Generic</a:t>
                      </a:r>
                    </a:p>
                  </a:txBody>
                  <a:tcPr/>
                </a:tc>
                <a:extLst>
                  <a:ext uri="{0D108BD9-81ED-4DB2-BD59-A6C34878D82A}">
                    <a16:rowId xmlns:a16="http://schemas.microsoft.com/office/drawing/2014/main" val="2440626945"/>
                  </a:ext>
                </a:extLst>
              </a:tr>
            </a:tbl>
          </a:graphicData>
        </a:graphic>
      </p:graphicFrame>
      <p:graphicFrame>
        <p:nvGraphicFramePr>
          <p:cNvPr id="14" name="Table 10">
            <a:extLst>
              <a:ext uri="{FF2B5EF4-FFF2-40B4-BE49-F238E27FC236}">
                <a16:creationId xmlns:a16="http://schemas.microsoft.com/office/drawing/2014/main" id="{90BD0271-4A2C-DF4F-A28D-2327D17F75BF}"/>
              </a:ext>
            </a:extLst>
          </p:cNvPr>
          <p:cNvGraphicFramePr>
            <a:graphicFrameLocks noGrp="1"/>
          </p:cNvGraphicFramePr>
          <p:nvPr>
            <p:extLst>
              <p:ext uri="{D42A27DB-BD31-4B8C-83A1-F6EECF244321}">
                <p14:modId xmlns:p14="http://schemas.microsoft.com/office/powerpoint/2010/main" val="1819528428"/>
              </p:ext>
            </p:extLst>
          </p:nvPr>
        </p:nvGraphicFramePr>
        <p:xfrm>
          <a:off x="525621" y="3201870"/>
          <a:ext cx="3292863" cy="64008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869916">
                  <a:extLst>
                    <a:ext uri="{9D8B030D-6E8A-4147-A177-3AD203B41FA5}">
                      <a16:colId xmlns:a16="http://schemas.microsoft.com/office/drawing/2014/main" val="2927897955"/>
                    </a:ext>
                  </a:extLst>
                </a:gridCol>
              </a:tblGrid>
              <a:tr h="213360">
                <a:tc>
                  <a:txBody>
                    <a:bodyPr/>
                    <a:lstStyle/>
                    <a:p>
                      <a:r>
                        <a:rPr lang="en-US" sz="800" b="0"/>
                        <a:t>Logical device</a:t>
                      </a:r>
                    </a:p>
                  </a:txBody>
                  <a:tcPr/>
                </a:tc>
                <a:tc>
                  <a:txBody>
                    <a:bodyPr/>
                    <a:lstStyle/>
                    <a:p>
                      <a:r>
                        <a:rPr lang="en-US" sz="800" b="0"/>
                        <a:t>Device profile</a:t>
                      </a:r>
                    </a:p>
                  </a:txBody>
                  <a:tcPr/>
                </a:tc>
                <a:extLst>
                  <a:ext uri="{0D108BD9-81ED-4DB2-BD59-A6C34878D82A}">
                    <a16:rowId xmlns:a16="http://schemas.microsoft.com/office/drawing/2014/main" val="3501326622"/>
                  </a:ext>
                </a:extLst>
              </a:tr>
              <a:tr h="213360">
                <a:tc>
                  <a:txBody>
                    <a:bodyPr/>
                    <a:lstStyle/>
                    <a:p>
                      <a:r>
                        <a:rPr lang="en-US" sz="800" kern="1200">
                          <a:solidFill>
                            <a:schemeClr val="bg1">
                              <a:lumMod val="75000"/>
                            </a:schemeClr>
                          </a:solidFill>
                        </a:rPr>
                        <a:t>JNPR-12x10-Spine</a:t>
                      </a:r>
                      <a:endParaRPr lang="en-US" sz="800" kern="1200">
                        <a:solidFill>
                          <a:schemeClr val="bg1">
                            <a:lumMod val="75000"/>
                          </a:schemeClr>
                        </a:solidFill>
                        <a:latin typeface="+mn-lt"/>
                        <a:ea typeface="+mn-ea"/>
                        <a:cs typeface="+mn-cs"/>
                      </a:endParaRPr>
                    </a:p>
                  </a:txBody>
                  <a:tcPr/>
                </a:tc>
                <a:tc>
                  <a:txBody>
                    <a:bodyPr/>
                    <a:lstStyle/>
                    <a:p>
                      <a:r>
                        <a:rPr lang="en-US" sz="800" kern="1200">
                          <a:solidFill>
                            <a:schemeClr val="bg1">
                              <a:lumMod val="75000"/>
                            </a:schemeClr>
                          </a:solidFill>
                        </a:rPr>
                        <a:t>Juniper vQFX</a:t>
                      </a:r>
                      <a:endParaRPr lang="en-US" sz="800" kern="1200">
                        <a:solidFill>
                          <a:schemeClr val="bg1">
                            <a:lumMod val="75000"/>
                          </a:schemeClr>
                        </a:solidFill>
                        <a:latin typeface="+mn-lt"/>
                        <a:ea typeface="+mn-ea"/>
                        <a:cs typeface="+mn-cs"/>
                      </a:endParaRPr>
                    </a:p>
                  </a:txBody>
                  <a:tcPr/>
                </a:tc>
                <a:extLst>
                  <a:ext uri="{0D108BD9-81ED-4DB2-BD59-A6C34878D82A}">
                    <a16:rowId xmlns:a16="http://schemas.microsoft.com/office/drawing/2014/main" val="2893093250"/>
                  </a:ext>
                </a:extLst>
              </a:tr>
              <a:tr h="213360">
                <a:tc>
                  <a:txBody>
                    <a:bodyPr/>
                    <a:lstStyle/>
                    <a:p>
                      <a:r>
                        <a:rPr lang="en-US" sz="800" kern="1200">
                          <a:solidFill>
                            <a:schemeClr val="bg1">
                              <a:lumMod val="75000"/>
                            </a:schemeClr>
                          </a:solidFill>
                        </a:rPr>
                        <a:t>JNPR-12x10-Leaf</a:t>
                      </a:r>
                      <a:endParaRPr lang="en-US" sz="800" kern="1200">
                        <a:solidFill>
                          <a:schemeClr val="bg1">
                            <a:lumMod val="75000"/>
                          </a:schemeClr>
                        </a:solidFill>
                        <a:latin typeface="+mn-lt"/>
                        <a:ea typeface="+mn-ea"/>
                        <a:cs typeface="+mn-cs"/>
                      </a:endParaRPr>
                    </a:p>
                  </a:txBody>
                  <a:tcPr/>
                </a:tc>
                <a:tc>
                  <a:txBody>
                    <a:bodyPr/>
                    <a:lstStyle/>
                    <a:p>
                      <a:r>
                        <a:rPr lang="en-US" sz="800" kern="1200">
                          <a:solidFill>
                            <a:schemeClr val="bg1">
                              <a:lumMod val="75000"/>
                            </a:schemeClr>
                          </a:solidFill>
                        </a:rPr>
                        <a:t>Juniper vQFX</a:t>
                      </a:r>
                      <a:endParaRPr lang="en-US" sz="800" kern="1200">
                        <a:solidFill>
                          <a:schemeClr val="bg1">
                            <a:lumMod val="75000"/>
                          </a:schemeClr>
                        </a:solidFill>
                        <a:latin typeface="+mn-lt"/>
                        <a:ea typeface="+mn-ea"/>
                        <a:cs typeface="+mn-cs"/>
                      </a:endParaRPr>
                    </a:p>
                  </a:txBody>
                  <a:tcPr/>
                </a:tc>
                <a:extLst>
                  <a:ext uri="{0D108BD9-81ED-4DB2-BD59-A6C34878D82A}">
                    <a16:rowId xmlns:a16="http://schemas.microsoft.com/office/drawing/2014/main" val="3064415487"/>
                  </a:ext>
                </a:extLst>
              </a:tr>
            </a:tbl>
          </a:graphicData>
        </a:graphic>
      </p:graphicFrame>
      <p:pic>
        <p:nvPicPr>
          <p:cNvPr id="3" name="Picture 2">
            <a:extLst>
              <a:ext uri="{FF2B5EF4-FFF2-40B4-BE49-F238E27FC236}">
                <a16:creationId xmlns:a16="http://schemas.microsoft.com/office/drawing/2014/main" id="{D4EB1B63-FB94-D14C-B824-535E4E995A7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Tree>
    <p:extLst>
      <p:ext uri="{BB962C8B-B14F-4D97-AF65-F5344CB8AC3E}">
        <p14:creationId xmlns:p14="http://schemas.microsoft.com/office/powerpoint/2010/main" val="399552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22D69-91EE-4129-AC00-53D38324D1BC}"/>
              </a:ext>
            </a:extLst>
          </p:cNvPr>
          <p:cNvSpPr>
            <a:spLocks noGrp="1"/>
          </p:cNvSpPr>
          <p:nvPr>
            <p:ph type="ctrTitle"/>
          </p:nvPr>
        </p:nvSpPr>
        <p:spPr>
          <a:xfrm>
            <a:off x="2525118" y="1208915"/>
            <a:ext cx="3802040" cy="502212"/>
          </a:xfrm>
        </p:spPr>
        <p:txBody>
          <a:bodyPr/>
          <a:lstStyle/>
          <a:p>
            <a:r>
              <a:rPr lang="en-US" sz="2400" cap="none"/>
              <a:t>Access Information</a:t>
            </a:r>
          </a:p>
        </p:txBody>
      </p:sp>
    </p:spTree>
    <p:extLst>
      <p:ext uri="{BB962C8B-B14F-4D97-AF65-F5344CB8AC3E}">
        <p14:creationId xmlns:p14="http://schemas.microsoft.com/office/powerpoint/2010/main" val="760941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A1122C-C317-0F48-BCF6-0B9029196C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Logical Devices and Interface Maps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20</a:t>
            </a:fld>
            <a:endParaRPr lang="en-US"/>
          </a:p>
        </p:txBody>
      </p:sp>
      <p:sp>
        <p:nvSpPr>
          <p:cNvPr id="26" name="Content Placeholder 2">
            <a:extLst>
              <a:ext uri="{FF2B5EF4-FFF2-40B4-BE49-F238E27FC236}">
                <a16:creationId xmlns:a16="http://schemas.microsoft.com/office/drawing/2014/main" id="{8E036129-ED03-E647-926C-9EED2EBEEAA2}"/>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Logical Devices</a:t>
            </a:r>
            <a:r>
              <a:rPr lang="en-US" sz="1000">
                <a:solidFill>
                  <a:schemeClr val="bg1">
                    <a:lumMod val="75000"/>
                  </a:schemeClr>
                </a:solidFill>
              </a:rPr>
              <a:t>, and then create below two logical devices.</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Query box and filter the name with "JNPR", verify the two newly created logical devices.</a:t>
            </a:r>
          </a:p>
          <a:p>
            <a:pPr marL="171450" indent="-171450">
              <a:lnSpc>
                <a:spcPct val="100000"/>
              </a:lnSpc>
              <a:spcBef>
                <a:spcPts val="900"/>
              </a:spcBef>
              <a:buFont typeface="Arial" panose="020B0604020202020204" pitchFamily="34" charset="0"/>
              <a:buChar char="•"/>
            </a:pPr>
            <a:r>
              <a:rPr lang="en-US" sz="1000"/>
              <a:t>Go to </a:t>
            </a:r>
            <a:r>
              <a:rPr lang="en-US" sz="1000" b="1"/>
              <a:t>Design &gt; Interface Maps</a:t>
            </a:r>
            <a:r>
              <a:rPr lang="en-US" sz="1000"/>
              <a:t>, and then create below two interface maps.</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500"/>
              </a:spcBef>
              <a:buFont typeface="Arial" panose="020B0604020202020204" pitchFamily="34" charset="0"/>
              <a:buChar char="•"/>
            </a:pPr>
            <a:r>
              <a:rPr lang="en-US" sz="1000">
                <a:solidFill>
                  <a:schemeClr val="bg1">
                    <a:lumMod val="75000"/>
                  </a:schemeClr>
                </a:solidFill>
              </a:rPr>
              <a:t>Click the Query box and filter the name with "JNPR", verify the two newly created interface maps.</a:t>
            </a:r>
          </a:p>
          <a:p>
            <a:pPr marL="171450" indent="-171450">
              <a:lnSpc>
                <a:spcPct val="100000"/>
              </a:lnSpc>
              <a:spcBef>
                <a:spcPts val="900"/>
              </a:spcBef>
              <a:buFont typeface="Arial" panose="020B0604020202020204" pitchFamily="34" charset="0"/>
              <a:buChar char="•"/>
            </a:pPr>
            <a:endParaRPr lang="en-US" sz="1000"/>
          </a:p>
        </p:txBody>
      </p:sp>
      <p:graphicFrame>
        <p:nvGraphicFramePr>
          <p:cNvPr id="29" name="Table 10">
            <a:extLst>
              <a:ext uri="{FF2B5EF4-FFF2-40B4-BE49-F238E27FC236}">
                <a16:creationId xmlns:a16="http://schemas.microsoft.com/office/drawing/2014/main" id="{4E2FC35D-5054-6740-9237-A5D6949F7FA4}"/>
              </a:ext>
            </a:extLst>
          </p:cNvPr>
          <p:cNvGraphicFramePr>
            <a:graphicFrameLocks noGrp="1"/>
          </p:cNvGraphicFramePr>
          <p:nvPr>
            <p:extLst>
              <p:ext uri="{D42A27DB-BD31-4B8C-83A1-F6EECF244321}">
                <p14:modId xmlns:p14="http://schemas.microsoft.com/office/powerpoint/2010/main" val="1504660389"/>
              </p:ext>
            </p:extLst>
          </p:nvPr>
        </p:nvGraphicFramePr>
        <p:xfrm>
          <a:off x="524296" y="1541157"/>
          <a:ext cx="3300325" cy="762000"/>
        </p:xfrm>
        <a:graphic>
          <a:graphicData uri="http://schemas.openxmlformats.org/drawingml/2006/table">
            <a:tbl>
              <a:tblPr firstRow="1" bandRow="1">
                <a:tableStyleId>{7DF18680-E054-41AD-8BC1-D1AEF772440D}</a:tableStyleId>
              </a:tblPr>
              <a:tblGrid>
                <a:gridCol w="1138429">
                  <a:extLst>
                    <a:ext uri="{9D8B030D-6E8A-4147-A177-3AD203B41FA5}">
                      <a16:colId xmlns:a16="http://schemas.microsoft.com/office/drawing/2014/main" val="1907954002"/>
                    </a:ext>
                  </a:extLst>
                </a:gridCol>
                <a:gridCol w="469151">
                  <a:extLst>
                    <a:ext uri="{9D8B030D-6E8A-4147-A177-3AD203B41FA5}">
                      <a16:colId xmlns:a16="http://schemas.microsoft.com/office/drawing/2014/main" val="3483886457"/>
                    </a:ext>
                  </a:extLst>
                </a:gridCol>
                <a:gridCol w="1692745">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 of Ports</a:t>
                      </a:r>
                    </a:p>
                  </a:txBody>
                  <a:tcPr/>
                </a:tc>
                <a:tc>
                  <a:txBody>
                    <a:bodyPr/>
                    <a:lstStyle/>
                    <a:p>
                      <a:r>
                        <a:rPr lang="en-US" sz="800" b="0"/>
                        <a:t>Connected To</a:t>
                      </a:r>
                    </a:p>
                  </a:txBody>
                  <a:tcPr/>
                </a:tc>
                <a:extLst>
                  <a:ext uri="{0D108BD9-81ED-4DB2-BD59-A6C34878D82A}">
                    <a16:rowId xmlns:a16="http://schemas.microsoft.com/office/drawing/2014/main" val="3501326622"/>
                  </a:ext>
                </a:extLst>
              </a:tr>
              <a:tr h="0">
                <a:tc>
                  <a:txBody>
                    <a:bodyPr/>
                    <a:lstStyle/>
                    <a:p>
                      <a:r>
                        <a:rPr lang="en-US" sz="800">
                          <a:solidFill>
                            <a:schemeClr val="bg1">
                              <a:lumMod val="75000"/>
                            </a:schemeClr>
                          </a:solidFill>
                        </a:rPr>
                        <a:t>JNPR-12x10-Spine</a:t>
                      </a:r>
                    </a:p>
                  </a:txBody>
                  <a:tcPr/>
                </a:tc>
                <a:tc>
                  <a:txBody>
                    <a:bodyPr/>
                    <a:lstStyle/>
                    <a:p>
                      <a:r>
                        <a:rPr lang="en-US" sz="800">
                          <a:solidFill>
                            <a:schemeClr val="bg1">
                              <a:lumMod val="75000"/>
                            </a:schemeClr>
                          </a:solidFill>
                        </a:rPr>
                        <a:t>12</a:t>
                      </a:r>
                    </a:p>
                  </a:txBody>
                  <a:tcPr/>
                </a:tc>
                <a:tc>
                  <a:txBody>
                    <a:bodyPr/>
                    <a:lstStyle/>
                    <a:p>
                      <a:r>
                        <a:rPr lang="en-US" sz="800">
                          <a:solidFill>
                            <a:schemeClr val="bg1">
                              <a:lumMod val="75000"/>
                            </a:schemeClr>
                          </a:solidFill>
                        </a:rPr>
                        <a:t>Leaf</a:t>
                      </a:r>
                    </a:p>
                  </a:txBody>
                  <a:tcPr/>
                </a:tc>
                <a:extLst>
                  <a:ext uri="{0D108BD9-81ED-4DB2-BD59-A6C34878D82A}">
                    <a16:rowId xmlns:a16="http://schemas.microsoft.com/office/drawing/2014/main" val="2893093250"/>
                  </a:ext>
                </a:extLst>
              </a:tr>
              <a:tr h="0">
                <a:tc>
                  <a:txBody>
                    <a:bodyPr/>
                    <a:lstStyle/>
                    <a:p>
                      <a:r>
                        <a:rPr lang="en-US" sz="800">
                          <a:solidFill>
                            <a:schemeClr val="bg1">
                              <a:lumMod val="75000"/>
                            </a:schemeClr>
                          </a:solidFill>
                        </a:rPr>
                        <a:t>JNPR-12x10-Leaf</a:t>
                      </a:r>
                    </a:p>
                  </a:txBody>
                  <a:tcPr/>
                </a:tc>
                <a:tc>
                  <a:txBody>
                    <a:bodyPr/>
                    <a:lstStyle/>
                    <a:p>
                      <a:r>
                        <a:rPr lang="en-US" sz="800">
                          <a:solidFill>
                            <a:schemeClr val="bg1">
                              <a:lumMod val="75000"/>
                            </a:schemeClr>
                          </a:solidFill>
                        </a:rPr>
                        <a:t>12</a:t>
                      </a:r>
                    </a:p>
                  </a:txBody>
                  <a:tcPr/>
                </a:tc>
                <a:tc>
                  <a:txBody>
                    <a:bodyPr/>
                    <a:lstStyle/>
                    <a:p>
                      <a:r>
                        <a:rPr lang="en-US" sz="800">
                          <a:solidFill>
                            <a:schemeClr val="bg1">
                              <a:lumMod val="75000"/>
                            </a:schemeClr>
                          </a:solidFill>
                        </a:rPr>
                        <a:t>Spine, Generic</a:t>
                      </a:r>
                    </a:p>
                  </a:txBody>
                  <a:tcPr/>
                </a:tc>
                <a:extLst>
                  <a:ext uri="{0D108BD9-81ED-4DB2-BD59-A6C34878D82A}">
                    <a16:rowId xmlns:a16="http://schemas.microsoft.com/office/drawing/2014/main" val="2440626945"/>
                  </a:ext>
                </a:extLst>
              </a:tr>
            </a:tbl>
          </a:graphicData>
        </a:graphic>
      </p:graphicFrame>
      <p:graphicFrame>
        <p:nvGraphicFramePr>
          <p:cNvPr id="30" name="Table 10">
            <a:extLst>
              <a:ext uri="{FF2B5EF4-FFF2-40B4-BE49-F238E27FC236}">
                <a16:creationId xmlns:a16="http://schemas.microsoft.com/office/drawing/2014/main" id="{408C1751-E403-5847-A1D1-CBA1222408D6}"/>
              </a:ext>
            </a:extLst>
          </p:cNvPr>
          <p:cNvGraphicFramePr>
            <a:graphicFrameLocks noGrp="1"/>
          </p:cNvGraphicFramePr>
          <p:nvPr>
            <p:extLst>
              <p:ext uri="{D42A27DB-BD31-4B8C-83A1-F6EECF244321}">
                <p14:modId xmlns:p14="http://schemas.microsoft.com/office/powerpoint/2010/main" val="3323717760"/>
              </p:ext>
            </p:extLst>
          </p:nvPr>
        </p:nvGraphicFramePr>
        <p:xfrm>
          <a:off x="525621" y="3201870"/>
          <a:ext cx="3292863" cy="640080"/>
        </p:xfrm>
        <a:graphic>
          <a:graphicData uri="http://schemas.openxmlformats.org/drawingml/2006/table">
            <a:tbl>
              <a:tblPr firstRow="1" bandRow="1">
                <a:tableStyleId>{5C22544A-7EE6-4342-B048-85BDC9FD1C3A}</a:tableStyleId>
              </a:tblPr>
              <a:tblGrid>
                <a:gridCol w="1422947">
                  <a:extLst>
                    <a:ext uri="{9D8B030D-6E8A-4147-A177-3AD203B41FA5}">
                      <a16:colId xmlns:a16="http://schemas.microsoft.com/office/drawing/2014/main" val="1907954002"/>
                    </a:ext>
                  </a:extLst>
                </a:gridCol>
                <a:gridCol w="1869916">
                  <a:extLst>
                    <a:ext uri="{9D8B030D-6E8A-4147-A177-3AD203B41FA5}">
                      <a16:colId xmlns:a16="http://schemas.microsoft.com/office/drawing/2014/main" val="2927897955"/>
                    </a:ext>
                  </a:extLst>
                </a:gridCol>
              </a:tblGrid>
              <a:tr h="213360">
                <a:tc>
                  <a:txBody>
                    <a:bodyPr/>
                    <a:lstStyle/>
                    <a:p>
                      <a:r>
                        <a:rPr lang="en-US" sz="800" b="0"/>
                        <a:t>Logical device</a:t>
                      </a:r>
                    </a:p>
                  </a:txBody>
                  <a:tcPr/>
                </a:tc>
                <a:tc>
                  <a:txBody>
                    <a:bodyPr/>
                    <a:lstStyle/>
                    <a:p>
                      <a:r>
                        <a:rPr lang="en-US" sz="800" b="0"/>
                        <a:t>Device profile</a:t>
                      </a:r>
                    </a:p>
                  </a:txBody>
                  <a:tcPr/>
                </a:tc>
                <a:extLst>
                  <a:ext uri="{0D108BD9-81ED-4DB2-BD59-A6C34878D82A}">
                    <a16:rowId xmlns:a16="http://schemas.microsoft.com/office/drawing/2014/main" val="3501326622"/>
                  </a:ext>
                </a:extLst>
              </a:tr>
              <a:tr h="213360">
                <a:tc>
                  <a:txBody>
                    <a:bodyPr/>
                    <a:lstStyle/>
                    <a:p>
                      <a:r>
                        <a:rPr lang="en-US" sz="800" kern="1200">
                          <a:solidFill>
                            <a:schemeClr val="dk1"/>
                          </a:solidFill>
                          <a:latin typeface="+mn-lt"/>
                          <a:ea typeface="+mn-ea"/>
                          <a:cs typeface="+mn-cs"/>
                        </a:rPr>
                        <a:t>JNPR-12x10-Spine</a:t>
                      </a:r>
                    </a:p>
                  </a:txBody>
                  <a:tcPr/>
                </a:tc>
                <a:tc>
                  <a:txBody>
                    <a:bodyPr/>
                    <a:lstStyle/>
                    <a:p>
                      <a:r>
                        <a:rPr lang="en-US" sz="800" kern="1200">
                          <a:solidFill>
                            <a:schemeClr val="dk1"/>
                          </a:solidFill>
                          <a:latin typeface="+mn-lt"/>
                          <a:ea typeface="+mn-ea"/>
                          <a:cs typeface="+mn-cs"/>
                        </a:rPr>
                        <a:t>Juniper vQFX</a:t>
                      </a:r>
                    </a:p>
                  </a:txBody>
                  <a:tcPr/>
                </a:tc>
                <a:extLst>
                  <a:ext uri="{0D108BD9-81ED-4DB2-BD59-A6C34878D82A}">
                    <a16:rowId xmlns:a16="http://schemas.microsoft.com/office/drawing/2014/main" val="2893093250"/>
                  </a:ext>
                </a:extLst>
              </a:tr>
              <a:tr h="213360">
                <a:tc>
                  <a:txBody>
                    <a:bodyPr/>
                    <a:lstStyle/>
                    <a:p>
                      <a:r>
                        <a:rPr lang="en-US" sz="800" kern="1200">
                          <a:solidFill>
                            <a:schemeClr val="dk1"/>
                          </a:solidFill>
                          <a:latin typeface="+mn-lt"/>
                          <a:ea typeface="+mn-ea"/>
                          <a:cs typeface="+mn-cs"/>
                        </a:rPr>
                        <a:t>JNPR-12x10-Leaf</a:t>
                      </a:r>
                    </a:p>
                  </a:txBody>
                  <a:tcPr/>
                </a:tc>
                <a:tc>
                  <a:txBody>
                    <a:bodyPr/>
                    <a:lstStyle/>
                    <a:p>
                      <a:r>
                        <a:rPr lang="en-US" sz="800" kern="1200">
                          <a:solidFill>
                            <a:schemeClr val="dk1"/>
                          </a:solidFill>
                          <a:latin typeface="+mn-lt"/>
                          <a:ea typeface="+mn-ea"/>
                          <a:cs typeface="+mn-cs"/>
                        </a:rPr>
                        <a:t>Juniper vQFX</a:t>
                      </a:r>
                    </a:p>
                  </a:txBody>
                  <a:tcPr/>
                </a:tc>
                <a:extLst>
                  <a:ext uri="{0D108BD9-81ED-4DB2-BD59-A6C34878D82A}">
                    <a16:rowId xmlns:a16="http://schemas.microsoft.com/office/drawing/2014/main" val="3064415487"/>
                  </a:ext>
                </a:extLst>
              </a:tr>
            </a:tbl>
          </a:graphicData>
        </a:graphic>
      </p:graphicFrame>
      <p:cxnSp>
        <p:nvCxnSpPr>
          <p:cNvPr id="39" name="Straight Arrow Connector 38">
            <a:extLst>
              <a:ext uri="{FF2B5EF4-FFF2-40B4-BE49-F238E27FC236}">
                <a16:creationId xmlns:a16="http://schemas.microsoft.com/office/drawing/2014/main" id="{17348DE5-B86D-1D4D-B008-23F482DBE407}"/>
              </a:ext>
            </a:extLst>
          </p:cNvPr>
          <p:cNvCxnSpPr>
            <a:cxnSpLocks/>
            <a:stCxn id="42" idx="1"/>
          </p:cNvCxnSpPr>
          <p:nvPr/>
        </p:nvCxnSpPr>
        <p:spPr>
          <a:xfrm flipV="1">
            <a:off x="7213049" y="3317093"/>
            <a:ext cx="355289" cy="15677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1B8D852C-1BF9-9C41-8C5B-F022435771DB}"/>
              </a:ext>
            </a:extLst>
          </p:cNvPr>
          <p:cNvGrpSpPr/>
          <p:nvPr/>
        </p:nvGrpSpPr>
        <p:grpSpPr>
          <a:xfrm>
            <a:off x="7115860" y="3366161"/>
            <a:ext cx="190758" cy="207749"/>
            <a:chOff x="6504830" y="2298906"/>
            <a:chExt cx="190758" cy="207749"/>
          </a:xfrm>
        </p:grpSpPr>
        <p:sp>
          <p:nvSpPr>
            <p:cNvPr id="41" name="Oval 40">
              <a:extLst>
                <a:ext uri="{FF2B5EF4-FFF2-40B4-BE49-F238E27FC236}">
                  <a16:creationId xmlns:a16="http://schemas.microsoft.com/office/drawing/2014/main" id="{2C18366E-41C0-2F45-9CC4-E7CE430DF683}"/>
                </a:ext>
              </a:extLst>
            </p:cNvPr>
            <p:cNvSpPr/>
            <p:nvPr/>
          </p:nvSpPr>
          <p:spPr>
            <a:xfrm>
              <a:off x="6515129" y="2326580"/>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8">
              <a:extLst>
                <a:ext uri="{FF2B5EF4-FFF2-40B4-BE49-F238E27FC236}">
                  <a16:creationId xmlns:a16="http://schemas.microsoft.com/office/drawing/2014/main" id="{4BEE48FB-70A9-4F4B-A419-69FC650AE76B}"/>
                </a:ext>
              </a:extLst>
            </p:cNvPr>
            <p:cNvSpPr/>
            <p:nvPr/>
          </p:nvSpPr>
          <p:spPr>
            <a:xfrm>
              <a:off x="6504830" y="2298906"/>
              <a:ext cx="190758" cy="207749"/>
            </a:xfrm>
            <a:custGeom>
              <a:avLst/>
              <a:gdLst>
                <a:gd name="connsiteX0" fmla="*/ 0 w 375424"/>
                <a:gd name="connsiteY0" fmla="*/ 0 h 300082"/>
                <a:gd name="connsiteX1" fmla="*/ 375424 w 375424"/>
                <a:gd name="connsiteY1" fmla="*/ 0 h 300082"/>
                <a:gd name="connsiteX2" fmla="*/ 375424 w 375424"/>
                <a:gd name="connsiteY2" fmla="*/ 300082 h 300082"/>
                <a:gd name="connsiteX3" fmla="*/ 0 w 375424"/>
                <a:gd name="connsiteY3" fmla="*/ 300082 h 300082"/>
                <a:gd name="connsiteX4" fmla="*/ 0 w 375424"/>
                <a:gd name="connsiteY4" fmla="*/ 0 h 300082"/>
                <a:gd name="connsiteX0" fmla="*/ 0 w 375424"/>
                <a:gd name="connsiteY0" fmla="*/ 0 h 300082"/>
                <a:gd name="connsiteX1" fmla="*/ 191274 w 375424"/>
                <a:gd name="connsiteY1" fmla="*/ 146050 h 300082"/>
                <a:gd name="connsiteX2" fmla="*/ 375424 w 375424"/>
                <a:gd name="connsiteY2" fmla="*/ 300082 h 300082"/>
                <a:gd name="connsiteX3" fmla="*/ 0 w 375424"/>
                <a:gd name="connsiteY3" fmla="*/ 300082 h 300082"/>
                <a:gd name="connsiteX4" fmla="*/ 0 w 375424"/>
                <a:gd name="connsiteY4" fmla="*/ 0 h 300082"/>
                <a:gd name="connsiteX0" fmla="*/ 0 w 375424"/>
                <a:gd name="connsiteY0" fmla="*/ 0 h 300082"/>
                <a:gd name="connsiteX1" fmla="*/ 191274 w 375424"/>
                <a:gd name="connsiteY1" fmla="*/ 155575 h 300082"/>
                <a:gd name="connsiteX2" fmla="*/ 375424 w 375424"/>
                <a:gd name="connsiteY2" fmla="*/ 300082 h 300082"/>
                <a:gd name="connsiteX3" fmla="*/ 0 w 375424"/>
                <a:gd name="connsiteY3" fmla="*/ 300082 h 300082"/>
                <a:gd name="connsiteX4" fmla="*/ 0 w 375424"/>
                <a:gd name="connsiteY4" fmla="*/ 0 h 3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24" h="300082">
                  <a:moveTo>
                    <a:pt x="0" y="0"/>
                  </a:moveTo>
                  <a:lnTo>
                    <a:pt x="191274" y="155575"/>
                  </a:lnTo>
                  <a:lnTo>
                    <a:pt x="375424" y="300082"/>
                  </a:lnTo>
                  <a:lnTo>
                    <a:pt x="0" y="300082"/>
                  </a:lnTo>
                  <a:lnTo>
                    <a:pt x="0" y="0"/>
                  </a:lnTo>
                  <a:close/>
                </a:path>
              </a:pathLst>
            </a:custGeom>
          </p:spPr>
          <p:txBody>
            <a:bodyPr wrap="none" lIns="0" tIns="0" rIns="0" bIns="0">
              <a:spAutoFit/>
            </a:bodyPr>
            <a:lstStyle/>
            <a:p>
              <a:r>
                <a:rPr lang="en-US">
                  <a:solidFill>
                    <a:srgbClr val="FF0000"/>
                  </a:solidFill>
                </a:rPr>
                <a:t>④</a:t>
              </a:r>
            </a:p>
          </p:txBody>
        </p:sp>
      </p:grpSp>
      <p:cxnSp>
        <p:nvCxnSpPr>
          <p:cNvPr id="47" name="Straight Arrow Connector 46">
            <a:extLst>
              <a:ext uri="{FF2B5EF4-FFF2-40B4-BE49-F238E27FC236}">
                <a16:creationId xmlns:a16="http://schemas.microsoft.com/office/drawing/2014/main" id="{BF8C1A4B-B9B4-D64D-8FDD-0C53D20A668C}"/>
              </a:ext>
            </a:extLst>
          </p:cNvPr>
          <p:cNvCxnSpPr>
            <a:cxnSpLocks/>
            <a:stCxn id="50" idx="1"/>
          </p:cNvCxnSpPr>
          <p:nvPr/>
        </p:nvCxnSpPr>
        <p:spPr>
          <a:xfrm>
            <a:off x="7490910" y="3903989"/>
            <a:ext cx="421190" cy="23506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99BA7582-C7B3-BC48-8CF6-474E20A011A7}"/>
              </a:ext>
            </a:extLst>
          </p:cNvPr>
          <p:cNvGrpSpPr/>
          <p:nvPr/>
        </p:nvGrpSpPr>
        <p:grpSpPr>
          <a:xfrm>
            <a:off x="7393721" y="3796283"/>
            <a:ext cx="190758" cy="207749"/>
            <a:chOff x="6504830" y="2298906"/>
            <a:chExt cx="190758" cy="207749"/>
          </a:xfrm>
        </p:grpSpPr>
        <p:sp>
          <p:nvSpPr>
            <p:cNvPr id="49" name="Oval 48">
              <a:extLst>
                <a:ext uri="{FF2B5EF4-FFF2-40B4-BE49-F238E27FC236}">
                  <a16:creationId xmlns:a16="http://schemas.microsoft.com/office/drawing/2014/main" id="{AA8F3A4B-4DA6-1C43-AE8C-106D78A2D05F}"/>
                </a:ext>
              </a:extLst>
            </p:cNvPr>
            <p:cNvSpPr/>
            <p:nvPr/>
          </p:nvSpPr>
          <p:spPr>
            <a:xfrm>
              <a:off x="6515129" y="2326580"/>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8">
              <a:extLst>
                <a:ext uri="{FF2B5EF4-FFF2-40B4-BE49-F238E27FC236}">
                  <a16:creationId xmlns:a16="http://schemas.microsoft.com/office/drawing/2014/main" id="{88917BB5-3209-874F-9997-9444E08E973E}"/>
                </a:ext>
              </a:extLst>
            </p:cNvPr>
            <p:cNvSpPr/>
            <p:nvPr/>
          </p:nvSpPr>
          <p:spPr>
            <a:xfrm>
              <a:off x="6504830" y="2298906"/>
              <a:ext cx="190758" cy="207749"/>
            </a:xfrm>
            <a:custGeom>
              <a:avLst/>
              <a:gdLst>
                <a:gd name="connsiteX0" fmla="*/ 0 w 375424"/>
                <a:gd name="connsiteY0" fmla="*/ 0 h 300082"/>
                <a:gd name="connsiteX1" fmla="*/ 375424 w 375424"/>
                <a:gd name="connsiteY1" fmla="*/ 0 h 300082"/>
                <a:gd name="connsiteX2" fmla="*/ 375424 w 375424"/>
                <a:gd name="connsiteY2" fmla="*/ 300082 h 300082"/>
                <a:gd name="connsiteX3" fmla="*/ 0 w 375424"/>
                <a:gd name="connsiteY3" fmla="*/ 300082 h 300082"/>
                <a:gd name="connsiteX4" fmla="*/ 0 w 375424"/>
                <a:gd name="connsiteY4" fmla="*/ 0 h 300082"/>
                <a:gd name="connsiteX0" fmla="*/ 0 w 375424"/>
                <a:gd name="connsiteY0" fmla="*/ 0 h 300082"/>
                <a:gd name="connsiteX1" fmla="*/ 191274 w 375424"/>
                <a:gd name="connsiteY1" fmla="*/ 146050 h 300082"/>
                <a:gd name="connsiteX2" fmla="*/ 375424 w 375424"/>
                <a:gd name="connsiteY2" fmla="*/ 300082 h 300082"/>
                <a:gd name="connsiteX3" fmla="*/ 0 w 375424"/>
                <a:gd name="connsiteY3" fmla="*/ 300082 h 300082"/>
                <a:gd name="connsiteX4" fmla="*/ 0 w 375424"/>
                <a:gd name="connsiteY4" fmla="*/ 0 h 300082"/>
                <a:gd name="connsiteX0" fmla="*/ 0 w 375424"/>
                <a:gd name="connsiteY0" fmla="*/ 0 h 300082"/>
                <a:gd name="connsiteX1" fmla="*/ 191274 w 375424"/>
                <a:gd name="connsiteY1" fmla="*/ 155575 h 300082"/>
                <a:gd name="connsiteX2" fmla="*/ 375424 w 375424"/>
                <a:gd name="connsiteY2" fmla="*/ 300082 h 300082"/>
                <a:gd name="connsiteX3" fmla="*/ 0 w 375424"/>
                <a:gd name="connsiteY3" fmla="*/ 300082 h 300082"/>
                <a:gd name="connsiteX4" fmla="*/ 0 w 375424"/>
                <a:gd name="connsiteY4" fmla="*/ 0 h 3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24" h="300082">
                  <a:moveTo>
                    <a:pt x="0" y="0"/>
                  </a:moveTo>
                  <a:lnTo>
                    <a:pt x="191274" y="155575"/>
                  </a:lnTo>
                  <a:lnTo>
                    <a:pt x="375424" y="300082"/>
                  </a:lnTo>
                  <a:lnTo>
                    <a:pt x="0" y="300082"/>
                  </a:lnTo>
                  <a:lnTo>
                    <a:pt x="0" y="0"/>
                  </a:lnTo>
                  <a:close/>
                </a:path>
              </a:pathLst>
            </a:custGeom>
          </p:spPr>
          <p:txBody>
            <a:bodyPr wrap="none" lIns="0" tIns="0" rIns="0" bIns="0">
              <a:spAutoFit/>
            </a:bodyPr>
            <a:lstStyle/>
            <a:p>
              <a:r>
                <a:rPr lang="en-US">
                  <a:solidFill>
                    <a:srgbClr val="FF0000"/>
                  </a:solidFill>
                </a:rPr>
                <a:t>⑥</a:t>
              </a:r>
            </a:p>
          </p:txBody>
        </p:sp>
      </p:grpSp>
      <p:cxnSp>
        <p:nvCxnSpPr>
          <p:cNvPr id="60" name="Straight Arrow Connector 59">
            <a:extLst>
              <a:ext uri="{FF2B5EF4-FFF2-40B4-BE49-F238E27FC236}">
                <a16:creationId xmlns:a16="http://schemas.microsoft.com/office/drawing/2014/main" id="{7FF10554-7F5F-E14F-8270-C1BCC8CFD788}"/>
              </a:ext>
            </a:extLst>
          </p:cNvPr>
          <p:cNvCxnSpPr>
            <a:cxnSpLocks/>
            <a:stCxn id="63" idx="1"/>
          </p:cNvCxnSpPr>
          <p:nvPr/>
        </p:nvCxnSpPr>
        <p:spPr>
          <a:xfrm flipH="1">
            <a:off x="5673012" y="2194500"/>
            <a:ext cx="379267" cy="19413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3E661B3D-631D-3F43-B0A1-9AE62BBD977D}"/>
              </a:ext>
            </a:extLst>
          </p:cNvPr>
          <p:cNvGrpSpPr/>
          <p:nvPr/>
        </p:nvGrpSpPr>
        <p:grpSpPr>
          <a:xfrm>
            <a:off x="5950421" y="2086550"/>
            <a:ext cx="1874311" cy="207749"/>
            <a:chOff x="6419077" y="1667919"/>
            <a:chExt cx="1874311" cy="207749"/>
          </a:xfrm>
        </p:grpSpPr>
        <p:sp>
          <p:nvSpPr>
            <p:cNvPr id="62" name="Oval 61">
              <a:extLst>
                <a:ext uri="{FF2B5EF4-FFF2-40B4-BE49-F238E27FC236}">
                  <a16:creationId xmlns:a16="http://schemas.microsoft.com/office/drawing/2014/main" id="{FCA380B7-1451-174E-8D35-88F7F44999B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7">
              <a:extLst>
                <a:ext uri="{FF2B5EF4-FFF2-40B4-BE49-F238E27FC236}">
                  <a16:creationId xmlns:a16="http://schemas.microsoft.com/office/drawing/2014/main" id="{CA9A21B8-6FC2-E143-8D6A-2594BC5D8FE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64" name="Rectangle 63">
              <a:extLst>
                <a:ext uri="{FF2B5EF4-FFF2-40B4-BE49-F238E27FC236}">
                  <a16:creationId xmlns:a16="http://schemas.microsoft.com/office/drawing/2014/main" id="{9CFA50FC-2F05-A244-B5C2-58B9575473D9}"/>
                </a:ext>
              </a:extLst>
            </p:cNvPr>
            <p:cNvSpPr/>
            <p:nvPr/>
          </p:nvSpPr>
          <p:spPr>
            <a:xfrm>
              <a:off x="6618249" y="1710238"/>
              <a:ext cx="167513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No need to type, name will be auto-gen</a:t>
              </a:r>
            </a:p>
          </p:txBody>
        </p:sp>
      </p:grpSp>
      <p:cxnSp>
        <p:nvCxnSpPr>
          <p:cNvPr id="66" name="Straight Arrow Connector 65">
            <a:extLst>
              <a:ext uri="{FF2B5EF4-FFF2-40B4-BE49-F238E27FC236}">
                <a16:creationId xmlns:a16="http://schemas.microsoft.com/office/drawing/2014/main" id="{6D655D26-0067-C94D-A847-37A154D5778F}"/>
              </a:ext>
            </a:extLst>
          </p:cNvPr>
          <p:cNvCxnSpPr>
            <a:cxnSpLocks/>
            <a:stCxn id="69" idx="1"/>
          </p:cNvCxnSpPr>
          <p:nvPr/>
        </p:nvCxnSpPr>
        <p:spPr>
          <a:xfrm flipH="1" flipV="1">
            <a:off x="5323398" y="2639833"/>
            <a:ext cx="393423" cy="15188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6C141FAF-BAC0-7C4D-9564-6339075DFCAB}"/>
              </a:ext>
            </a:extLst>
          </p:cNvPr>
          <p:cNvGrpSpPr/>
          <p:nvPr/>
        </p:nvGrpSpPr>
        <p:grpSpPr>
          <a:xfrm>
            <a:off x="5614963" y="2683772"/>
            <a:ext cx="824343" cy="207749"/>
            <a:chOff x="6419077" y="1667919"/>
            <a:chExt cx="824343" cy="207749"/>
          </a:xfrm>
        </p:grpSpPr>
        <p:sp>
          <p:nvSpPr>
            <p:cNvPr id="68" name="Oval 67">
              <a:extLst>
                <a:ext uri="{FF2B5EF4-FFF2-40B4-BE49-F238E27FC236}">
                  <a16:creationId xmlns:a16="http://schemas.microsoft.com/office/drawing/2014/main" id="{A07936AD-2570-8E4D-BE6D-FD1BD8146B2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7">
              <a:extLst>
                <a:ext uri="{FF2B5EF4-FFF2-40B4-BE49-F238E27FC236}">
                  <a16:creationId xmlns:a16="http://schemas.microsoft.com/office/drawing/2014/main" id="{313DF259-9239-8F4C-AC28-C432933283F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70" name="Rectangle 69">
              <a:extLst>
                <a:ext uri="{FF2B5EF4-FFF2-40B4-BE49-F238E27FC236}">
                  <a16:creationId xmlns:a16="http://schemas.microsoft.com/office/drawing/2014/main" id="{5E80DBD1-D147-6E48-894F-805948838CAA}"/>
                </a:ext>
              </a:extLst>
            </p:cNvPr>
            <p:cNvSpPr/>
            <p:nvPr/>
          </p:nvSpPr>
          <p:spPr>
            <a:xfrm>
              <a:off x="6618249" y="1710238"/>
              <a:ext cx="62517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the LD</a:t>
              </a:r>
            </a:p>
          </p:txBody>
        </p:sp>
      </p:grpSp>
      <p:cxnSp>
        <p:nvCxnSpPr>
          <p:cNvPr id="72" name="Straight Arrow Connector 71">
            <a:extLst>
              <a:ext uri="{FF2B5EF4-FFF2-40B4-BE49-F238E27FC236}">
                <a16:creationId xmlns:a16="http://schemas.microsoft.com/office/drawing/2014/main" id="{A98BDE1D-0221-6845-B0B2-7D8027B62E14}"/>
              </a:ext>
            </a:extLst>
          </p:cNvPr>
          <p:cNvCxnSpPr>
            <a:cxnSpLocks/>
            <a:stCxn id="75" idx="1"/>
          </p:cNvCxnSpPr>
          <p:nvPr/>
        </p:nvCxnSpPr>
        <p:spPr>
          <a:xfrm flipH="1" flipV="1">
            <a:off x="6861976" y="2667663"/>
            <a:ext cx="227044" cy="16637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2BF63686-5960-D84D-B162-F69C88131A38}"/>
              </a:ext>
            </a:extLst>
          </p:cNvPr>
          <p:cNvGrpSpPr/>
          <p:nvPr/>
        </p:nvGrpSpPr>
        <p:grpSpPr>
          <a:xfrm>
            <a:off x="6987162" y="2726091"/>
            <a:ext cx="1120899" cy="207749"/>
            <a:chOff x="6419077" y="1667919"/>
            <a:chExt cx="1120899" cy="207749"/>
          </a:xfrm>
        </p:grpSpPr>
        <p:sp>
          <p:nvSpPr>
            <p:cNvPr id="74" name="Oval 73">
              <a:extLst>
                <a:ext uri="{FF2B5EF4-FFF2-40B4-BE49-F238E27FC236}">
                  <a16:creationId xmlns:a16="http://schemas.microsoft.com/office/drawing/2014/main" id="{88B1C86C-EEE3-6044-BCBE-945740ECBEE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
              <a:extLst>
                <a:ext uri="{FF2B5EF4-FFF2-40B4-BE49-F238E27FC236}">
                  <a16:creationId xmlns:a16="http://schemas.microsoft.com/office/drawing/2014/main" id="{C69DD149-A030-BD4B-830E-AD318EF3F19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76" name="Rectangle 75">
              <a:extLst>
                <a:ext uri="{FF2B5EF4-FFF2-40B4-BE49-F238E27FC236}">
                  <a16:creationId xmlns:a16="http://schemas.microsoft.com/office/drawing/2014/main" id="{8C2BC109-9536-924C-A48D-B4E05101CE8E}"/>
                </a:ext>
              </a:extLst>
            </p:cNvPr>
            <p:cNvSpPr/>
            <p:nvPr/>
          </p:nvSpPr>
          <p:spPr>
            <a:xfrm>
              <a:off x="6618249" y="1710238"/>
              <a:ext cx="921727"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Juniper vQFX</a:t>
              </a:r>
            </a:p>
          </p:txBody>
        </p:sp>
      </p:grpSp>
      <p:cxnSp>
        <p:nvCxnSpPr>
          <p:cNvPr id="78" name="Straight Arrow Connector 77">
            <a:extLst>
              <a:ext uri="{FF2B5EF4-FFF2-40B4-BE49-F238E27FC236}">
                <a16:creationId xmlns:a16="http://schemas.microsoft.com/office/drawing/2014/main" id="{F8171FE2-FDAB-5441-B14E-8A79148899FB}"/>
              </a:ext>
            </a:extLst>
          </p:cNvPr>
          <p:cNvCxnSpPr>
            <a:cxnSpLocks/>
            <a:stCxn id="81" idx="1"/>
          </p:cNvCxnSpPr>
          <p:nvPr/>
        </p:nvCxnSpPr>
        <p:spPr>
          <a:xfrm flipH="1" flipV="1">
            <a:off x="6088224" y="3521910"/>
            <a:ext cx="327953" cy="16930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F207BB83-9DBB-0C4B-8D29-F09A0BD0323B}"/>
              </a:ext>
            </a:extLst>
          </p:cNvPr>
          <p:cNvGrpSpPr/>
          <p:nvPr/>
        </p:nvGrpSpPr>
        <p:grpSpPr>
          <a:xfrm>
            <a:off x="6314319" y="3583266"/>
            <a:ext cx="975025" cy="207749"/>
            <a:chOff x="6419077" y="1667919"/>
            <a:chExt cx="975025" cy="207749"/>
          </a:xfrm>
        </p:grpSpPr>
        <p:sp>
          <p:nvSpPr>
            <p:cNvPr id="80" name="Oval 79">
              <a:extLst>
                <a:ext uri="{FF2B5EF4-FFF2-40B4-BE49-F238E27FC236}">
                  <a16:creationId xmlns:a16="http://schemas.microsoft.com/office/drawing/2014/main" id="{DAFCDD9C-A579-C141-8C0B-71D4A979AD0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7">
              <a:extLst>
                <a:ext uri="{FF2B5EF4-FFF2-40B4-BE49-F238E27FC236}">
                  <a16:creationId xmlns:a16="http://schemas.microsoft.com/office/drawing/2014/main" id="{09BB5A78-739E-3241-8FA1-5DBF32E0451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sp>
          <p:nvSpPr>
            <p:cNvPr id="82" name="Rectangle 81">
              <a:extLst>
                <a:ext uri="{FF2B5EF4-FFF2-40B4-BE49-F238E27FC236}">
                  <a16:creationId xmlns:a16="http://schemas.microsoft.com/office/drawing/2014/main" id="{28A589A1-9A78-1743-B70C-FF5EFB9BBDC6}"/>
                </a:ext>
              </a:extLst>
            </p:cNvPr>
            <p:cNvSpPr/>
            <p:nvPr/>
          </p:nvSpPr>
          <p:spPr>
            <a:xfrm>
              <a:off x="6618249" y="1710238"/>
              <a:ext cx="77585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Drag from 1 to 12</a:t>
              </a:r>
            </a:p>
          </p:txBody>
        </p:sp>
      </p:grpSp>
    </p:spTree>
    <p:extLst>
      <p:ext uri="{BB962C8B-B14F-4D97-AF65-F5344CB8AC3E}">
        <p14:creationId xmlns:p14="http://schemas.microsoft.com/office/powerpoint/2010/main" val="210662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Logical Devices and Interface Maps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21</a:t>
            </a:fld>
            <a:endParaRPr lang="en-US"/>
          </a:p>
        </p:txBody>
      </p:sp>
      <p:sp>
        <p:nvSpPr>
          <p:cNvPr id="11" name="Content Placeholder 2">
            <a:extLst>
              <a:ext uri="{FF2B5EF4-FFF2-40B4-BE49-F238E27FC236}">
                <a16:creationId xmlns:a16="http://schemas.microsoft.com/office/drawing/2014/main" id="{C99F3CC1-515D-1449-8780-DF81CD9CB89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Logical Devices</a:t>
            </a:r>
            <a:r>
              <a:rPr lang="en-US" sz="1000">
                <a:solidFill>
                  <a:schemeClr val="bg1">
                    <a:lumMod val="75000"/>
                  </a:schemeClr>
                </a:solidFill>
              </a:rPr>
              <a:t>, and then create below two logical devices.</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Query box and filter the name with "JNPR", verify the two newly created logical devices.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Interface Maps</a:t>
            </a:r>
            <a:r>
              <a:rPr lang="en-US" sz="1000">
                <a:solidFill>
                  <a:schemeClr val="bg1">
                    <a:lumMod val="75000"/>
                  </a:schemeClr>
                </a:solidFill>
              </a:rPr>
              <a:t>, and then create below two interface maps.</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5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500"/>
              </a:spcBef>
              <a:buFont typeface="Arial" panose="020B0604020202020204" pitchFamily="34" charset="0"/>
              <a:buChar char="•"/>
            </a:pPr>
            <a:r>
              <a:rPr lang="en-US" sz="1000"/>
              <a:t>Click the Query box and filter the name with "JNPR", verify the two newly created interface maps.</a:t>
            </a:r>
          </a:p>
          <a:p>
            <a:pPr marL="171450" indent="-171450">
              <a:lnSpc>
                <a:spcPct val="100000"/>
              </a:lnSpc>
              <a:spcBef>
                <a:spcPts val="900"/>
              </a:spcBef>
              <a:buFont typeface="Arial" panose="020B0604020202020204" pitchFamily="34" charset="0"/>
              <a:buChar char="•"/>
            </a:pPr>
            <a:endParaRPr lang="en-US" sz="1000"/>
          </a:p>
        </p:txBody>
      </p:sp>
      <p:graphicFrame>
        <p:nvGraphicFramePr>
          <p:cNvPr id="12" name="Table 10">
            <a:extLst>
              <a:ext uri="{FF2B5EF4-FFF2-40B4-BE49-F238E27FC236}">
                <a16:creationId xmlns:a16="http://schemas.microsoft.com/office/drawing/2014/main" id="{85B54912-95C2-BF48-B805-AB0A95A16FD5}"/>
              </a:ext>
            </a:extLst>
          </p:cNvPr>
          <p:cNvGraphicFramePr>
            <a:graphicFrameLocks noGrp="1"/>
          </p:cNvGraphicFramePr>
          <p:nvPr>
            <p:extLst>
              <p:ext uri="{D42A27DB-BD31-4B8C-83A1-F6EECF244321}">
                <p14:modId xmlns:p14="http://schemas.microsoft.com/office/powerpoint/2010/main" val="254553173"/>
              </p:ext>
            </p:extLst>
          </p:nvPr>
        </p:nvGraphicFramePr>
        <p:xfrm>
          <a:off x="524296" y="1541157"/>
          <a:ext cx="3300325" cy="762000"/>
        </p:xfrm>
        <a:graphic>
          <a:graphicData uri="http://schemas.openxmlformats.org/drawingml/2006/table">
            <a:tbl>
              <a:tblPr firstRow="1" bandRow="1">
                <a:tableStyleId>{7DF18680-E054-41AD-8BC1-D1AEF772440D}</a:tableStyleId>
              </a:tblPr>
              <a:tblGrid>
                <a:gridCol w="1138429">
                  <a:extLst>
                    <a:ext uri="{9D8B030D-6E8A-4147-A177-3AD203B41FA5}">
                      <a16:colId xmlns:a16="http://schemas.microsoft.com/office/drawing/2014/main" val="1907954002"/>
                    </a:ext>
                  </a:extLst>
                </a:gridCol>
                <a:gridCol w="469151">
                  <a:extLst>
                    <a:ext uri="{9D8B030D-6E8A-4147-A177-3AD203B41FA5}">
                      <a16:colId xmlns:a16="http://schemas.microsoft.com/office/drawing/2014/main" val="3483886457"/>
                    </a:ext>
                  </a:extLst>
                </a:gridCol>
                <a:gridCol w="1692745">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 of Ports</a:t>
                      </a:r>
                    </a:p>
                  </a:txBody>
                  <a:tcPr/>
                </a:tc>
                <a:tc>
                  <a:txBody>
                    <a:bodyPr/>
                    <a:lstStyle/>
                    <a:p>
                      <a:r>
                        <a:rPr lang="en-US" sz="800" b="0"/>
                        <a:t>Connected To</a:t>
                      </a:r>
                    </a:p>
                  </a:txBody>
                  <a:tcPr/>
                </a:tc>
                <a:extLst>
                  <a:ext uri="{0D108BD9-81ED-4DB2-BD59-A6C34878D82A}">
                    <a16:rowId xmlns:a16="http://schemas.microsoft.com/office/drawing/2014/main" val="3501326622"/>
                  </a:ext>
                </a:extLst>
              </a:tr>
              <a:tr h="0">
                <a:tc>
                  <a:txBody>
                    <a:bodyPr/>
                    <a:lstStyle/>
                    <a:p>
                      <a:r>
                        <a:rPr lang="en-US" sz="800">
                          <a:solidFill>
                            <a:schemeClr val="bg1">
                              <a:lumMod val="75000"/>
                            </a:schemeClr>
                          </a:solidFill>
                        </a:rPr>
                        <a:t>JNPR-12x10-Spine</a:t>
                      </a:r>
                    </a:p>
                  </a:txBody>
                  <a:tcPr/>
                </a:tc>
                <a:tc>
                  <a:txBody>
                    <a:bodyPr/>
                    <a:lstStyle/>
                    <a:p>
                      <a:r>
                        <a:rPr lang="en-US" sz="800">
                          <a:solidFill>
                            <a:schemeClr val="bg1">
                              <a:lumMod val="75000"/>
                            </a:schemeClr>
                          </a:solidFill>
                        </a:rPr>
                        <a:t>12</a:t>
                      </a:r>
                    </a:p>
                  </a:txBody>
                  <a:tcPr/>
                </a:tc>
                <a:tc>
                  <a:txBody>
                    <a:bodyPr/>
                    <a:lstStyle/>
                    <a:p>
                      <a:r>
                        <a:rPr lang="en-US" sz="800">
                          <a:solidFill>
                            <a:schemeClr val="bg1">
                              <a:lumMod val="75000"/>
                            </a:schemeClr>
                          </a:solidFill>
                        </a:rPr>
                        <a:t>Leaf</a:t>
                      </a:r>
                    </a:p>
                  </a:txBody>
                  <a:tcPr/>
                </a:tc>
                <a:extLst>
                  <a:ext uri="{0D108BD9-81ED-4DB2-BD59-A6C34878D82A}">
                    <a16:rowId xmlns:a16="http://schemas.microsoft.com/office/drawing/2014/main" val="2893093250"/>
                  </a:ext>
                </a:extLst>
              </a:tr>
              <a:tr h="0">
                <a:tc>
                  <a:txBody>
                    <a:bodyPr/>
                    <a:lstStyle/>
                    <a:p>
                      <a:r>
                        <a:rPr lang="en-US" sz="800">
                          <a:solidFill>
                            <a:schemeClr val="bg1">
                              <a:lumMod val="75000"/>
                            </a:schemeClr>
                          </a:solidFill>
                        </a:rPr>
                        <a:t>JNPR-12x10-Leaf</a:t>
                      </a:r>
                    </a:p>
                  </a:txBody>
                  <a:tcPr/>
                </a:tc>
                <a:tc>
                  <a:txBody>
                    <a:bodyPr/>
                    <a:lstStyle/>
                    <a:p>
                      <a:r>
                        <a:rPr lang="en-US" sz="800">
                          <a:solidFill>
                            <a:schemeClr val="bg1">
                              <a:lumMod val="75000"/>
                            </a:schemeClr>
                          </a:solidFill>
                        </a:rPr>
                        <a:t>12</a:t>
                      </a:r>
                    </a:p>
                  </a:txBody>
                  <a:tcPr/>
                </a:tc>
                <a:tc>
                  <a:txBody>
                    <a:bodyPr/>
                    <a:lstStyle/>
                    <a:p>
                      <a:r>
                        <a:rPr lang="en-US" sz="800">
                          <a:solidFill>
                            <a:schemeClr val="bg1">
                              <a:lumMod val="75000"/>
                            </a:schemeClr>
                          </a:solidFill>
                        </a:rPr>
                        <a:t>Spine, Generic</a:t>
                      </a:r>
                    </a:p>
                  </a:txBody>
                  <a:tcPr/>
                </a:tc>
                <a:extLst>
                  <a:ext uri="{0D108BD9-81ED-4DB2-BD59-A6C34878D82A}">
                    <a16:rowId xmlns:a16="http://schemas.microsoft.com/office/drawing/2014/main" val="2440626945"/>
                  </a:ext>
                </a:extLst>
              </a:tr>
            </a:tbl>
          </a:graphicData>
        </a:graphic>
      </p:graphicFrame>
      <p:graphicFrame>
        <p:nvGraphicFramePr>
          <p:cNvPr id="13" name="Table 10">
            <a:extLst>
              <a:ext uri="{FF2B5EF4-FFF2-40B4-BE49-F238E27FC236}">
                <a16:creationId xmlns:a16="http://schemas.microsoft.com/office/drawing/2014/main" id="{E2A7EF29-780B-9B42-B753-2F9A0E9729B0}"/>
              </a:ext>
            </a:extLst>
          </p:cNvPr>
          <p:cNvGraphicFramePr>
            <a:graphicFrameLocks noGrp="1"/>
          </p:cNvGraphicFramePr>
          <p:nvPr>
            <p:extLst>
              <p:ext uri="{D42A27DB-BD31-4B8C-83A1-F6EECF244321}">
                <p14:modId xmlns:p14="http://schemas.microsoft.com/office/powerpoint/2010/main" val="1513912334"/>
              </p:ext>
            </p:extLst>
          </p:nvPr>
        </p:nvGraphicFramePr>
        <p:xfrm>
          <a:off x="525621" y="3201870"/>
          <a:ext cx="3292863" cy="64008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869916">
                  <a:extLst>
                    <a:ext uri="{9D8B030D-6E8A-4147-A177-3AD203B41FA5}">
                      <a16:colId xmlns:a16="http://schemas.microsoft.com/office/drawing/2014/main" val="2927897955"/>
                    </a:ext>
                  </a:extLst>
                </a:gridCol>
              </a:tblGrid>
              <a:tr h="213360">
                <a:tc>
                  <a:txBody>
                    <a:bodyPr/>
                    <a:lstStyle/>
                    <a:p>
                      <a:r>
                        <a:rPr lang="en-US" sz="800" b="0"/>
                        <a:t>Logical device</a:t>
                      </a:r>
                    </a:p>
                  </a:txBody>
                  <a:tcPr/>
                </a:tc>
                <a:tc>
                  <a:txBody>
                    <a:bodyPr/>
                    <a:lstStyle/>
                    <a:p>
                      <a:r>
                        <a:rPr lang="en-US" sz="800" b="0"/>
                        <a:t>Device profile</a:t>
                      </a:r>
                    </a:p>
                  </a:txBody>
                  <a:tcPr/>
                </a:tc>
                <a:extLst>
                  <a:ext uri="{0D108BD9-81ED-4DB2-BD59-A6C34878D82A}">
                    <a16:rowId xmlns:a16="http://schemas.microsoft.com/office/drawing/2014/main" val="3501326622"/>
                  </a:ext>
                </a:extLst>
              </a:tr>
              <a:tr h="213360">
                <a:tc>
                  <a:txBody>
                    <a:bodyPr/>
                    <a:lstStyle/>
                    <a:p>
                      <a:r>
                        <a:rPr lang="en-US" sz="800" kern="1200">
                          <a:solidFill>
                            <a:schemeClr val="bg1">
                              <a:lumMod val="75000"/>
                            </a:schemeClr>
                          </a:solidFill>
                        </a:rPr>
                        <a:t>JNPR-12x10-Spine</a:t>
                      </a:r>
                      <a:endParaRPr lang="en-US" sz="800" kern="1200">
                        <a:solidFill>
                          <a:schemeClr val="bg1">
                            <a:lumMod val="75000"/>
                          </a:schemeClr>
                        </a:solidFill>
                        <a:latin typeface="+mn-lt"/>
                        <a:ea typeface="+mn-ea"/>
                        <a:cs typeface="+mn-cs"/>
                      </a:endParaRPr>
                    </a:p>
                  </a:txBody>
                  <a:tcPr/>
                </a:tc>
                <a:tc>
                  <a:txBody>
                    <a:bodyPr/>
                    <a:lstStyle/>
                    <a:p>
                      <a:r>
                        <a:rPr lang="en-US" sz="800" kern="1200">
                          <a:solidFill>
                            <a:schemeClr val="bg1">
                              <a:lumMod val="75000"/>
                            </a:schemeClr>
                          </a:solidFill>
                        </a:rPr>
                        <a:t>Juniper vQFX</a:t>
                      </a:r>
                      <a:endParaRPr lang="en-US" sz="800" kern="1200">
                        <a:solidFill>
                          <a:schemeClr val="bg1">
                            <a:lumMod val="75000"/>
                          </a:schemeClr>
                        </a:solidFill>
                        <a:latin typeface="+mn-lt"/>
                        <a:ea typeface="+mn-ea"/>
                        <a:cs typeface="+mn-cs"/>
                      </a:endParaRPr>
                    </a:p>
                  </a:txBody>
                  <a:tcPr/>
                </a:tc>
                <a:extLst>
                  <a:ext uri="{0D108BD9-81ED-4DB2-BD59-A6C34878D82A}">
                    <a16:rowId xmlns:a16="http://schemas.microsoft.com/office/drawing/2014/main" val="2893093250"/>
                  </a:ext>
                </a:extLst>
              </a:tr>
              <a:tr h="213360">
                <a:tc>
                  <a:txBody>
                    <a:bodyPr/>
                    <a:lstStyle/>
                    <a:p>
                      <a:r>
                        <a:rPr lang="en-US" sz="800" kern="1200">
                          <a:solidFill>
                            <a:schemeClr val="bg1">
                              <a:lumMod val="75000"/>
                            </a:schemeClr>
                          </a:solidFill>
                        </a:rPr>
                        <a:t>JNPR-12x10-Leaf</a:t>
                      </a:r>
                      <a:endParaRPr lang="en-US" sz="800" kern="1200">
                        <a:solidFill>
                          <a:schemeClr val="bg1">
                            <a:lumMod val="75000"/>
                          </a:schemeClr>
                        </a:solidFill>
                        <a:latin typeface="+mn-lt"/>
                        <a:ea typeface="+mn-ea"/>
                        <a:cs typeface="+mn-cs"/>
                      </a:endParaRPr>
                    </a:p>
                  </a:txBody>
                  <a:tcPr/>
                </a:tc>
                <a:tc>
                  <a:txBody>
                    <a:bodyPr/>
                    <a:lstStyle/>
                    <a:p>
                      <a:r>
                        <a:rPr lang="en-US" sz="800" kern="1200">
                          <a:solidFill>
                            <a:schemeClr val="bg1">
                              <a:lumMod val="75000"/>
                            </a:schemeClr>
                          </a:solidFill>
                        </a:rPr>
                        <a:t>Juniper vQFX</a:t>
                      </a:r>
                      <a:endParaRPr lang="en-US" sz="800" kern="1200">
                        <a:solidFill>
                          <a:schemeClr val="bg1">
                            <a:lumMod val="75000"/>
                          </a:schemeClr>
                        </a:solidFill>
                        <a:latin typeface="+mn-lt"/>
                        <a:ea typeface="+mn-ea"/>
                        <a:cs typeface="+mn-cs"/>
                      </a:endParaRPr>
                    </a:p>
                  </a:txBody>
                  <a:tcPr/>
                </a:tc>
                <a:extLst>
                  <a:ext uri="{0D108BD9-81ED-4DB2-BD59-A6C34878D82A}">
                    <a16:rowId xmlns:a16="http://schemas.microsoft.com/office/drawing/2014/main" val="3064415487"/>
                  </a:ext>
                </a:extLst>
              </a:tr>
            </a:tbl>
          </a:graphicData>
        </a:graphic>
      </p:graphicFrame>
      <p:pic>
        <p:nvPicPr>
          <p:cNvPr id="3" name="Picture 2">
            <a:extLst>
              <a:ext uri="{FF2B5EF4-FFF2-40B4-BE49-F238E27FC236}">
                <a16:creationId xmlns:a16="http://schemas.microsoft.com/office/drawing/2014/main" id="{1F89B2F2-3821-3746-8AEE-87BDD442782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Tree>
    <p:extLst>
      <p:ext uri="{BB962C8B-B14F-4D97-AF65-F5344CB8AC3E}">
        <p14:creationId xmlns:p14="http://schemas.microsoft.com/office/powerpoint/2010/main" val="3745625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a:extLst>
              <a:ext uri="{FF2B5EF4-FFF2-40B4-BE49-F238E27FC236}">
                <a16:creationId xmlns:a16="http://schemas.microsoft.com/office/drawing/2014/main" id="{D6ABFCB7-B58C-7240-9ACD-E4F6B47248DD}"/>
              </a:ext>
            </a:extLst>
          </p:cNvPr>
          <p:cNvSpPr/>
          <p:nvPr/>
        </p:nvSpPr>
        <p:spPr>
          <a:xfrm>
            <a:off x="3292656" y="2818674"/>
            <a:ext cx="3488633" cy="2141955"/>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22</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Apstra uses </a:t>
            </a:r>
            <a:r>
              <a:rPr lang="en-US" sz="1200" b="1"/>
              <a:t>rack types </a:t>
            </a:r>
            <a:r>
              <a:rPr lang="en-US" sz="1200"/>
              <a:t>as logical representations of racks. In this demo, there are two types of rack, one is border rack which is used to connect external systems like DCI gateway and firewall, another is server rack which is used to connect compute resources like bare metal servers.</a:t>
            </a:r>
          </a:p>
          <a:p>
            <a:pPr marL="0" indent="0">
              <a:lnSpc>
                <a:spcPct val="100000"/>
              </a:lnSpc>
              <a:buNone/>
            </a:pPr>
            <a:r>
              <a:rPr lang="en-US" sz="1200"/>
              <a:t>External generic systems must be added in the blueprint, so we will create a border rack type with two leaf switches only; and for server rack, we will define two servers in the rack type definition, each server has one single uplink to a leaf switch.</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Rack Types</a:t>
            </a:r>
          </a:p>
        </p:txBody>
      </p:sp>
      <p:sp>
        <p:nvSpPr>
          <p:cNvPr id="6" name="Rectangle 5">
            <a:extLst>
              <a:ext uri="{FF2B5EF4-FFF2-40B4-BE49-F238E27FC236}">
                <a16:creationId xmlns:a16="http://schemas.microsoft.com/office/drawing/2014/main" id="{9CF32F21-94ED-FA4D-84C5-F007A6872D87}"/>
              </a:ext>
            </a:extLst>
          </p:cNvPr>
          <p:cNvSpPr/>
          <p:nvPr/>
        </p:nvSpPr>
        <p:spPr>
          <a:xfrm>
            <a:off x="4211497" y="3365468"/>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leaf1</a:t>
            </a:r>
          </a:p>
        </p:txBody>
      </p:sp>
      <p:sp>
        <p:nvSpPr>
          <p:cNvPr id="7" name="Rectangle 6">
            <a:extLst>
              <a:ext uri="{FF2B5EF4-FFF2-40B4-BE49-F238E27FC236}">
                <a16:creationId xmlns:a16="http://schemas.microsoft.com/office/drawing/2014/main" id="{A906DA77-C606-984F-8C0C-5A052EB8E90F}"/>
              </a:ext>
            </a:extLst>
          </p:cNvPr>
          <p:cNvSpPr/>
          <p:nvPr/>
        </p:nvSpPr>
        <p:spPr>
          <a:xfrm>
            <a:off x="5053769" y="3365468"/>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leaf2</a:t>
            </a:r>
          </a:p>
        </p:txBody>
      </p:sp>
      <p:sp>
        <p:nvSpPr>
          <p:cNvPr id="8" name="Rectangle 7">
            <a:extLst>
              <a:ext uri="{FF2B5EF4-FFF2-40B4-BE49-F238E27FC236}">
                <a16:creationId xmlns:a16="http://schemas.microsoft.com/office/drawing/2014/main" id="{046DD73F-7006-844F-BB2A-0BF79CB3D586}"/>
              </a:ext>
            </a:extLst>
          </p:cNvPr>
          <p:cNvSpPr/>
          <p:nvPr/>
        </p:nvSpPr>
        <p:spPr>
          <a:xfrm>
            <a:off x="4681350" y="4484827"/>
            <a:ext cx="744837" cy="285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a:t>esxi1</a:t>
            </a:r>
          </a:p>
        </p:txBody>
      </p:sp>
      <p:sp>
        <p:nvSpPr>
          <p:cNvPr id="9" name="Rectangle 8">
            <a:extLst>
              <a:ext uri="{FF2B5EF4-FFF2-40B4-BE49-F238E27FC236}">
                <a16:creationId xmlns:a16="http://schemas.microsoft.com/office/drawing/2014/main" id="{A6103C1B-6938-0C40-BA01-C6E9C53DAA8F}"/>
              </a:ext>
            </a:extLst>
          </p:cNvPr>
          <p:cNvSpPr/>
          <p:nvPr/>
        </p:nvSpPr>
        <p:spPr>
          <a:xfrm>
            <a:off x="5480248" y="4483242"/>
            <a:ext cx="744837" cy="285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a:t>esxi2</a:t>
            </a:r>
          </a:p>
        </p:txBody>
      </p:sp>
      <p:sp>
        <p:nvSpPr>
          <p:cNvPr id="10" name="Rectangle 9">
            <a:extLst>
              <a:ext uri="{FF2B5EF4-FFF2-40B4-BE49-F238E27FC236}">
                <a16:creationId xmlns:a16="http://schemas.microsoft.com/office/drawing/2014/main" id="{E96F1456-0026-9543-A470-B4E1543E9B74}"/>
              </a:ext>
            </a:extLst>
          </p:cNvPr>
          <p:cNvSpPr/>
          <p:nvPr/>
        </p:nvSpPr>
        <p:spPr>
          <a:xfrm>
            <a:off x="5850243" y="3898515"/>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bms2</a:t>
            </a:r>
          </a:p>
        </p:txBody>
      </p:sp>
      <p:sp>
        <p:nvSpPr>
          <p:cNvPr id="11" name="Rectangle 10">
            <a:extLst>
              <a:ext uri="{FF2B5EF4-FFF2-40B4-BE49-F238E27FC236}">
                <a16:creationId xmlns:a16="http://schemas.microsoft.com/office/drawing/2014/main" id="{F361315D-B0B0-9C41-AABE-3423CB8AD1BD}"/>
              </a:ext>
            </a:extLst>
          </p:cNvPr>
          <p:cNvSpPr/>
          <p:nvPr/>
        </p:nvSpPr>
        <p:spPr>
          <a:xfrm>
            <a:off x="3873866" y="4483242"/>
            <a:ext cx="744837" cy="285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a:t>bms3</a:t>
            </a:r>
          </a:p>
        </p:txBody>
      </p:sp>
      <p:sp>
        <p:nvSpPr>
          <p:cNvPr id="12" name="Rectangle 11">
            <a:extLst>
              <a:ext uri="{FF2B5EF4-FFF2-40B4-BE49-F238E27FC236}">
                <a16:creationId xmlns:a16="http://schemas.microsoft.com/office/drawing/2014/main" id="{510E0F4C-DCB8-C74C-B8A1-5BA9A233B7E2}"/>
              </a:ext>
            </a:extLst>
          </p:cNvPr>
          <p:cNvSpPr/>
          <p:nvPr/>
        </p:nvSpPr>
        <p:spPr>
          <a:xfrm>
            <a:off x="3499988" y="3898515"/>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bms1</a:t>
            </a:r>
          </a:p>
        </p:txBody>
      </p:sp>
      <p:cxnSp>
        <p:nvCxnSpPr>
          <p:cNvPr id="13" name="Straight Connector 12">
            <a:extLst>
              <a:ext uri="{FF2B5EF4-FFF2-40B4-BE49-F238E27FC236}">
                <a16:creationId xmlns:a16="http://schemas.microsoft.com/office/drawing/2014/main" id="{80EA3557-9987-4741-B942-9CAEA250BD4B}"/>
              </a:ext>
            </a:extLst>
          </p:cNvPr>
          <p:cNvCxnSpPr>
            <a:cxnSpLocks/>
            <a:stCxn id="6" idx="2"/>
            <a:endCxn id="12" idx="0"/>
          </p:cNvCxnSpPr>
          <p:nvPr/>
        </p:nvCxnSpPr>
        <p:spPr>
          <a:xfrm flipH="1">
            <a:off x="3872407" y="3651218"/>
            <a:ext cx="711509" cy="24729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47C3F2-B554-5C43-9648-D0C6327D7D26}"/>
              </a:ext>
            </a:extLst>
          </p:cNvPr>
          <p:cNvCxnSpPr>
            <a:cxnSpLocks/>
            <a:stCxn id="7" idx="2"/>
            <a:endCxn id="10" idx="0"/>
          </p:cNvCxnSpPr>
          <p:nvPr/>
        </p:nvCxnSpPr>
        <p:spPr>
          <a:xfrm>
            <a:off x="5426188" y="3651218"/>
            <a:ext cx="796474" cy="24729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12677E-A304-F14D-B39E-F84F5DF207DD}"/>
              </a:ext>
            </a:extLst>
          </p:cNvPr>
          <p:cNvCxnSpPr>
            <a:cxnSpLocks/>
            <a:stCxn id="6" idx="2"/>
            <a:endCxn id="11" idx="0"/>
          </p:cNvCxnSpPr>
          <p:nvPr/>
        </p:nvCxnSpPr>
        <p:spPr>
          <a:xfrm flipH="1">
            <a:off x="4246285" y="3651218"/>
            <a:ext cx="337631"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90686F-327C-F94B-A07A-4E338B33C8A2}"/>
              </a:ext>
            </a:extLst>
          </p:cNvPr>
          <p:cNvCxnSpPr>
            <a:cxnSpLocks/>
            <a:stCxn id="7" idx="2"/>
            <a:endCxn id="11" idx="0"/>
          </p:cNvCxnSpPr>
          <p:nvPr/>
        </p:nvCxnSpPr>
        <p:spPr>
          <a:xfrm flipH="1">
            <a:off x="4246285" y="3651218"/>
            <a:ext cx="1179903"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116AF1-E567-C840-8157-B85A518EE583}"/>
              </a:ext>
            </a:extLst>
          </p:cNvPr>
          <p:cNvCxnSpPr>
            <a:cxnSpLocks/>
            <a:stCxn id="6" idx="2"/>
            <a:endCxn id="8" idx="0"/>
          </p:cNvCxnSpPr>
          <p:nvPr/>
        </p:nvCxnSpPr>
        <p:spPr>
          <a:xfrm>
            <a:off x="4583916" y="3651218"/>
            <a:ext cx="469853" cy="8336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BA03B8D-5D24-544B-8405-9885F86B57B4}"/>
              </a:ext>
            </a:extLst>
          </p:cNvPr>
          <p:cNvCxnSpPr>
            <a:cxnSpLocks/>
            <a:stCxn id="7" idx="2"/>
            <a:endCxn id="8" idx="0"/>
          </p:cNvCxnSpPr>
          <p:nvPr/>
        </p:nvCxnSpPr>
        <p:spPr>
          <a:xfrm flipH="1">
            <a:off x="5053769" y="3651218"/>
            <a:ext cx="372419" cy="8336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BFE8062-3931-CD43-9F29-93E0E2EB7EA8}"/>
              </a:ext>
            </a:extLst>
          </p:cNvPr>
          <p:cNvCxnSpPr>
            <a:cxnSpLocks/>
            <a:stCxn id="7" idx="2"/>
            <a:endCxn id="9" idx="0"/>
          </p:cNvCxnSpPr>
          <p:nvPr/>
        </p:nvCxnSpPr>
        <p:spPr>
          <a:xfrm>
            <a:off x="5426188" y="3651218"/>
            <a:ext cx="426479"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F2E292-765E-DD45-A8A4-25F6D316C302}"/>
              </a:ext>
            </a:extLst>
          </p:cNvPr>
          <p:cNvCxnSpPr>
            <a:cxnSpLocks/>
            <a:stCxn id="6" idx="2"/>
            <a:endCxn id="9" idx="0"/>
          </p:cNvCxnSpPr>
          <p:nvPr/>
        </p:nvCxnSpPr>
        <p:spPr>
          <a:xfrm>
            <a:off x="4583916" y="3651218"/>
            <a:ext cx="1268751"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0191FEB-23B7-EE4C-8874-C1EBE92F05ED}"/>
              </a:ext>
            </a:extLst>
          </p:cNvPr>
          <p:cNvSpPr txBox="1"/>
          <p:nvPr/>
        </p:nvSpPr>
        <p:spPr>
          <a:xfrm>
            <a:off x="3325984" y="2818674"/>
            <a:ext cx="3560734" cy="477054"/>
          </a:xfrm>
          <a:prstGeom prst="rect">
            <a:avLst/>
          </a:prstGeom>
          <a:noFill/>
        </p:spPr>
        <p:txBody>
          <a:bodyPr wrap="square" rtlCol="0">
            <a:spAutoFit/>
          </a:bodyPr>
          <a:lstStyle/>
          <a:p>
            <a:r>
              <a:rPr lang="en-US" sz="1100">
                <a:solidFill>
                  <a:schemeClr val="accent1">
                    <a:lumMod val="75000"/>
                  </a:schemeClr>
                </a:solidFill>
              </a:rPr>
              <a:t>Server Rack</a:t>
            </a:r>
          </a:p>
          <a:p>
            <a:r>
              <a:rPr lang="en-US" sz="700">
                <a:solidFill>
                  <a:schemeClr val="accent1">
                    <a:lumMod val="75000"/>
                  </a:schemeClr>
                </a:solidFill>
              </a:rPr>
              <a:t>Define two switches per rack, and then define two servers in the rack type definition, each server has one single uplink to a leaf switch.</a:t>
            </a:r>
          </a:p>
        </p:txBody>
      </p:sp>
      <p:sp>
        <p:nvSpPr>
          <p:cNvPr id="52" name="Rounded Rectangle 51">
            <a:extLst>
              <a:ext uri="{FF2B5EF4-FFF2-40B4-BE49-F238E27FC236}">
                <a16:creationId xmlns:a16="http://schemas.microsoft.com/office/drawing/2014/main" id="{8B2D5DED-EBF4-FD40-82B6-E47B7D93A34A}"/>
              </a:ext>
            </a:extLst>
          </p:cNvPr>
          <p:cNvSpPr/>
          <p:nvPr/>
        </p:nvSpPr>
        <p:spPr>
          <a:xfrm>
            <a:off x="370431" y="2818674"/>
            <a:ext cx="2816796" cy="2141955"/>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TextBox 52">
            <a:extLst>
              <a:ext uri="{FF2B5EF4-FFF2-40B4-BE49-F238E27FC236}">
                <a16:creationId xmlns:a16="http://schemas.microsoft.com/office/drawing/2014/main" id="{2C43BEAA-B97C-AE4D-B4A2-DBB6BFAF3D62}"/>
              </a:ext>
            </a:extLst>
          </p:cNvPr>
          <p:cNvSpPr txBox="1"/>
          <p:nvPr/>
        </p:nvSpPr>
        <p:spPr>
          <a:xfrm>
            <a:off x="378804" y="2830744"/>
            <a:ext cx="2709396" cy="369332"/>
          </a:xfrm>
          <a:prstGeom prst="rect">
            <a:avLst/>
          </a:prstGeom>
          <a:noFill/>
        </p:spPr>
        <p:txBody>
          <a:bodyPr wrap="none" rtlCol="0">
            <a:spAutoFit/>
          </a:bodyPr>
          <a:lstStyle/>
          <a:p>
            <a:r>
              <a:rPr lang="en-US" sz="1100">
                <a:solidFill>
                  <a:schemeClr val="accent1">
                    <a:lumMod val="75000"/>
                  </a:schemeClr>
                </a:solidFill>
              </a:rPr>
              <a:t>Border Rack</a:t>
            </a:r>
          </a:p>
          <a:p>
            <a:r>
              <a:rPr lang="en-US" sz="700">
                <a:solidFill>
                  <a:schemeClr val="accent1">
                    <a:lumMod val="75000"/>
                  </a:schemeClr>
                </a:solidFill>
              </a:rPr>
              <a:t>Define two switches per rack, without any external connections.</a:t>
            </a:r>
          </a:p>
        </p:txBody>
      </p:sp>
      <p:sp>
        <p:nvSpPr>
          <p:cNvPr id="54" name="Rectangle 53">
            <a:extLst>
              <a:ext uri="{FF2B5EF4-FFF2-40B4-BE49-F238E27FC236}">
                <a16:creationId xmlns:a16="http://schemas.microsoft.com/office/drawing/2014/main" id="{EB09294B-DF6E-F044-92CB-D2DFCDC65BED}"/>
              </a:ext>
            </a:extLst>
          </p:cNvPr>
          <p:cNvSpPr/>
          <p:nvPr/>
        </p:nvSpPr>
        <p:spPr>
          <a:xfrm>
            <a:off x="982116" y="3365468"/>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border1</a:t>
            </a:r>
          </a:p>
        </p:txBody>
      </p:sp>
      <p:sp>
        <p:nvSpPr>
          <p:cNvPr id="55" name="Rectangle 54">
            <a:extLst>
              <a:ext uri="{FF2B5EF4-FFF2-40B4-BE49-F238E27FC236}">
                <a16:creationId xmlns:a16="http://schemas.microsoft.com/office/drawing/2014/main" id="{9AA57EAE-A299-BD43-B6DD-981E8C67D557}"/>
              </a:ext>
            </a:extLst>
          </p:cNvPr>
          <p:cNvSpPr/>
          <p:nvPr/>
        </p:nvSpPr>
        <p:spPr>
          <a:xfrm>
            <a:off x="1806911" y="3365468"/>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border2</a:t>
            </a:r>
          </a:p>
        </p:txBody>
      </p:sp>
      <p:sp>
        <p:nvSpPr>
          <p:cNvPr id="56" name="Rectangle 55">
            <a:extLst>
              <a:ext uri="{FF2B5EF4-FFF2-40B4-BE49-F238E27FC236}">
                <a16:creationId xmlns:a16="http://schemas.microsoft.com/office/drawing/2014/main" id="{908179C1-61F2-B340-9357-EE4BB8F29A01}"/>
              </a:ext>
            </a:extLst>
          </p:cNvPr>
          <p:cNvSpPr/>
          <p:nvPr/>
        </p:nvSpPr>
        <p:spPr>
          <a:xfrm>
            <a:off x="603427" y="4483242"/>
            <a:ext cx="744837" cy="285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a:t>fw1</a:t>
            </a:r>
          </a:p>
        </p:txBody>
      </p:sp>
      <p:sp>
        <p:nvSpPr>
          <p:cNvPr id="57" name="Rectangle 56">
            <a:extLst>
              <a:ext uri="{FF2B5EF4-FFF2-40B4-BE49-F238E27FC236}">
                <a16:creationId xmlns:a16="http://schemas.microsoft.com/office/drawing/2014/main" id="{E23E633F-364E-EB4C-971F-D9AF4A201DD0}"/>
              </a:ext>
            </a:extLst>
          </p:cNvPr>
          <p:cNvSpPr/>
          <p:nvPr/>
        </p:nvSpPr>
        <p:spPr>
          <a:xfrm>
            <a:off x="1402325" y="4483242"/>
            <a:ext cx="744837" cy="285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a:t>fw2</a:t>
            </a:r>
          </a:p>
        </p:txBody>
      </p:sp>
      <p:sp>
        <p:nvSpPr>
          <p:cNvPr id="58" name="Rectangle 57">
            <a:extLst>
              <a:ext uri="{FF2B5EF4-FFF2-40B4-BE49-F238E27FC236}">
                <a16:creationId xmlns:a16="http://schemas.microsoft.com/office/drawing/2014/main" id="{C659F83E-D989-5949-B480-7F1493E2A020}"/>
              </a:ext>
            </a:extLst>
          </p:cNvPr>
          <p:cNvSpPr/>
          <p:nvPr/>
        </p:nvSpPr>
        <p:spPr>
          <a:xfrm>
            <a:off x="2209254" y="4483242"/>
            <a:ext cx="744837" cy="285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a:t>ext-rtr</a:t>
            </a:r>
          </a:p>
        </p:txBody>
      </p:sp>
      <p:cxnSp>
        <p:nvCxnSpPr>
          <p:cNvPr id="59" name="Straight Connector 58">
            <a:extLst>
              <a:ext uri="{FF2B5EF4-FFF2-40B4-BE49-F238E27FC236}">
                <a16:creationId xmlns:a16="http://schemas.microsoft.com/office/drawing/2014/main" id="{587FFC8E-2A35-314F-94FA-D8058521F4F8}"/>
              </a:ext>
            </a:extLst>
          </p:cNvPr>
          <p:cNvCxnSpPr>
            <a:cxnSpLocks/>
            <a:stCxn id="54" idx="2"/>
            <a:endCxn id="56" idx="0"/>
          </p:cNvCxnSpPr>
          <p:nvPr/>
        </p:nvCxnSpPr>
        <p:spPr>
          <a:xfrm flipH="1">
            <a:off x="975846" y="3651218"/>
            <a:ext cx="378689"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FD93133-E4B3-2141-A76C-55F7C15A6383}"/>
              </a:ext>
            </a:extLst>
          </p:cNvPr>
          <p:cNvCxnSpPr>
            <a:cxnSpLocks/>
            <a:stCxn id="55" idx="2"/>
            <a:endCxn id="57" idx="0"/>
          </p:cNvCxnSpPr>
          <p:nvPr/>
        </p:nvCxnSpPr>
        <p:spPr>
          <a:xfrm flipH="1">
            <a:off x="1774744" y="3651218"/>
            <a:ext cx="404586"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26B3671-4A1F-7E4E-AF2D-29CD8256C6AA}"/>
              </a:ext>
            </a:extLst>
          </p:cNvPr>
          <p:cNvCxnSpPr>
            <a:cxnSpLocks/>
            <a:stCxn id="54" idx="2"/>
            <a:endCxn id="58" idx="0"/>
          </p:cNvCxnSpPr>
          <p:nvPr/>
        </p:nvCxnSpPr>
        <p:spPr>
          <a:xfrm>
            <a:off x="1354535" y="3651218"/>
            <a:ext cx="1227138"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1F5C420-8145-AD48-9A38-01DC4CABED54}"/>
              </a:ext>
            </a:extLst>
          </p:cNvPr>
          <p:cNvCxnSpPr>
            <a:cxnSpLocks/>
            <a:stCxn id="55" idx="2"/>
            <a:endCxn id="58" idx="0"/>
          </p:cNvCxnSpPr>
          <p:nvPr/>
        </p:nvCxnSpPr>
        <p:spPr>
          <a:xfrm>
            <a:off x="2179330" y="3651218"/>
            <a:ext cx="402343" cy="832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B32D3FF-9ABA-B042-9C83-DEF0D63FEFFE}"/>
              </a:ext>
            </a:extLst>
          </p:cNvPr>
          <p:cNvSpPr txBox="1"/>
          <p:nvPr/>
        </p:nvSpPr>
        <p:spPr>
          <a:xfrm>
            <a:off x="2039320" y="4307506"/>
            <a:ext cx="2463816" cy="123111"/>
          </a:xfrm>
          <a:prstGeom prst="rect">
            <a:avLst/>
          </a:prstGeom>
          <a:solidFill>
            <a:schemeClr val="bg1"/>
          </a:solidFill>
        </p:spPr>
        <p:txBody>
          <a:bodyPr wrap="none" lIns="0" tIns="0" rIns="0" bIns="0" rtlCol="0">
            <a:spAutoFit/>
          </a:bodyPr>
          <a:lstStyle/>
          <a:p>
            <a:r>
              <a:rPr lang="en-US" sz="800">
                <a:solidFill>
                  <a:schemeClr val="tx1">
                    <a:lumMod val="60000"/>
                    <a:lumOff val="40000"/>
                  </a:schemeClr>
                </a:solidFill>
              </a:rPr>
              <a:t>All grey boxes will be created inside the blueprint later.</a:t>
            </a:r>
          </a:p>
        </p:txBody>
      </p:sp>
    </p:spTree>
    <p:extLst>
      <p:ext uri="{BB962C8B-B14F-4D97-AF65-F5344CB8AC3E}">
        <p14:creationId xmlns:p14="http://schemas.microsoft.com/office/powerpoint/2010/main" val="1302411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060B2F-8D52-6849-9C83-E7DA2C91BAF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Border Rack Types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Design &gt; Rack Types</a:t>
            </a:r>
            <a:r>
              <a:rPr lang="en-US" sz="1000"/>
              <a:t>, and then create below border rack type.</a:t>
            </a:r>
          </a:p>
          <a:p>
            <a:pPr marL="285750" indent="-285750">
              <a:lnSpc>
                <a:spcPct val="100000"/>
              </a:lnSpc>
              <a:spcBef>
                <a:spcPts val="900"/>
              </a:spcBef>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23</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2164645056"/>
              </p:ext>
            </p:extLst>
          </p:nvPr>
        </p:nvGraphicFramePr>
        <p:xfrm>
          <a:off x="546596" y="1545336"/>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t>Border Rack</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a:t>JNPR-12x10-Leaf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a:t>ESI</a:t>
                      </a:r>
                    </a:p>
                  </a:txBody>
                  <a:tcPr/>
                </a:tc>
                <a:extLst>
                  <a:ext uri="{0D108BD9-81ED-4DB2-BD59-A6C34878D82A}">
                    <a16:rowId xmlns:a16="http://schemas.microsoft.com/office/drawing/2014/main" val="1896469301"/>
                  </a:ext>
                </a:extLst>
              </a:tr>
            </a:tbl>
          </a:graphicData>
        </a:graphic>
      </p:graphicFrame>
      <p:cxnSp>
        <p:nvCxnSpPr>
          <p:cNvPr id="25" name="Straight Arrow Connector 24">
            <a:extLst>
              <a:ext uri="{FF2B5EF4-FFF2-40B4-BE49-F238E27FC236}">
                <a16:creationId xmlns:a16="http://schemas.microsoft.com/office/drawing/2014/main" id="{D2EDAFDD-FFE2-AA40-829D-925CE1382F89}"/>
              </a:ext>
            </a:extLst>
          </p:cNvPr>
          <p:cNvCxnSpPr>
            <a:cxnSpLocks/>
            <a:stCxn id="28" idx="1"/>
          </p:cNvCxnSpPr>
          <p:nvPr/>
        </p:nvCxnSpPr>
        <p:spPr>
          <a:xfrm flipH="1">
            <a:off x="5131837" y="2244305"/>
            <a:ext cx="470032" cy="9979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9863F09-A5DD-DE46-8FF9-6D58BBCA33AC}"/>
              </a:ext>
            </a:extLst>
          </p:cNvPr>
          <p:cNvGrpSpPr/>
          <p:nvPr/>
        </p:nvGrpSpPr>
        <p:grpSpPr>
          <a:xfrm>
            <a:off x="5500011" y="2136355"/>
            <a:ext cx="1257154" cy="207749"/>
            <a:chOff x="6419077" y="1667919"/>
            <a:chExt cx="1257154" cy="207749"/>
          </a:xfrm>
        </p:grpSpPr>
        <p:sp>
          <p:nvSpPr>
            <p:cNvPr id="27" name="Oval 26">
              <a:extLst>
                <a:ext uri="{FF2B5EF4-FFF2-40B4-BE49-F238E27FC236}">
                  <a16:creationId xmlns:a16="http://schemas.microsoft.com/office/drawing/2014/main" id="{54D710CA-15CF-AC42-9A58-3D19B96FBB4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7">
              <a:extLst>
                <a:ext uri="{FF2B5EF4-FFF2-40B4-BE49-F238E27FC236}">
                  <a16:creationId xmlns:a16="http://schemas.microsoft.com/office/drawing/2014/main" id="{076D828D-23D7-C344-8D3C-A0580299FCA2}"/>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9" name="Rectangle 28">
              <a:extLst>
                <a:ext uri="{FF2B5EF4-FFF2-40B4-BE49-F238E27FC236}">
                  <a16:creationId xmlns:a16="http://schemas.microsoft.com/office/drawing/2014/main" id="{15CAA744-E170-D140-BF55-0ED75B1F70A9}"/>
                </a:ext>
              </a:extLst>
            </p:cNvPr>
            <p:cNvSpPr/>
            <p:nvPr/>
          </p:nvSpPr>
          <p:spPr>
            <a:xfrm>
              <a:off x="6618249" y="1710238"/>
              <a:ext cx="105798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rack type name</a:t>
              </a:r>
            </a:p>
          </p:txBody>
        </p:sp>
      </p:grpSp>
      <p:cxnSp>
        <p:nvCxnSpPr>
          <p:cNvPr id="30" name="Straight Arrow Connector 29">
            <a:extLst>
              <a:ext uri="{FF2B5EF4-FFF2-40B4-BE49-F238E27FC236}">
                <a16:creationId xmlns:a16="http://schemas.microsoft.com/office/drawing/2014/main" id="{5F36FD3A-7BF3-DD48-80C4-3D1DBF50701A}"/>
              </a:ext>
            </a:extLst>
          </p:cNvPr>
          <p:cNvCxnSpPr>
            <a:cxnSpLocks/>
            <a:stCxn id="33" idx="1"/>
          </p:cNvCxnSpPr>
          <p:nvPr/>
        </p:nvCxnSpPr>
        <p:spPr>
          <a:xfrm>
            <a:off x="8147959" y="2882737"/>
            <a:ext cx="744114" cy="56492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6D8850B0-8665-F441-AB0D-228C40FBA899}"/>
              </a:ext>
            </a:extLst>
          </p:cNvPr>
          <p:cNvGrpSpPr/>
          <p:nvPr/>
        </p:nvGrpSpPr>
        <p:grpSpPr>
          <a:xfrm>
            <a:off x="8046101" y="2774787"/>
            <a:ext cx="691294" cy="207749"/>
            <a:chOff x="6419077" y="1667919"/>
            <a:chExt cx="691294" cy="207749"/>
          </a:xfrm>
        </p:grpSpPr>
        <p:sp>
          <p:nvSpPr>
            <p:cNvPr id="32" name="Oval 31">
              <a:extLst>
                <a:ext uri="{FF2B5EF4-FFF2-40B4-BE49-F238E27FC236}">
                  <a16:creationId xmlns:a16="http://schemas.microsoft.com/office/drawing/2014/main" id="{571E0FFD-5FB1-EB46-BED3-2C379CC1A76A}"/>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7">
              <a:extLst>
                <a:ext uri="{FF2B5EF4-FFF2-40B4-BE49-F238E27FC236}">
                  <a16:creationId xmlns:a16="http://schemas.microsoft.com/office/drawing/2014/main" id="{37A7C556-3632-7A47-A680-5A011BA9139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4" name="Rectangle 33">
              <a:extLst>
                <a:ext uri="{FF2B5EF4-FFF2-40B4-BE49-F238E27FC236}">
                  <a16:creationId xmlns:a16="http://schemas.microsoft.com/office/drawing/2014/main" id="{89AE4B8A-9484-094C-B97C-639DB4524332}"/>
                </a:ext>
              </a:extLst>
            </p:cNvPr>
            <p:cNvSpPr/>
            <p:nvPr/>
          </p:nvSpPr>
          <p:spPr>
            <a:xfrm>
              <a:off x="6618249" y="1710238"/>
              <a:ext cx="49212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Scroll down</a:t>
              </a:r>
            </a:p>
          </p:txBody>
        </p:sp>
      </p:grpSp>
    </p:spTree>
    <p:extLst>
      <p:ext uri="{BB962C8B-B14F-4D97-AF65-F5344CB8AC3E}">
        <p14:creationId xmlns:p14="http://schemas.microsoft.com/office/powerpoint/2010/main" val="2945513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8199B7-407A-924D-9433-609F9437B00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Border Rack Types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Design &gt; Rack Types</a:t>
            </a:r>
            <a:r>
              <a:rPr lang="en-US" sz="1000"/>
              <a:t>, and then create below border rack type.</a:t>
            </a:r>
          </a:p>
          <a:p>
            <a:pPr marL="285750" indent="-285750">
              <a:lnSpc>
                <a:spcPct val="100000"/>
              </a:lnSpc>
              <a:spcBef>
                <a:spcPts val="900"/>
              </a:spcBef>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24</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3717540329"/>
              </p:ext>
            </p:extLst>
          </p:nvPr>
        </p:nvGraphicFramePr>
        <p:xfrm>
          <a:off x="546596" y="1545336"/>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t>Border Rack</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a:t>JNPR-12x10-Leaf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a:t>ESI</a:t>
                      </a:r>
                    </a:p>
                  </a:txBody>
                  <a:tcPr/>
                </a:tc>
                <a:extLst>
                  <a:ext uri="{0D108BD9-81ED-4DB2-BD59-A6C34878D82A}">
                    <a16:rowId xmlns:a16="http://schemas.microsoft.com/office/drawing/2014/main" val="1896469301"/>
                  </a:ext>
                </a:extLst>
              </a:tr>
            </a:tbl>
          </a:graphicData>
        </a:graphic>
      </p:graphicFrame>
      <p:cxnSp>
        <p:nvCxnSpPr>
          <p:cNvPr id="16" name="Straight Arrow Connector 15">
            <a:extLst>
              <a:ext uri="{FF2B5EF4-FFF2-40B4-BE49-F238E27FC236}">
                <a16:creationId xmlns:a16="http://schemas.microsoft.com/office/drawing/2014/main" id="{670F4032-34FE-954C-B31A-BDDCBB88F5F9}"/>
              </a:ext>
            </a:extLst>
          </p:cNvPr>
          <p:cNvCxnSpPr>
            <a:cxnSpLocks/>
            <a:stCxn id="21" idx="1"/>
          </p:cNvCxnSpPr>
          <p:nvPr/>
        </p:nvCxnSpPr>
        <p:spPr>
          <a:xfrm flipH="1">
            <a:off x="4478694" y="2805394"/>
            <a:ext cx="554343" cy="14454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9A6CD98-4EBC-A945-B57E-BE624F832478}"/>
              </a:ext>
            </a:extLst>
          </p:cNvPr>
          <p:cNvGrpSpPr/>
          <p:nvPr/>
        </p:nvGrpSpPr>
        <p:grpSpPr>
          <a:xfrm>
            <a:off x="4931179" y="2697444"/>
            <a:ext cx="835565" cy="207749"/>
            <a:chOff x="6419077" y="1667919"/>
            <a:chExt cx="835565" cy="207749"/>
          </a:xfrm>
        </p:grpSpPr>
        <p:sp>
          <p:nvSpPr>
            <p:cNvPr id="20" name="Oval 19">
              <a:extLst>
                <a:ext uri="{FF2B5EF4-FFF2-40B4-BE49-F238E27FC236}">
                  <a16:creationId xmlns:a16="http://schemas.microsoft.com/office/drawing/2014/main" id="{E87F834A-D28D-7949-92D8-842A19F1582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BBE013C3-9267-BC46-BCAA-8AC26A3771D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4" name="Rectangle 23">
              <a:extLst>
                <a:ext uri="{FF2B5EF4-FFF2-40B4-BE49-F238E27FC236}">
                  <a16:creationId xmlns:a16="http://schemas.microsoft.com/office/drawing/2014/main" id="{4C7B4F9C-202C-344D-B281-09E5BBA3BA92}"/>
                </a:ext>
              </a:extLst>
            </p:cNvPr>
            <p:cNvSpPr/>
            <p:nvPr/>
          </p:nvSpPr>
          <p:spPr>
            <a:xfrm>
              <a:off x="6618249" y="1710238"/>
              <a:ext cx="63639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a:t>
              </a:r>
            </a:p>
          </p:txBody>
        </p:sp>
      </p:grpSp>
      <p:cxnSp>
        <p:nvCxnSpPr>
          <p:cNvPr id="25" name="Straight Arrow Connector 24">
            <a:extLst>
              <a:ext uri="{FF2B5EF4-FFF2-40B4-BE49-F238E27FC236}">
                <a16:creationId xmlns:a16="http://schemas.microsoft.com/office/drawing/2014/main" id="{122993FD-5926-0548-BE1D-1AE942E82F96}"/>
              </a:ext>
            </a:extLst>
          </p:cNvPr>
          <p:cNvCxnSpPr>
            <a:cxnSpLocks/>
            <a:stCxn id="30" idx="1"/>
          </p:cNvCxnSpPr>
          <p:nvPr/>
        </p:nvCxnSpPr>
        <p:spPr>
          <a:xfrm flipH="1">
            <a:off x="4711959" y="3071148"/>
            <a:ext cx="566281" cy="13391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D210CBC-0D02-324A-8745-2287044FF18C}"/>
              </a:ext>
            </a:extLst>
          </p:cNvPr>
          <p:cNvGrpSpPr/>
          <p:nvPr/>
        </p:nvGrpSpPr>
        <p:grpSpPr>
          <a:xfrm>
            <a:off x="5176382" y="2963198"/>
            <a:ext cx="824343" cy="207749"/>
            <a:chOff x="6419077" y="1667919"/>
            <a:chExt cx="824343" cy="207749"/>
          </a:xfrm>
        </p:grpSpPr>
        <p:sp>
          <p:nvSpPr>
            <p:cNvPr id="29" name="Oval 28">
              <a:extLst>
                <a:ext uri="{FF2B5EF4-FFF2-40B4-BE49-F238E27FC236}">
                  <a16:creationId xmlns:a16="http://schemas.microsoft.com/office/drawing/2014/main" id="{077C81FF-938D-1148-92C4-886781CB34A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7">
              <a:extLst>
                <a:ext uri="{FF2B5EF4-FFF2-40B4-BE49-F238E27FC236}">
                  <a16:creationId xmlns:a16="http://schemas.microsoft.com/office/drawing/2014/main" id="{1534C161-1C33-DE4D-A19F-E63F6AA6F48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1" name="Rectangle 30">
              <a:extLst>
                <a:ext uri="{FF2B5EF4-FFF2-40B4-BE49-F238E27FC236}">
                  <a16:creationId xmlns:a16="http://schemas.microsoft.com/office/drawing/2014/main" id="{95EAEBD8-F67C-1D46-B92E-1924E1A8292B}"/>
                </a:ext>
              </a:extLst>
            </p:cNvPr>
            <p:cNvSpPr/>
            <p:nvPr/>
          </p:nvSpPr>
          <p:spPr>
            <a:xfrm>
              <a:off x="6618249" y="1710238"/>
              <a:ext cx="62517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the LD</a:t>
              </a:r>
            </a:p>
          </p:txBody>
        </p:sp>
      </p:grpSp>
      <p:cxnSp>
        <p:nvCxnSpPr>
          <p:cNvPr id="32" name="Straight Arrow Connector 31">
            <a:extLst>
              <a:ext uri="{FF2B5EF4-FFF2-40B4-BE49-F238E27FC236}">
                <a16:creationId xmlns:a16="http://schemas.microsoft.com/office/drawing/2014/main" id="{CAFBB031-4388-5146-9AFB-BD24FE6E2C2B}"/>
              </a:ext>
            </a:extLst>
          </p:cNvPr>
          <p:cNvCxnSpPr>
            <a:cxnSpLocks/>
            <a:stCxn id="35" idx="1"/>
          </p:cNvCxnSpPr>
          <p:nvPr/>
        </p:nvCxnSpPr>
        <p:spPr>
          <a:xfrm flipH="1">
            <a:off x="4889500" y="3625459"/>
            <a:ext cx="433499" cy="2896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4AA7ABD-BB15-6941-B1C3-34DB96B4299A}"/>
              </a:ext>
            </a:extLst>
          </p:cNvPr>
          <p:cNvGrpSpPr/>
          <p:nvPr/>
        </p:nvGrpSpPr>
        <p:grpSpPr>
          <a:xfrm>
            <a:off x="5221141" y="3517509"/>
            <a:ext cx="673661" cy="207749"/>
            <a:chOff x="6419077" y="1667919"/>
            <a:chExt cx="673661" cy="207749"/>
          </a:xfrm>
        </p:grpSpPr>
        <p:sp>
          <p:nvSpPr>
            <p:cNvPr id="34" name="Oval 33">
              <a:extLst>
                <a:ext uri="{FF2B5EF4-FFF2-40B4-BE49-F238E27FC236}">
                  <a16:creationId xmlns:a16="http://schemas.microsoft.com/office/drawing/2014/main" id="{06D43AD2-4AC2-444C-9E52-E8FB49168BA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F125FCEB-A6F4-1D45-8B8C-5EF064043A5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36" name="Rectangle 35">
              <a:extLst>
                <a:ext uri="{FF2B5EF4-FFF2-40B4-BE49-F238E27FC236}">
                  <a16:creationId xmlns:a16="http://schemas.microsoft.com/office/drawing/2014/main" id="{2D7B6E17-218E-4240-8969-8962449B5CD0}"/>
                </a:ext>
              </a:extLst>
            </p:cNvPr>
            <p:cNvSpPr/>
            <p:nvPr/>
          </p:nvSpPr>
          <p:spPr>
            <a:xfrm>
              <a:off x="6618249" y="1710238"/>
              <a:ext cx="47448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ESI</a:t>
              </a:r>
            </a:p>
          </p:txBody>
        </p:sp>
      </p:grpSp>
      <p:cxnSp>
        <p:nvCxnSpPr>
          <p:cNvPr id="37" name="Straight Arrow Connector 36">
            <a:extLst>
              <a:ext uri="{FF2B5EF4-FFF2-40B4-BE49-F238E27FC236}">
                <a16:creationId xmlns:a16="http://schemas.microsoft.com/office/drawing/2014/main" id="{CA82DAE8-95BA-E341-8549-E7E514192C5E}"/>
              </a:ext>
            </a:extLst>
          </p:cNvPr>
          <p:cNvCxnSpPr>
            <a:cxnSpLocks/>
            <a:stCxn id="40" idx="1"/>
          </p:cNvCxnSpPr>
          <p:nvPr/>
        </p:nvCxnSpPr>
        <p:spPr>
          <a:xfrm>
            <a:off x="8238416" y="3919291"/>
            <a:ext cx="333090" cy="36646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F6B17743-C988-014F-B408-8D2C45A31E57}"/>
              </a:ext>
            </a:extLst>
          </p:cNvPr>
          <p:cNvGrpSpPr/>
          <p:nvPr/>
        </p:nvGrpSpPr>
        <p:grpSpPr>
          <a:xfrm>
            <a:off x="8136558" y="3811341"/>
            <a:ext cx="190758" cy="207749"/>
            <a:chOff x="6419077" y="1667919"/>
            <a:chExt cx="190758" cy="207749"/>
          </a:xfrm>
        </p:grpSpPr>
        <p:sp>
          <p:nvSpPr>
            <p:cNvPr id="39" name="Oval 38">
              <a:extLst>
                <a:ext uri="{FF2B5EF4-FFF2-40B4-BE49-F238E27FC236}">
                  <a16:creationId xmlns:a16="http://schemas.microsoft.com/office/drawing/2014/main" id="{ED1AA99F-6083-0C44-A2A6-736DCF6013A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7">
              <a:extLst>
                <a:ext uri="{FF2B5EF4-FFF2-40B4-BE49-F238E27FC236}">
                  <a16:creationId xmlns:a16="http://schemas.microsoft.com/office/drawing/2014/main" id="{C00395BE-B94B-7247-B79E-1E4580A57F0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spTree>
    <p:extLst>
      <p:ext uri="{BB962C8B-B14F-4D97-AF65-F5344CB8AC3E}">
        <p14:creationId xmlns:p14="http://schemas.microsoft.com/office/powerpoint/2010/main" val="3429760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74D21D-9636-7B4B-844A-41A5D10505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Server Rack Types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Design &gt; Rack Types</a:t>
            </a:r>
            <a:r>
              <a:rPr lang="en-US" sz="1000"/>
              <a:t>, and then create below server rack type.</a:t>
            </a:r>
          </a:p>
          <a:p>
            <a:pPr marL="285750" indent="-2857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a:p>
            <a:pPr>
              <a:lnSpc>
                <a:spcPct val="100000"/>
              </a:lnSpc>
              <a:spcBef>
                <a:spcPts val="900"/>
              </a:spcBef>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a:t>
            </a:r>
            <a:r>
              <a:rPr lang="en-US" sz="1000" b="1">
                <a:solidFill>
                  <a:schemeClr val="bg1">
                    <a:lumMod val="75000"/>
                  </a:schemeClr>
                </a:solidFill>
              </a:rPr>
              <a:t>Add new generic system group </a:t>
            </a:r>
            <a:r>
              <a:rPr lang="en-US" sz="1000">
                <a:solidFill>
                  <a:schemeClr val="bg1">
                    <a:lumMod val="75000"/>
                  </a:schemeClr>
                </a:solidFill>
              </a:rPr>
              <a:t>and input server information.</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a:solidFill>
                  <a:schemeClr val="bg1">
                    <a:lumMod val="75000"/>
                  </a:schemeClr>
                </a:solidFill>
              </a:rPr>
              <a:t>Click </a:t>
            </a:r>
            <a:r>
              <a:rPr lang="en-US" sz="1000" b="1">
                <a:solidFill>
                  <a:schemeClr val="bg1">
                    <a:lumMod val="75000"/>
                  </a:schemeClr>
                </a:solidFill>
              </a:rPr>
              <a:t>Add logical ink </a:t>
            </a:r>
            <a:r>
              <a:rPr lang="en-US" sz="1000">
                <a:solidFill>
                  <a:schemeClr val="bg1">
                    <a:lumMod val="75000"/>
                  </a:schemeClr>
                </a:solidFill>
              </a:rPr>
              <a:t>and input server link information.</a:t>
            </a:r>
          </a:p>
          <a:p>
            <a:pPr marL="171450" indent="-1714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25</a:t>
            </a:fld>
            <a:endParaRPr lang="en-US"/>
          </a:p>
        </p:txBody>
      </p:sp>
      <p:graphicFrame>
        <p:nvGraphicFramePr>
          <p:cNvPr id="7" name="Table 7">
            <a:extLst>
              <a:ext uri="{FF2B5EF4-FFF2-40B4-BE49-F238E27FC236}">
                <a16:creationId xmlns:a16="http://schemas.microsoft.com/office/drawing/2014/main" id="{EB614E2E-38E6-354D-A37D-9FF5A89B80D8}"/>
              </a:ext>
            </a:extLst>
          </p:cNvPr>
          <p:cNvGraphicFramePr>
            <a:graphicFrameLocks noGrp="1"/>
          </p:cNvGraphicFramePr>
          <p:nvPr>
            <p:extLst>
              <p:ext uri="{D42A27DB-BD31-4B8C-83A1-F6EECF244321}">
                <p14:modId xmlns:p14="http://schemas.microsoft.com/office/powerpoint/2010/main" val="265516234"/>
              </p:ext>
            </p:extLst>
          </p:nvPr>
        </p:nvGraphicFramePr>
        <p:xfrm>
          <a:off x="548640" y="1545200"/>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t>Server Rack</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a:t>JNPR-12x10-Leaf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a:t>ESI</a:t>
                      </a:r>
                    </a:p>
                  </a:txBody>
                  <a:tcPr/>
                </a:tc>
                <a:extLst>
                  <a:ext uri="{0D108BD9-81ED-4DB2-BD59-A6C34878D82A}">
                    <a16:rowId xmlns:a16="http://schemas.microsoft.com/office/drawing/2014/main" val="1896469301"/>
                  </a:ext>
                </a:extLst>
              </a:tr>
            </a:tbl>
          </a:graphicData>
        </a:graphic>
      </p:graphicFrame>
      <p:graphicFrame>
        <p:nvGraphicFramePr>
          <p:cNvPr id="17" name="Table 7">
            <a:extLst>
              <a:ext uri="{FF2B5EF4-FFF2-40B4-BE49-F238E27FC236}">
                <a16:creationId xmlns:a16="http://schemas.microsoft.com/office/drawing/2014/main" id="{D8A20413-D7D3-6747-B967-D82047A075BA}"/>
              </a:ext>
            </a:extLst>
          </p:cNvPr>
          <p:cNvGraphicFramePr>
            <a:graphicFrameLocks noGrp="1"/>
          </p:cNvGraphicFramePr>
          <p:nvPr>
            <p:extLst>
              <p:ext uri="{D42A27DB-BD31-4B8C-83A1-F6EECF244321}">
                <p14:modId xmlns:p14="http://schemas.microsoft.com/office/powerpoint/2010/main" val="3257518839"/>
              </p:ext>
            </p:extLst>
          </p:nvPr>
        </p:nvGraphicFramePr>
        <p:xfrm>
          <a:off x="546596" y="3000418"/>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a:solidFill>
                            <a:srgbClr val="BFBFBF"/>
                          </a:solidFill>
                        </a:rPr>
                        <a:t>server1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a:solidFill>
                            <a:srgbClr val="BFBFBF"/>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a:solidFill>
                            <a:srgbClr val="BFBFBF"/>
                          </a:solidFill>
                        </a:rPr>
                        <a:t>AOS-1x10-1</a:t>
                      </a:r>
                    </a:p>
                  </a:txBody>
                  <a:tcPr/>
                </a:tc>
                <a:extLst>
                  <a:ext uri="{0D108BD9-81ED-4DB2-BD59-A6C34878D82A}">
                    <a16:rowId xmlns:a16="http://schemas.microsoft.com/office/drawing/2014/main" val="2312277880"/>
                  </a:ext>
                </a:extLst>
              </a:tr>
            </a:tbl>
          </a:graphicData>
        </a:graphic>
      </p:graphicFrame>
      <p:graphicFrame>
        <p:nvGraphicFramePr>
          <p:cNvPr id="20" name="Table 7">
            <a:extLst>
              <a:ext uri="{FF2B5EF4-FFF2-40B4-BE49-F238E27FC236}">
                <a16:creationId xmlns:a16="http://schemas.microsoft.com/office/drawing/2014/main" id="{D201782E-E84B-A244-A922-36AA2B811C8B}"/>
              </a:ext>
            </a:extLst>
          </p:cNvPr>
          <p:cNvGraphicFramePr>
            <a:graphicFrameLocks noGrp="1"/>
          </p:cNvGraphicFramePr>
          <p:nvPr>
            <p:extLst>
              <p:ext uri="{D42A27DB-BD31-4B8C-83A1-F6EECF244321}">
                <p14:modId xmlns:p14="http://schemas.microsoft.com/office/powerpoint/2010/main" val="444163012"/>
              </p:ext>
            </p:extLst>
          </p:nvPr>
        </p:nvGraphicFramePr>
        <p:xfrm>
          <a:off x="546596" y="392715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r>
                        <a:rPr lang="en-US" sz="800">
                          <a:solidFill>
                            <a:srgbClr val="BFBFBF"/>
                          </a:solidFill>
                        </a:rPr>
                        <a:t>switch1-link1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a:solidFill>
                            <a:srgbClr val="BFBFBF"/>
                          </a:solidFill>
                        </a:rPr>
                        <a:t>Single-Homed</a:t>
                      </a:r>
                    </a:p>
                  </a:txBody>
                  <a:tcPr/>
                </a:tc>
                <a:extLst>
                  <a:ext uri="{0D108BD9-81ED-4DB2-BD59-A6C34878D82A}">
                    <a16:rowId xmlns:a16="http://schemas.microsoft.com/office/drawing/2014/main" val="2246386874"/>
                  </a:ext>
                </a:extLst>
              </a:tr>
              <a:tr h="0">
                <a:tc>
                  <a:txBody>
                    <a:bodyPr/>
                    <a:lstStyle/>
                    <a:p>
                      <a:r>
                        <a:rPr lang="en-US" sz="800"/>
                        <a:t>Peer Leaf</a:t>
                      </a:r>
                    </a:p>
                  </a:txBody>
                  <a:tcPr/>
                </a:tc>
                <a:tc>
                  <a:txBody>
                    <a:bodyPr/>
                    <a:lstStyle/>
                    <a:p>
                      <a:r>
                        <a:rPr lang="en-US" sz="800">
                          <a:solidFill>
                            <a:srgbClr val="BFBFBF"/>
                          </a:solidFill>
                        </a:rPr>
                        <a:t>First</a:t>
                      </a:r>
                    </a:p>
                  </a:txBody>
                  <a:tcPr/>
                </a:tc>
                <a:extLst>
                  <a:ext uri="{0D108BD9-81ED-4DB2-BD59-A6C34878D82A}">
                    <a16:rowId xmlns:a16="http://schemas.microsoft.com/office/drawing/2014/main" val="2312277880"/>
                  </a:ext>
                </a:extLst>
              </a:tr>
            </a:tbl>
          </a:graphicData>
        </a:graphic>
      </p:graphicFrame>
      <p:cxnSp>
        <p:nvCxnSpPr>
          <p:cNvPr id="13" name="Straight Arrow Connector 12">
            <a:extLst>
              <a:ext uri="{FF2B5EF4-FFF2-40B4-BE49-F238E27FC236}">
                <a16:creationId xmlns:a16="http://schemas.microsoft.com/office/drawing/2014/main" id="{F9121015-3E8B-8C40-B9D1-DAC6481B415A}"/>
              </a:ext>
            </a:extLst>
          </p:cNvPr>
          <p:cNvCxnSpPr>
            <a:cxnSpLocks/>
            <a:stCxn id="16" idx="1"/>
          </p:cNvCxnSpPr>
          <p:nvPr/>
        </p:nvCxnSpPr>
        <p:spPr>
          <a:xfrm flipH="1">
            <a:off x="5114925" y="2222466"/>
            <a:ext cx="536907" cy="13140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C6940FE-8301-564D-87A8-5A9CDA2C0C91}"/>
              </a:ext>
            </a:extLst>
          </p:cNvPr>
          <p:cNvGrpSpPr/>
          <p:nvPr/>
        </p:nvGrpSpPr>
        <p:grpSpPr>
          <a:xfrm>
            <a:off x="5549974" y="2114516"/>
            <a:ext cx="1257154" cy="207749"/>
            <a:chOff x="6419077" y="1667919"/>
            <a:chExt cx="1257154" cy="207749"/>
          </a:xfrm>
        </p:grpSpPr>
        <p:sp>
          <p:nvSpPr>
            <p:cNvPr id="15" name="Oval 14">
              <a:extLst>
                <a:ext uri="{FF2B5EF4-FFF2-40B4-BE49-F238E27FC236}">
                  <a16:creationId xmlns:a16="http://schemas.microsoft.com/office/drawing/2014/main" id="{9889286E-E526-3A45-94AA-4C6DC003066A}"/>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7723073A-7875-0F4B-B49E-98C76FC0F84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8" name="Rectangle 17">
              <a:extLst>
                <a:ext uri="{FF2B5EF4-FFF2-40B4-BE49-F238E27FC236}">
                  <a16:creationId xmlns:a16="http://schemas.microsoft.com/office/drawing/2014/main" id="{DDAE0762-C959-A848-979A-B62C66577A35}"/>
                </a:ext>
              </a:extLst>
            </p:cNvPr>
            <p:cNvSpPr/>
            <p:nvPr/>
          </p:nvSpPr>
          <p:spPr>
            <a:xfrm>
              <a:off x="6618249" y="1710238"/>
              <a:ext cx="105798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rack type name</a:t>
              </a:r>
            </a:p>
          </p:txBody>
        </p:sp>
      </p:grpSp>
      <p:cxnSp>
        <p:nvCxnSpPr>
          <p:cNvPr id="19" name="Straight Arrow Connector 18">
            <a:extLst>
              <a:ext uri="{FF2B5EF4-FFF2-40B4-BE49-F238E27FC236}">
                <a16:creationId xmlns:a16="http://schemas.microsoft.com/office/drawing/2014/main" id="{DCD5B8D8-152E-A54A-9A66-15561D58DDEE}"/>
              </a:ext>
            </a:extLst>
          </p:cNvPr>
          <p:cNvCxnSpPr>
            <a:cxnSpLocks/>
            <a:stCxn id="23" idx="1"/>
          </p:cNvCxnSpPr>
          <p:nvPr/>
        </p:nvCxnSpPr>
        <p:spPr>
          <a:xfrm>
            <a:off x="8275678" y="2986612"/>
            <a:ext cx="625435" cy="50668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2958A36-9B9D-6940-BEAE-96BA0CFE0FF8}"/>
              </a:ext>
            </a:extLst>
          </p:cNvPr>
          <p:cNvGrpSpPr/>
          <p:nvPr/>
        </p:nvGrpSpPr>
        <p:grpSpPr>
          <a:xfrm>
            <a:off x="8173820" y="2878662"/>
            <a:ext cx="691294" cy="207749"/>
            <a:chOff x="6419077" y="1667919"/>
            <a:chExt cx="691294" cy="207749"/>
          </a:xfrm>
        </p:grpSpPr>
        <p:sp>
          <p:nvSpPr>
            <p:cNvPr id="22" name="Oval 21">
              <a:extLst>
                <a:ext uri="{FF2B5EF4-FFF2-40B4-BE49-F238E27FC236}">
                  <a16:creationId xmlns:a16="http://schemas.microsoft.com/office/drawing/2014/main" id="{39C4C9D4-124E-AA4D-B3B6-8E1BF885831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47322B46-5BD0-6441-9857-619968AF084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4" name="Rectangle 23">
              <a:extLst>
                <a:ext uri="{FF2B5EF4-FFF2-40B4-BE49-F238E27FC236}">
                  <a16:creationId xmlns:a16="http://schemas.microsoft.com/office/drawing/2014/main" id="{E2C2A050-546D-CD4D-8735-BC4B7470B69A}"/>
                </a:ext>
              </a:extLst>
            </p:cNvPr>
            <p:cNvSpPr/>
            <p:nvPr/>
          </p:nvSpPr>
          <p:spPr>
            <a:xfrm>
              <a:off x="6618249" y="1710238"/>
              <a:ext cx="49212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Scroll down</a:t>
              </a:r>
            </a:p>
          </p:txBody>
        </p:sp>
      </p:grpSp>
    </p:spTree>
    <p:extLst>
      <p:ext uri="{BB962C8B-B14F-4D97-AF65-F5344CB8AC3E}">
        <p14:creationId xmlns:p14="http://schemas.microsoft.com/office/powerpoint/2010/main" val="3131384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22EABC-B004-E848-A2F7-8E99689AE8D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Server Rack Types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26</a:t>
            </a:fld>
            <a:endParaRPr lang="en-US"/>
          </a:p>
        </p:txBody>
      </p:sp>
      <p:sp>
        <p:nvSpPr>
          <p:cNvPr id="25" name="Content Placeholder 2">
            <a:extLst>
              <a:ext uri="{FF2B5EF4-FFF2-40B4-BE49-F238E27FC236}">
                <a16:creationId xmlns:a16="http://schemas.microsoft.com/office/drawing/2014/main" id="{7C070F0A-E1A1-C447-82B9-41D89B4594AB}"/>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Design &gt; Rack Types</a:t>
            </a:r>
            <a:r>
              <a:rPr lang="en-US" sz="1000"/>
              <a:t>, and then create below server rack type.</a:t>
            </a:r>
          </a:p>
          <a:p>
            <a:pPr marL="285750" indent="-2857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a:p>
            <a:pPr>
              <a:lnSpc>
                <a:spcPct val="100000"/>
              </a:lnSpc>
              <a:spcBef>
                <a:spcPts val="900"/>
              </a:spcBef>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a:t>
            </a:r>
            <a:r>
              <a:rPr lang="en-US" sz="1000" b="1">
                <a:solidFill>
                  <a:schemeClr val="bg1">
                    <a:lumMod val="75000"/>
                  </a:schemeClr>
                </a:solidFill>
              </a:rPr>
              <a:t>Add new generic system group </a:t>
            </a:r>
            <a:r>
              <a:rPr lang="en-US" sz="1000">
                <a:solidFill>
                  <a:schemeClr val="bg1">
                    <a:lumMod val="75000"/>
                  </a:schemeClr>
                </a:solidFill>
              </a:rPr>
              <a:t>and input server information.</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a:solidFill>
                  <a:schemeClr val="bg1">
                    <a:lumMod val="75000"/>
                  </a:schemeClr>
                </a:solidFill>
              </a:rPr>
              <a:t>Click </a:t>
            </a:r>
            <a:r>
              <a:rPr lang="en-US" sz="1000" b="1">
                <a:solidFill>
                  <a:schemeClr val="bg1">
                    <a:lumMod val="75000"/>
                  </a:schemeClr>
                </a:solidFill>
              </a:rPr>
              <a:t>Add logical ink </a:t>
            </a:r>
            <a:r>
              <a:rPr lang="en-US" sz="1000">
                <a:solidFill>
                  <a:schemeClr val="bg1">
                    <a:lumMod val="75000"/>
                  </a:schemeClr>
                </a:solidFill>
              </a:rPr>
              <a:t>and input server link information.</a:t>
            </a:r>
          </a:p>
          <a:p>
            <a:pPr marL="171450" indent="-1714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p:txBody>
      </p:sp>
      <p:graphicFrame>
        <p:nvGraphicFramePr>
          <p:cNvPr id="28" name="Table 7">
            <a:extLst>
              <a:ext uri="{FF2B5EF4-FFF2-40B4-BE49-F238E27FC236}">
                <a16:creationId xmlns:a16="http://schemas.microsoft.com/office/drawing/2014/main" id="{3B5737C0-9B80-8B40-8E7D-ADBB1F6E0B18}"/>
              </a:ext>
            </a:extLst>
          </p:cNvPr>
          <p:cNvGraphicFramePr>
            <a:graphicFrameLocks noGrp="1"/>
          </p:cNvGraphicFramePr>
          <p:nvPr>
            <p:extLst>
              <p:ext uri="{D42A27DB-BD31-4B8C-83A1-F6EECF244321}">
                <p14:modId xmlns:p14="http://schemas.microsoft.com/office/powerpoint/2010/main" val="3903540169"/>
              </p:ext>
            </p:extLst>
          </p:nvPr>
        </p:nvGraphicFramePr>
        <p:xfrm>
          <a:off x="548640" y="1545200"/>
          <a:ext cx="3130382" cy="106680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t>Server Rack</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Fabric Connectivity Design</a:t>
                      </a:r>
                    </a:p>
                  </a:txBody>
                  <a:tcPr/>
                </a:tc>
                <a:tc>
                  <a:txBody>
                    <a:bodyPr/>
                    <a:lstStyle/>
                    <a:p>
                      <a:r>
                        <a:rPr lang="en-US" sz="800"/>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a:t>JNPR-12x10-Leaf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a:t>ESI</a:t>
                      </a:r>
                    </a:p>
                  </a:txBody>
                  <a:tcPr/>
                </a:tc>
                <a:extLst>
                  <a:ext uri="{0D108BD9-81ED-4DB2-BD59-A6C34878D82A}">
                    <a16:rowId xmlns:a16="http://schemas.microsoft.com/office/drawing/2014/main" val="1896469301"/>
                  </a:ext>
                </a:extLst>
              </a:tr>
            </a:tbl>
          </a:graphicData>
        </a:graphic>
      </p:graphicFrame>
      <p:graphicFrame>
        <p:nvGraphicFramePr>
          <p:cNvPr id="29" name="Table 7">
            <a:extLst>
              <a:ext uri="{FF2B5EF4-FFF2-40B4-BE49-F238E27FC236}">
                <a16:creationId xmlns:a16="http://schemas.microsoft.com/office/drawing/2014/main" id="{489FF723-0530-D440-81BE-BACCD5271BB8}"/>
              </a:ext>
            </a:extLst>
          </p:cNvPr>
          <p:cNvGraphicFramePr>
            <a:graphicFrameLocks noGrp="1"/>
          </p:cNvGraphicFramePr>
          <p:nvPr>
            <p:extLst>
              <p:ext uri="{D42A27DB-BD31-4B8C-83A1-F6EECF244321}">
                <p14:modId xmlns:p14="http://schemas.microsoft.com/office/powerpoint/2010/main" val="4117385324"/>
              </p:ext>
            </p:extLst>
          </p:nvPr>
        </p:nvGraphicFramePr>
        <p:xfrm>
          <a:off x="546596" y="3000418"/>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a:solidFill>
                            <a:srgbClr val="BFBFBF"/>
                          </a:solidFill>
                        </a:rPr>
                        <a:t>server1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a:solidFill>
                            <a:srgbClr val="BFBFBF"/>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a:solidFill>
                            <a:srgbClr val="BFBFBF"/>
                          </a:solidFill>
                        </a:rPr>
                        <a:t>AOS-1x10-1</a:t>
                      </a:r>
                    </a:p>
                  </a:txBody>
                  <a:tcPr/>
                </a:tc>
                <a:extLst>
                  <a:ext uri="{0D108BD9-81ED-4DB2-BD59-A6C34878D82A}">
                    <a16:rowId xmlns:a16="http://schemas.microsoft.com/office/drawing/2014/main" val="2312277880"/>
                  </a:ext>
                </a:extLst>
              </a:tr>
            </a:tbl>
          </a:graphicData>
        </a:graphic>
      </p:graphicFrame>
      <p:graphicFrame>
        <p:nvGraphicFramePr>
          <p:cNvPr id="30" name="Table 7">
            <a:extLst>
              <a:ext uri="{FF2B5EF4-FFF2-40B4-BE49-F238E27FC236}">
                <a16:creationId xmlns:a16="http://schemas.microsoft.com/office/drawing/2014/main" id="{B2C2542A-465D-A54B-97ED-411C18881F6F}"/>
              </a:ext>
            </a:extLst>
          </p:cNvPr>
          <p:cNvGraphicFramePr>
            <a:graphicFrameLocks noGrp="1"/>
          </p:cNvGraphicFramePr>
          <p:nvPr>
            <p:extLst>
              <p:ext uri="{D42A27DB-BD31-4B8C-83A1-F6EECF244321}">
                <p14:modId xmlns:p14="http://schemas.microsoft.com/office/powerpoint/2010/main" val="2620601028"/>
              </p:ext>
            </p:extLst>
          </p:nvPr>
        </p:nvGraphicFramePr>
        <p:xfrm>
          <a:off x="546596" y="392715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r>
                        <a:rPr lang="en-US" sz="800">
                          <a:solidFill>
                            <a:srgbClr val="BFBFBF"/>
                          </a:solidFill>
                        </a:rPr>
                        <a:t>switch1-link1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a:solidFill>
                            <a:srgbClr val="BFBFBF"/>
                          </a:solidFill>
                        </a:rPr>
                        <a:t>Single-Homed</a:t>
                      </a:r>
                    </a:p>
                  </a:txBody>
                  <a:tcPr/>
                </a:tc>
                <a:extLst>
                  <a:ext uri="{0D108BD9-81ED-4DB2-BD59-A6C34878D82A}">
                    <a16:rowId xmlns:a16="http://schemas.microsoft.com/office/drawing/2014/main" val="2246386874"/>
                  </a:ext>
                </a:extLst>
              </a:tr>
              <a:tr h="0">
                <a:tc>
                  <a:txBody>
                    <a:bodyPr/>
                    <a:lstStyle/>
                    <a:p>
                      <a:r>
                        <a:rPr lang="en-US" sz="800"/>
                        <a:t>Peer Leaf</a:t>
                      </a:r>
                    </a:p>
                  </a:txBody>
                  <a:tcPr/>
                </a:tc>
                <a:tc>
                  <a:txBody>
                    <a:bodyPr/>
                    <a:lstStyle/>
                    <a:p>
                      <a:r>
                        <a:rPr lang="en-US" sz="800">
                          <a:solidFill>
                            <a:srgbClr val="BFBFBF"/>
                          </a:solidFill>
                        </a:rPr>
                        <a:t>First</a:t>
                      </a:r>
                    </a:p>
                  </a:txBody>
                  <a:tcPr/>
                </a:tc>
                <a:extLst>
                  <a:ext uri="{0D108BD9-81ED-4DB2-BD59-A6C34878D82A}">
                    <a16:rowId xmlns:a16="http://schemas.microsoft.com/office/drawing/2014/main" val="2312277880"/>
                  </a:ext>
                </a:extLst>
              </a:tr>
            </a:tbl>
          </a:graphicData>
        </a:graphic>
      </p:graphicFrame>
      <p:cxnSp>
        <p:nvCxnSpPr>
          <p:cNvPr id="17" name="Straight Arrow Connector 16">
            <a:extLst>
              <a:ext uri="{FF2B5EF4-FFF2-40B4-BE49-F238E27FC236}">
                <a16:creationId xmlns:a16="http://schemas.microsoft.com/office/drawing/2014/main" id="{316E70AA-9940-C44F-8420-1368DB332518}"/>
              </a:ext>
            </a:extLst>
          </p:cNvPr>
          <p:cNvCxnSpPr>
            <a:cxnSpLocks/>
            <a:stCxn id="20" idx="1"/>
          </p:cNvCxnSpPr>
          <p:nvPr/>
        </p:nvCxnSpPr>
        <p:spPr>
          <a:xfrm flipH="1">
            <a:off x="4485132" y="2839934"/>
            <a:ext cx="602029" cy="11000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AACC945-D1AD-DF4D-9D22-CDCCC9ACC2CB}"/>
              </a:ext>
            </a:extLst>
          </p:cNvPr>
          <p:cNvGrpSpPr/>
          <p:nvPr/>
        </p:nvGrpSpPr>
        <p:grpSpPr>
          <a:xfrm>
            <a:off x="4985303" y="2731984"/>
            <a:ext cx="835565" cy="207749"/>
            <a:chOff x="6419077" y="1667919"/>
            <a:chExt cx="835565" cy="207749"/>
          </a:xfrm>
        </p:grpSpPr>
        <p:sp>
          <p:nvSpPr>
            <p:cNvPr id="19" name="Oval 18">
              <a:extLst>
                <a:ext uri="{FF2B5EF4-FFF2-40B4-BE49-F238E27FC236}">
                  <a16:creationId xmlns:a16="http://schemas.microsoft.com/office/drawing/2014/main" id="{6D2ACB0B-87FC-F845-8E74-84FD33E132B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44479275-A6CD-EE49-996F-2510A015992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31" name="Rectangle 30">
              <a:extLst>
                <a:ext uri="{FF2B5EF4-FFF2-40B4-BE49-F238E27FC236}">
                  <a16:creationId xmlns:a16="http://schemas.microsoft.com/office/drawing/2014/main" id="{0B41FFB6-098A-EB4F-B2F5-CC62FCC99C15}"/>
                </a:ext>
              </a:extLst>
            </p:cNvPr>
            <p:cNvSpPr/>
            <p:nvPr/>
          </p:nvSpPr>
          <p:spPr>
            <a:xfrm>
              <a:off x="6618249" y="1710238"/>
              <a:ext cx="63639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a:t>
              </a:r>
            </a:p>
          </p:txBody>
        </p:sp>
      </p:grpSp>
      <p:cxnSp>
        <p:nvCxnSpPr>
          <p:cNvPr id="32" name="Straight Arrow Connector 31">
            <a:extLst>
              <a:ext uri="{FF2B5EF4-FFF2-40B4-BE49-F238E27FC236}">
                <a16:creationId xmlns:a16="http://schemas.microsoft.com/office/drawing/2014/main" id="{300014AE-4839-5A4C-85CB-59F52BA09433}"/>
              </a:ext>
            </a:extLst>
          </p:cNvPr>
          <p:cNvCxnSpPr>
            <a:cxnSpLocks/>
            <a:stCxn id="35" idx="1"/>
          </p:cNvCxnSpPr>
          <p:nvPr/>
        </p:nvCxnSpPr>
        <p:spPr>
          <a:xfrm flipH="1">
            <a:off x="4709160" y="3078377"/>
            <a:ext cx="638041" cy="9979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2F9129FE-9608-124B-A279-11E183AB2D9B}"/>
              </a:ext>
            </a:extLst>
          </p:cNvPr>
          <p:cNvGrpSpPr/>
          <p:nvPr/>
        </p:nvGrpSpPr>
        <p:grpSpPr>
          <a:xfrm>
            <a:off x="5245343" y="2970427"/>
            <a:ext cx="824343" cy="207749"/>
            <a:chOff x="6419077" y="1667919"/>
            <a:chExt cx="824343" cy="207749"/>
          </a:xfrm>
        </p:grpSpPr>
        <p:sp>
          <p:nvSpPr>
            <p:cNvPr id="34" name="Oval 33">
              <a:extLst>
                <a:ext uri="{FF2B5EF4-FFF2-40B4-BE49-F238E27FC236}">
                  <a16:creationId xmlns:a16="http://schemas.microsoft.com/office/drawing/2014/main" id="{2FD2CCFB-5E5C-5F45-941F-20743955635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2B8A3714-C9B6-4B4C-A931-050643C4EDE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6" name="Rectangle 35">
              <a:extLst>
                <a:ext uri="{FF2B5EF4-FFF2-40B4-BE49-F238E27FC236}">
                  <a16:creationId xmlns:a16="http://schemas.microsoft.com/office/drawing/2014/main" id="{2F15A101-DDB0-584E-94C5-3EBC56DF3AE2}"/>
                </a:ext>
              </a:extLst>
            </p:cNvPr>
            <p:cNvSpPr/>
            <p:nvPr/>
          </p:nvSpPr>
          <p:spPr>
            <a:xfrm>
              <a:off x="6618249" y="1710238"/>
              <a:ext cx="62517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the LD</a:t>
              </a:r>
            </a:p>
          </p:txBody>
        </p:sp>
      </p:grpSp>
      <p:cxnSp>
        <p:nvCxnSpPr>
          <p:cNvPr id="37" name="Straight Arrow Connector 36">
            <a:extLst>
              <a:ext uri="{FF2B5EF4-FFF2-40B4-BE49-F238E27FC236}">
                <a16:creationId xmlns:a16="http://schemas.microsoft.com/office/drawing/2014/main" id="{EF4C3AF5-CDBC-074B-AD76-D31FF4C46518}"/>
              </a:ext>
            </a:extLst>
          </p:cNvPr>
          <p:cNvCxnSpPr>
            <a:cxnSpLocks/>
            <a:stCxn id="40" idx="1"/>
          </p:cNvCxnSpPr>
          <p:nvPr/>
        </p:nvCxnSpPr>
        <p:spPr>
          <a:xfrm flipH="1">
            <a:off x="4896612" y="3597980"/>
            <a:ext cx="450589" cy="5748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CEA33F3B-CCCD-104A-A5AA-0142FDF776AB}"/>
              </a:ext>
            </a:extLst>
          </p:cNvPr>
          <p:cNvGrpSpPr/>
          <p:nvPr/>
        </p:nvGrpSpPr>
        <p:grpSpPr>
          <a:xfrm>
            <a:off x="5245343" y="3490030"/>
            <a:ext cx="673661" cy="207749"/>
            <a:chOff x="6419077" y="1667919"/>
            <a:chExt cx="673661" cy="207749"/>
          </a:xfrm>
        </p:grpSpPr>
        <p:sp>
          <p:nvSpPr>
            <p:cNvPr id="39" name="Oval 38">
              <a:extLst>
                <a:ext uri="{FF2B5EF4-FFF2-40B4-BE49-F238E27FC236}">
                  <a16:creationId xmlns:a16="http://schemas.microsoft.com/office/drawing/2014/main" id="{25EDD88E-5162-A54E-8BA8-06826246BFE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7">
              <a:extLst>
                <a:ext uri="{FF2B5EF4-FFF2-40B4-BE49-F238E27FC236}">
                  <a16:creationId xmlns:a16="http://schemas.microsoft.com/office/drawing/2014/main" id="{452378F7-D53B-694A-A346-1E70B495717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41" name="Rectangle 40">
              <a:extLst>
                <a:ext uri="{FF2B5EF4-FFF2-40B4-BE49-F238E27FC236}">
                  <a16:creationId xmlns:a16="http://schemas.microsoft.com/office/drawing/2014/main" id="{182CA300-25AB-5F4F-824F-F67147013133}"/>
                </a:ext>
              </a:extLst>
            </p:cNvPr>
            <p:cNvSpPr/>
            <p:nvPr/>
          </p:nvSpPr>
          <p:spPr>
            <a:xfrm>
              <a:off x="6618249" y="1710238"/>
              <a:ext cx="47448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ESI</a:t>
              </a:r>
            </a:p>
          </p:txBody>
        </p:sp>
      </p:grpSp>
      <p:cxnSp>
        <p:nvCxnSpPr>
          <p:cNvPr id="42" name="Straight Arrow Connector 41">
            <a:extLst>
              <a:ext uri="{FF2B5EF4-FFF2-40B4-BE49-F238E27FC236}">
                <a16:creationId xmlns:a16="http://schemas.microsoft.com/office/drawing/2014/main" id="{9AA762BA-7822-E243-A8AD-ED774C8FF2D2}"/>
              </a:ext>
            </a:extLst>
          </p:cNvPr>
          <p:cNvCxnSpPr>
            <a:cxnSpLocks/>
            <a:stCxn id="45" idx="1"/>
          </p:cNvCxnSpPr>
          <p:nvPr/>
        </p:nvCxnSpPr>
        <p:spPr>
          <a:xfrm flipH="1">
            <a:off x="5245343" y="2289637"/>
            <a:ext cx="347516" cy="18838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8F9C5E9E-3DEB-E149-BF2E-7149FDCEB139}"/>
              </a:ext>
            </a:extLst>
          </p:cNvPr>
          <p:cNvGrpSpPr/>
          <p:nvPr/>
        </p:nvGrpSpPr>
        <p:grpSpPr>
          <a:xfrm>
            <a:off x="5491001" y="2181687"/>
            <a:ext cx="190758" cy="207749"/>
            <a:chOff x="6419077" y="1667919"/>
            <a:chExt cx="190758" cy="207749"/>
          </a:xfrm>
        </p:grpSpPr>
        <p:sp>
          <p:nvSpPr>
            <p:cNvPr id="44" name="Oval 43">
              <a:extLst>
                <a:ext uri="{FF2B5EF4-FFF2-40B4-BE49-F238E27FC236}">
                  <a16:creationId xmlns:a16="http://schemas.microsoft.com/office/drawing/2014/main" id="{84B375B6-D520-BF4C-B803-3CC7058ECA4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7">
              <a:extLst>
                <a:ext uri="{FF2B5EF4-FFF2-40B4-BE49-F238E27FC236}">
                  <a16:creationId xmlns:a16="http://schemas.microsoft.com/office/drawing/2014/main" id="{9D2846E5-85F7-9942-BF86-0AA615DDD892}"/>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spTree>
    <p:extLst>
      <p:ext uri="{BB962C8B-B14F-4D97-AF65-F5344CB8AC3E}">
        <p14:creationId xmlns:p14="http://schemas.microsoft.com/office/powerpoint/2010/main" val="1679965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91E39-8CD0-8448-8805-097017AC274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Server Rack Types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27</a:t>
            </a:fld>
            <a:endParaRPr lang="en-US"/>
          </a:p>
        </p:txBody>
      </p:sp>
      <p:sp>
        <p:nvSpPr>
          <p:cNvPr id="26" name="Content Placeholder 2">
            <a:extLst>
              <a:ext uri="{FF2B5EF4-FFF2-40B4-BE49-F238E27FC236}">
                <a16:creationId xmlns:a16="http://schemas.microsoft.com/office/drawing/2014/main" id="{7DCB74AA-4129-5543-B4FD-387E1759F5C9}"/>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Rack Types</a:t>
            </a:r>
            <a:r>
              <a:rPr lang="en-US" sz="1000">
                <a:solidFill>
                  <a:schemeClr val="bg1">
                    <a:lumMod val="75000"/>
                  </a:schemeClr>
                </a:solidFill>
              </a:rPr>
              <a:t>, and then create below server rack type.</a:t>
            </a:r>
          </a:p>
          <a:p>
            <a:pPr marL="285750" indent="-2857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a:p>
            <a:pPr>
              <a:lnSpc>
                <a:spcPct val="100000"/>
              </a:lnSpc>
              <a:spcBef>
                <a:spcPts val="900"/>
              </a:spcBef>
            </a:pPr>
            <a:endParaRPr lang="en-US" sz="1000"/>
          </a:p>
          <a:p>
            <a:pPr marL="171450" indent="-171450">
              <a:lnSpc>
                <a:spcPct val="100000"/>
              </a:lnSpc>
              <a:spcBef>
                <a:spcPts val="900"/>
              </a:spcBef>
              <a:buFont typeface="Arial" panose="020B0604020202020204" pitchFamily="34" charset="0"/>
              <a:buChar char="•"/>
            </a:pPr>
            <a:r>
              <a:rPr lang="en-US" sz="1000"/>
              <a:t>Click </a:t>
            </a:r>
            <a:r>
              <a:rPr lang="en-US" sz="1000" b="1"/>
              <a:t>Add new generic system group </a:t>
            </a:r>
            <a:r>
              <a:rPr lang="en-US" sz="1000"/>
              <a:t>and input server information.</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a:solidFill>
                  <a:schemeClr val="bg1">
                    <a:lumMod val="75000"/>
                  </a:schemeClr>
                </a:solidFill>
              </a:rPr>
              <a:t>Click </a:t>
            </a:r>
            <a:r>
              <a:rPr lang="en-US" sz="1000" b="1">
                <a:solidFill>
                  <a:schemeClr val="bg1">
                    <a:lumMod val="75000"/>
                  </a:schemeClr>
                </a:solidFill>
              </a:rPr>
              <a:t>Add logical ink </a:t>
            </a:r>
            <a:r>
              <a:rPr lang="en-US" sz="1000">
                <a:solidFill>
                  <a:schemeClr val="bg1">
                    <a:lumMod val="75000"/>
                  </a:schemeClr>
                </a:solidFill>
              </a:rPr>
              <a:t>and input server link information.</a:t>
            </a:r>
          </a:p>
          <a:p>
            <a:pPr marL="171450" indent="-1714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p:txBody>
      </p:sp>
      <p:graphicFrame>
        <p:nvGraphicFramePr>
          <p:cNvPr id="27" name="Table 7">
            <a:extLst>
              <a:ext uri="{FF2B5EF4-FFF2-40B4-BE49-F238E27FC236}">
                <a16:creationId xmlns:a16="http://schemas.microsoft.com/office/drawing/2014/main" id="{DE1AA7F9-C211-134C-9A8A-13B3A83D4501}"/>
              </a:ext>
            </a:extLst>
          </p:cNvPr>
          <p:cNvGraphicFramePr>
            <a:graphicFrameLocks noGrp="1"/>
          </p:cNvGraphicFramePr>
          <p:nvPr>
            <p:extLst>
              <p:ext uri="{D42A27DB-BD31-4B8C-83A1-F6EECF244321}">
                <p14:modId xmlns:p14="http://schemas.microsoft.com/office/powerpoint/2010/main" val="2907573343"/>
              </p:ext>
            </p:extLst>
          </p:nvPr>
        </p:nvGraphicFramePr>
        <p:xfrm>
          <a:off x="548640" y="1545200"/>
          <a:ext cx="3130382" cy="106680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solidFill>
                            <a:srgbClr val="BFBFBF"/>
                          </a:solidFill>
                        </a:rPr>
                        <a:t>Server Rack</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Fabric Connectivity Design</a:t>
                      </a:r>
                      <a:endParaRPr lang="en-US" sz="800" b="1" kern="1200">
                        <a:solidFill>
                          <a:schemeClr val="lt1"/>
                        </a:solidFill>
                        <a:latin typeface="+mn-lt"/>
                        <a:ea typeface="+mn-ea"/>
                        <a:cs typeface="+mn-cs"/>
                      </a:endParaRPr>
                    </a:p>
                  </a:txBody>
                  <a:tcPr/>
                </a:tc>
                <a:tc>
                  <a:txBody>
                    <a:bodyPr/>
                    <a:lstStyle/>
                    <a:p>
                      <a:r>
                        <a:rPr lang="en-US" sz="800">
                          <a:solidFill>
                            <a:srgbClr val="BFBFBF"/>
                          </a:solidFill>
                        </a:rPr>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a:solidFill>
                            <a:srgbClr val="BFBFBF"/>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a:solidFill>
                            <a:srgbClr val="BFBFBF"/>
                          </a:solidFill>
                        </a:rPr>
                        <a:t>JNPR-12x10-Leaf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a:solidFill>
                            <a:srgbClr val="BFBFBF"/>
                          </a:solidFill>
                        </a:rPr>
                        <a:t>ESI</a:t>
                      </a:r>
                    </a:p>
                  </a:txBody>
                  <a:tcPr/>
                </a:tc>
                <a:extLst>
                  <a:ext uri="{0D108BD9-81ED-4DB2-BD59-A6C34878D82A}">
                    <a16:rowId xmlns:a16="http://schemas.microsoft.com/office/drawing/2014/main" val="1896469301"/>
                  </a:ext>
                </a:extLst>
              </a:tr>
            </a:tbl>
          </a:graphicData>
        </a:graphic>
      </p:graphicFrame>
      <p:graphicFrame>
        <p:nvGraphicFramePr>
          <p:cNvPr id="32" name="Table 7">
            <a:extLst>
              <a:ext uri="{FF2B5EF4-FFF2-40B4-BE49-F238E27FC236}">
                <a16:creationId xmlns:a16="http://schemas.microsoft.com/office/drawing/2014/main" id="{A00A104A-9E84-EF48-A53E-29065BBB6936}"/>
              </a:ext>
            </a:extLst>
          </p:cNvPr>
          <p:cNvGraphicFramePr>
            <a:graphicFrameLocks noGrp="1"/>
          </p:cNvGraphicFramePr>
          <p:nvPr>
            <p:extLst>
              <p:ext uri="{D42A27DB-BD31-4B8C-83A1-F6EECF244321}">
                <p14:modId xmlns:p14="http://schemas.microsoft.com/office/powerpoint/2010/main" val="3381329291"/>
              </p:ext>
            </p:extLst>
          </p:nvPr>
        </p:nvGraphicFramePr>
        <p:xfrm>
          <a:off x="546596" y="3000418"/>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a:solidFill>
                            <a:srgbClr val="3C3C3C"/>
                          </a:solidFill>
                        </a:rPr>
                        <a:t>server1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a:solidFill>
                            <a:srgbClr val="3C3C3C"/>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a:solidFill>
                            <a:srgbClr val="3C3C3C"/>
                          </a:solidFill>
                        </a:rPr>
                        <a:t>AOS-1x10-1</a:t>
                      </a:r>
                    </a:p>
                  </a:txBody>
                  <a:tcPr/>
                </a:tc>
                <a:extLst>
                  <a:ext uri="{0D108BD9-81ED-4DB2-BD59-A6C34878D82A}">
                    <a16:rowId xmlns:a16="http://schemas.microsoft.com/office/drawing/2014/main" val="2312277880"/>
                  </a:ext>
                </a:extLst>
              </a:tr>
            </a:tbl>
          </a:graphicData>
        </a:graphic>
      </p:graphicFrame>
      <p:graphicFrame>
        <p:nvGraphicFramePr>
          <p:cNvPr id="33" name="Table 7">
            <a:extLst>
              <a:ext uri="{FF2B5EF4-FFF2-40B4-BE49-F238E27FC236}">
                <a16:creationId xmlns:a16="http://schemas.microsoft.com/office/drawing/2014/main" id="{8134F0FA-2A85-AD4D-8212-6D53B6424A11}"/>
              </a:ext>
            </a:extLst>
          </p:cNvPr>
          <p:cNvGraphicFramePr>
            <a:graphicFrameLocks noGrp="1"/>
          </p:cNvGraphicFramePr>
          <p:nvPr>
            <p:extLst>
              <p:ext uri="{D42A27DB-BD31-4B8C-83A1-F6EECF244321}">
                <p14:modId xmlns:p14="http://schemas.microsoft.com/office/powerpoint/2010/main" val="3760404524"/>
              </p:ext>
            </p:extLst>
          </p:nvPr>
        </p:nvGraphicFramePr>
        <p:xfrm>
          <a:off x="546596" y="392715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r>
                        <a:rPr lang="en-US" sz="800">
                          <a:solidFill>
                            <a:srgbClr val="BFBFBF"/>
                          </a:solidFill>
                        </a:rPr>
                        <a:t>switch1-link1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a:solidFill>
                            <a:srgbClr val="BFBFBF"/>
                          </a:solidFill>
                        </a:rPr>
                        <a:t>Single-Homed</a:t>
                      </a:r>
                    </a:p>
                  </a:txBody>
                  <a:tcPr/>
                </a:tc>
                <a:extLst>
                  <a:ext uri="{0D108BD9-81ED-4DB2-BD59-A6C34878D82A}">
                    <a16:rowId xmlns:a16="http://schemas.microsoft.com/office/drawing/2014/main" val="2246386874"/>
                  </a:ext>
                </a:extLst>
              </a:tr>
              <a:tr h="0">
                <a:tc>
                  <a:txBody>
                    <a:bodyPr/>
                    <a:lstStyle/>
                    <a:p>
                      <a:r>
                        <a:rPr lang="en-US" sz="800"/>
                        <a:t>Peer Leaf</a:t>
                      </a:r>
                    </a:p>
                  </a:txBody>
                  <a:tcPr/>
                </a:tc>
                <a:tc>
                  <a:txBody>
                    <a:bodyPr/>
                    <a:lstStyle/>
                    <a:p>
                      <a:r>
                        <a:rPr lang="en-US" sz="800">
                          <a:solidFill>
                            <a:srgbClr val="BFBFBF"/>
                          </a:solidFill>
                        </a:rPr>
                        <a:t>First</a:t>
                      </a:r>
                    </a:p>
                  </a:txBody>
                  <a:tcPr/>
                </a:tc>
                <a:extLst>
                  <a:ext uri="{0D108BD9-81ED-4DB2-BD59-A6C34878D82A}">
                    <a16:rowId xmlns:a16="http://schemas.microsoft.com/office/drawing/2014/main" val="2312277880"/>
                  </a:ext>
                </a:extLst>
              </a:tr>
            </a:tbl>
          </a:graphicData>
        </a:graphic>
      </p:graphicFrame>
      <p:cxnSp>
        <p:nvCxnSpPr>
          <p:cNvPr id="17" name="Straight Arrow Connector 16">
            <a:extLst>
              <a:ext uri="{FF2B5EF4-FFF2-40B4-BE49-F238E27FC236}">
                <a16:creationId xmlns:a16="http://schemas.microsoft.com/office/drawing/2014/main" id="{FD914D81-B739-1549-8D1E-2BFFC3DC081A}"/>
              </a:ext>
            </a:extLst>
          </p:cNvPr>
          <p:cNvCxnSpPr>
            <a:cxnSpLocks/>
            <a:stCxn id="22" idx="1"/>
          </p:cNvCxnSpPr>
          <p:nvPr/>
        </p:nvCxnSpPr>
        <p:spPr>
          <a:xfrm flipH="1">
            <a:off x="5427921" y="4113699"/>
            <a:ext cx="394205" cy="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429E5AB-7A12-B343-988B-E049A31948FA}"/>
              </a:ext>
            </a:extLst>
          </p:cNvPr>
          <p:cNvGrpSpPr/>
          <p:nvPr/>
        </p:nvGrpSpPr>
        <p:grpSpPr>
          <a:xfrm>
            <a:off x="5720268" y="4005749"/>
            <a:ext cx="190758" cy="207749"/>
            <a:chOff x="6419077" y="1667919"/>
            <a:chExt cx="190758" cy="207749"/>
          </a:xfrm>
        </p:grpSpPr>
        <p:sp>
          <p:nvSpPr>
            <p:cNvPr id="19" name="Oval 18">
              <a:extLst>
                <a:ext uri="{FF2B5EF4-FFF2-40B4-BE49-F238E27FC236}">
                  <a16:creationId xmlns:a16="http://schemas.microsoft.com/office/drawing/2014/main" id="{0994CC89-CB28-3447-BB36-A3DCD2C7782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7">
              <a:extLst>
                <a:ext uri="{FF2B5EF4-FFF2-40B4-BE49-F238E27FC236}">
                  <a16:creationId xmlns:a16="http://schemas.microsoft.com/office/drawing/2014/main" id="{9309CD8A-AA4D-D14E-9EBE-12B2212E7AC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34" name="Straight Arrow Connector 33">
            <a:extLst>
              <a:ext uri="{FF2B5EF4-FFF2-40B4-BE49-F238E27FC236}">
                <a16:creationId xmlns:a16="http://schemas.microsoft.com/office/drawing/2014/main" id="{7D27F325-FCE7-F04C-8990-6D65BCBF8A0D}"/>
              </a:ext>
            </a:extLst>
          </p:cNvPr>
          <p:cNvCxnSpPr>
            <a:cxnSpLocks/>
            <a:stCxn id="37" idx="1"/>
          </p:cNvCxnSpPr>
          <p:nvPr/>
        </p:nvCxnSpPr>
        <p:spPr>
          <a:xfrm flipH="1">
            <a:off x="4497572" y="2575825"/>
            <a:ext cx="649474" cy="9979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80C3BCC-FCED-3F41-9680-AE0C3D5B07C3}"/>
              </a:ext>
            </a:extLst>
          </p:cNvPr>
          <p:cNvGrpSpPr/>
          <p:nvPr/>
        </p:nvGrpSpPr>
        <p:grpSpPr>
          <a:xfrm>
            <a:off x="5045188" y="2467875"/>
            <a:ext cx="835565" cy="207749"/>
            <a:chOff x="6419077" y="1667919"/>
            <a:chExt cx="835565" cy="207749"/>
          </a:xfrm>
        </p:grpSpPr>
        <p:sp>
          <p:nvSpPr>
            <p:cNvPr id="36" name="Oval 35">
              <a:extLst>
                <a:ext uri="{FF2B5EF4-FFF2-40B4-BE49-F238E27FC236}">
                  <a16:creationId xmlns:a16="http://schemas.microsoft.com/office/drawing/2014/main" id="{7FB13976-5B33-FD47-8B3F-269BE7B39E5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7">
              <a:extLst>
                <a:ext uri="{FF2B5EF4-FFF2-40B4-BE49-F238E27FC236}">
                  <a16:creationId xmlns:a16="http://schemas.microsoft.com/office/drawing/2014/main" id="{966C8B3E-3F80-304F-9D4C-6F39C52AEB1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8" name="Rectangle 37">
              <a:extLst>
                <a:ext uri="{FF2B5EF4-FFF2-40B4-BE49-F238E27FC236}">
                  <a16:creationId xmlns:a16="http://schemas.microsoft.com/office/drawing/2014/main" id="{6A7B861E-3A13-894A-B361-EA2A0F777C1C}"/>
                </a:ext>
              </a:extLst>
            </p:cNvPr>
            <p:cNvSpPr/>
            <p:nvPr/>
          </p:nvSpPr>
          <p:spPr>
            <a:xfrm>
              <a:off x="6618249" y="1710238"/>
              <a:ext cx="63639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a:t>
              </a:r>
            </a:p>
          </p:txBody>
        </p:sp>
      </p:grpSp>
      <p:cxnSp>
        <p:nvCxnSpPr>
          <p:cNvPr id="39" name="Straight Arrow Connector 38">
            <a:extLst>
              <a:ext uri="{FF2B5EF4-FFF2-40B4-BE49-F238E27FC236}">
                <a16:creationId xmlns:a16="http://schemas.microsoft.com/office/drawing/2014/main" id="{7024E278-91BD-814D-B202-483583F0830C}"/>
              </a:ext>
            </a:extLst>
          </p:cNvPr>
          <p:cNvCxnSpPr>
            <a:cxnSpLocks/>
            <a:stCxn id="42" idx="1"/>
          </p:cNvCxnSpPr>
          <p:nvPr/>
        </p:nvCxnSpPr>
        <p:spPr>
          <a:xfrm flipH="1">
            <a:off x="4609214" y="3294927"/>
            <a:ext cx="657915" cy="12875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F732EC8E-AA17-4C4A-90AC-496DD5CC239D}"/>
              </a:ext>
            </a:extLst>
          </p:cNvPr>
          <p:cNvGrpSpPr/>
          <p:nvPr/>
        </p:nvGrpSpPr>
        <p:grpSpPr>
          <a:xfrm>
            <a:off x="5165271" y="3186977"/>
            <a:ext cx="824343" cy="207749"/>
            <a:chOff x="6419077" y="1667919"/>
            <a:chExt cx="824343" cy="207749"/>
          </a:xfrm>
        </p:grpSpPr>
        <p:sp>
          <p:nvSpPr>
            <p:cNvPr id="41" name="Oval 40">
              <a:extLst>
                <a:ext uri="{FF2B5EF4-FFF2-40B4-BE49-F238E27FC236}">
                  <a16:creationId xmlns:a16="http://schemas.microsoft.com/office/drawing/2014/main" id="{C01DD63B-C906-4242-AF7F-461675E9343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7">
              <a:extLst>
                <a:ext uri="{FF2B5EF4-FFF2-40B4-BE49-F238E27FC236}">
                  <a16:creationId xmlns:a16="http://schemas.microsoft.com/office/drawing/2014/main" id="{ADB78C96-E259-774D-A0F8-4EAD4190490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43" name="Rectangle 42">
              <a:extLst>
                <a:ext uri="{FF2B5EF4-FFF2-40B4-BE49-F238E27FC236}">
                  <a16:creationId xmlns:a16="http://schemas.microsoft.com/office/drawing/2014/main" id="{18561752-6749-704A-8A2C-06B7AA40FBC3}"/>
                </a:ext>
              </a:extLst>
            </p:cNvPr>
            <p:cNvSpPr/>
            <p:nvPr/>
          </p:nvSpPr>
          <p:spPr>
            <a:xfrm>
              <a:off x="6618249" y="1710238"/>
              <a:ext cx="62517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the LD</a:t>
              </a:r>
            </a:p>
          </p:txBody>
        </p:sp>
      </p:grpSp>
      <p:cxnSp>
        <p:nvCxnSpPr>
          <p:cNvPr id="44" name="Straight Arrow Connector 43">
            <a:extLst>
              <a:ext uri="{FF2B5EF4-FFF2-40B4-BE49-F238E27FC236}">
                <a16:creationId xmlns:a16="http://schemas.microsoft.com/office/drawing/2014/main" id="{82834874-A46B-6243-BF7E-B5AABC440EE1}"/>
              </a:ext>
            </a:extLst>
          </p:cNvPr>
          <p:cNvCxnSpPr>
            <a:cxnSpLocks/>
            <a:stCxn id="47" idx="1"/>
          </p:cNvCxnSpPr>
          <p:nvPr/>
        </p:nvCxnSpPr>
        <p:spPr>
          <a:xfrm flipH="1">
            <a:off x="5273524" y="3589998"/>
            <a:ext cx="432776" cy="26596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3F1E0114-ECA0-7D48-A1E9-98EE9DC171C7}"/>
              </a:ext>
            </a:extLst>
          </p:cNvPr>
          <p:cNvGrpSpPr/>
          <p:nvPr/>
        </p:nvGrpSpPr>
        <p:grpSpPr>
          <a:xfrm>
            <a:off x="5604442" y="3482048"/>
            <a:ext cx="190758" cy="207749"/>
            <a:chOff x="6419077" y="1667919"/>
            <a:chExt cx="190758" cy="207749"/>
          </a:xfrm>
        </p:grpSpPr>
        <p:sp>
          <p:nvSpPr>
            <p:cNvPr id="46" name="Oval 45">
              <a:extLst>
                <a:ext uri="{FF2B5EF4-FFF2-40B4-BE49-F238E27FC236}">
                  <a16:creationId xmlns:a16="http://schemas.microsoft.com/office/drawing/2014/main" id="{6A20CFCE-68B5-FF42-B2D4-B7A37C9E0CF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7">
              <a:extLst>
                <a:ext uri="{FF2B5EF4-FFF2-40B4-BE49-F238E27FC236}">
                  <a16:creationId xmlns:a16="http://schemas.microsoft.com/office/drawing/2014/main" id="{0066666F-DB12-574B-A783-1DC7C20A2B4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spTree>
    <p:extLst>
      <p:ext uri="{BB962C8B-B14F-4D97-AF65-F5344CB8AC3E}">
        <p14:creationId xmlns:p14="http://schemas.microsoft.com/office/powerpoint/2010/main" val="892064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A62E75-04F8-EB40-9041-824FE6B7496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Server Rack Types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28</a:t>
            </a:fld>
            <a:endParaRPr lang="en-US"/>
          </a:p>
        </p:txBody>
      </p:sp>
      <p:sp>
        <p:nvSpPr>
          <p:cNvPr id="20" name="Content Placeholder 2">
            <a:extLst>
              <a:ext uri="{FF2B5EF4-FFF2-40B4-BE49-F238E27FC236}">
                <a16:creationId xmlns:a16="http://schemas.microsoft.com/office/drawing/2014/main" id="{A13E5BDB-DA1C-F349-856B-3AF9DA68AC84}"/>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Rack Types</a:t>
            </a:r>
            <a:r>
              <a:rPr lang="en-US" sz="1000">
                <a:solidFill>
                  <a:schemeClr val="bg1">
                    <a:lumMod val="75000"/>
                  </a:schemeClr>
                </a:solidFill>
              </a:rPr>
              <a:t>, and then create below server rack type.</a:t>
            </a:r>
          </a:p>
          <a:p>
            <a:pPr marL="285750" indent="-285750">
              <a:lnSpc>
                <a:spcPct val="100000"/>
              </a:lnSpc>
              <a:spcBef>
                <a:spcPts val="900"/>
              </a:spcBef>
              <a:buFont typeface="Arial" panose="020B0604020202020204" pitchFamily="34" charset="0"/>
              <a:buChar char="•"/>
            </a:pPr>
            <a:endParaRPr lang="en-US" sz="1000">
              <a:solidFill>
                <a:schemeClr val="bg1">
                  <a:lumMod val="75000"/>
                </a:schemeClr>
              </a:solidFill>
            </a:endParaRPr>
          </a:p>
          <a:p>
            <a:pPr marL="285750" indent="-285750">
              <a:lnSpc>
                <a:spcPct val="100000"/>
              </a:lnSpc>
              <a:spcBef>
                <a:spcPts val="900"/>
              </a:spcBef>
              <a:buFont typeface="Arial" panose="020B0604020202020204" pitchFamily="34" charset="0"/>
              <a:buChar char="•"/>
            </a:pPr>
            <a:endParaRPr lang="en-US" sz="1000">
              <a:solidFill>
                <a:schemeClr val="bg1">
                  <a:lumMod val="75000"/>
                </a:schemeClr>
              </a:solidFill>
            </a:endParaRPr>
          </a:p>
          <a:p>
            <a:pPr marL="285750" indent="-285750">
              <a:lnSpc>
                <a:spcPct val="100000"/>
              </a:lnSpc>
              <a:spcBef>
                <a:spcPts val="900"/>
              </a:spcBef>
              <a:buFont typeface="Arial" panose="020B0604020202020204" pitchFamily="34" charset="0"/>
              <a:buChar char="•"/>
            </a:pPr>
            <a:endParaRPr lang="en-US" sz="1000">
              <a:solidFill>
                <a:schemeClr val="bg1">
                  <a:lumMod val="75000"/>
                </a:schemeClr>
              </a:solidFill>
            </a:endParaRPr>
          </a:p>
          <a:p>
            <a:pPr>
              <a:lnSpc>
                <a:spcPct val="100000"/>
              </a:lnSpc>
              <a:spcBef>
                <a:spcPts val="900"/>
              </a:spcBef>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a:t>
            </a:r>
            <a:r>
              <a:rPr lang="en-US" sz="1000" b="1">
                <a:solidFill>
                  <a:schemeClr val="bg1">
                    <a:lumMod val="75000"/>
                  </a:schemeClr>
                </a:solidFill>
              </a:rPr>
              <a:t>Add new generic system group </a:t>
            </a:r>
            <a:r>
              <a:rPr lang="en-US" sz="1000">
                <a:solidFill>
                  <a:schemeClr val="bg1">
                    <a:lumMod val="75000"/>
                  </a:schemeClr>
                </a:solidFill>
              </a:rPr>
              <a:t>and input server information.</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1800"/>
              </a:spcBef>
              <a:buFont typeface="Arial" panose="020B0604020202020204" pitchFamily="34" charset="0"/>
              <a:buChar char="•"/>
            </a:pPr>
            <a:r>
              <a:rPr lang="en-US" sz="1000"/>
              <a:t>Click </a:t>
            </a:r>
            <a:r>
              <a:rPr lang="en-US" sz="1000" b="1"/>
              <a:t>Add logical ink </a:t>
            </a:r>
            <a:r>
              <a:rPr lang="en-US" sz="1000"/>
              <a:t>and input server link information.</a:t>
            </a:r>
          </a:p>
          <a:p>
            <a:pPr marL="171450" indent="-1714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p:txBody>
      </p:sp>
      <p:graphicFrame>
        <p:nvGraphicFramePr>
          <p:cNvPr id="21" name="Table 7">
            <a:extLst>
              <a:ext uri="{FF2B5EF4-FFF2-40B4-BE49-F238E27FC236}">
                <a16:creationId xmlns:a16="http://schemas.microsoft.com/office/drawing/2014/main" id="{1DE5949F-36A7-F049-A28B-63A1A65816AC}"/>
              </a:ext>
            </a:extLst>
          </p:cNvPr>
          <p:cNvGraphicFramePr>
            <a:graphicFrameLocks noGrp="1"/>
          </p:cNvGraphicFramePr>
          <p:nvPr>
            <p:extLst>
              <p:ext uri="{D42A27DB-BD31-4B8C-83A1-F6EECF244321}">
                <p14:modId xmlns:p14="http://schemas.microsoft.com/office/powerpoint/2010/main" val="1285735040"/>
              </p:ext>
            </p:extLst>
          </p:nvPr>
        </p:nvGraphicFramePr>
        <p:xfrm>
          <a:off x="548640" y="1545200"/>
          <a:ext cx="3130382" cy="106680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solidFill>
                            <a:srgbClr val="BFBFBF"/>
                          </a:solidFill>
                        </a:rPr>
                        <a:t>Server Rack</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Fabric Connectivity Design</a:t>
                      </a:r>
                      <a:endParaRPr lang="en-US" sz="800" b="1" kern="1200">
                        <a:solidFill>
                          <a:schemeClr val="lt1"/>
                        </a:solidFill>
                        <a:latin typeface="+mn-lt"/>
                        <a:ea typeface="+mn-ea"/>
                        <a:cs typeface="+mn-cs"/>
                      </a:endParaRPr>
                    </a:p>
                  </a:txBody>
                  <a:tcPr/>
                </a:tc>
                <a:tc>
                  <a:txBody>
                    <a:bodyPr/>
                    <a:lstStyle/>
                    <a:p>
                      <a:r>
                        <a:rPr lang="en-US" sz="800">
                          <a:solidFill>
                            <a:srgbClr val="BFBFBF"/>
                          </a:solidFill>
                        </a:rPr>
                        <a:t>L3 Clos</a:t>
                      </a:r>
                    </a:p>
                  </a:txBody>
                  <a:tcPr/>
                </a:tc>
                <a:extLst>
                  <a:ext uri="{0D108BD9-81ED-4DB2-BD59-A6C34878D82A}">
                    <a16:rowId xmlns:a16="http://schemas.microsoft.com/office/drawing/2014/main" val="2246386874"/>
                  </a:ext>
                </a:extLst>
              </a:tr>
              <a:tr h="0">
                <a:tc>
                  <a:txBody>
                    <a:bodyPr/>
                    <a:lstStyle/>
                    <a:p>
                      <a:r>
                        <a:rPr lang="en-US" sz="800"/>
                        <a:t>Leaf Name</a:t>
                      </a:r>
                    </a:p>
                  </a:txBody>
                  <a:tcPr/>
                </a:tc>
                <a:tc>
                  <a:txBody>
                    <a:bodyPr/>
                    <a:lstStyle/>
                    <a:p>
                      <a:r>
                        <a:rPr lang="en-US" sz="800">
                          <a:solidFill>
                            <a:srgbClr val="BFBFBF"/>
                          </a:solidFill>
                        </a:rPr>
                        <a:t>switch</a:t>
                      </a:r>
                    </a:p>
                  </a:txBody>
                  <a:tcPr/>
                </a:tc>
                <a:extLst>
                  <a:ext uri="{0D108BD9-81ED-4DB2-BD59-A6C34878D82A}">
                    <a16:rowId xmlns:a16="http://schemas.microsoft.com/office/drawing/2014/main" val="2312277880"/>
                  </a:ext>
                </a:extLst>
              </a:tr>
              <a:tr h="0">
                <a:tc>
                  <a:txBody>
                    <a:bodyPr/>
                    <a:lstStyle/>
                    <a:p>
                      <a:r>
                        <a:rPr lang="en-US" sz="800"/>
                        <a:t>Leaf Logical Device</a:t>
                      </a:r>
                    </a:p>
                  </a:txBody>
                  <a:tcPr/>
                </a:tc>
                <a:tc>
                  <a:txBody>
                    <a:bodyPr/>
                    <a:lstStyle/>
                    <a:p>
                      <a:r>
                        <a:rPr lang="en-US" sz="800">
                          <a:solidFill>
                            <a:srgbClr val="BFBFBF"/>
                          </a:solidFill>
                        </a:rPr>
                        <a:t>JNPR-12x10-Leaf</a:t>
                      </a:r>
                    </a:p>
                  </a:txBody>
                  <a:tcPr/>
                </a:tc>
                <a:extLst>
                  <a:ext uri="{0D108BD9-81ED-4DB2-BD59-A6C34878D82A}">
                    <a16:rowId xmlns:a16="http://schemas.microsoft.com/office/drawing/2014/main" val="3734934511"/>
                  </a:ext>
                </a:extLst>
              </a:tr>
              <a:tr h="0">
                <a:tc>
                  <a:txBody>
                    <a:bodyPr/>
                    <a:lstStyle/>
                    <a:p>
                      <a:r>
                        <a:rPr lang="en-US" sz="800"/>
                        <a:t>Redundancy Protocol</a:t>
                      </a:r>
                    </a:p>
                  </a:txBody>
                  <a:tcPr/>
                </a:tc>
                <a:tc>
                  <a:txBody>
                    <a:bodyPr/>
                    <a:lstStyle/>
                    <a:p>
                      <a:r>
                        <a:rPr lang="en-US" sz="800">
                          <a:solidFill>
                            <a:srgbClr val="BFBFBF"/>
                          </a:solidFill>
                        </a:rPr>
                        <a:t>ESI</a:t>
                      </a:r>
                    </a:p>
                  </a:txBody>
                  <a:tcPr/>
                </a:tc>
                <a:extLst>
                  <a:ext uri="{0D108BD9-81ED-4DB2-BD59-A6C34878D82A}">
                    <a16:rowId xmlns:a16="http://schemas.microsoft.com/office/drawing/2014/main" val="1896469301"/>
                  </a:ext>
                </a:extLst>
              </a:tr>
            </a:tbl>
          </a:graphicData>
        </a:graphic>
      </p:graphicFrame>
      <p:graphicFrame>
        <p:nvGraphicFramePr>
          <p:cNvPr id="24" name="Table 7">
            <a:extLst>
              <a:ext uri="{FF2B5EF4-FFF2-40B4-BE49-F238E27FC236}">
                <a16:creationId xmlns:a16="http://schemas.microsoft.com/office/drawing/2014/main" id="{65B7C913-DAFA-5044-9797-F99E402948FD}"/>
              </a:ext>
            </a:extLst>
          </p:cNvPr>
          <p:cNvGraphicFramePr>
            <a:graphicFrameLocks noGrp="1"/>
          </p:cNvGraphicFramePr>
          <p:nvPr>
            <p:extLst>
              <p:ext uri="{D42A27DB-BD31-4B8C-83A1-F6EECF244321}">
                <p14:modId xmlns:p14="http://schemas.microsoft.com/office/powerpoint/2010/main" val="484956917"/>
              </p:ext>
            </p:extLst>
          </p:nvPr>
        </p:nvGraphicFramePr>
        <p:xfrm>
          <a:off x="546596" y="3000418"/>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a:solidFill>
                            <a:srgbClr val="BFBFBF"/>
                          </a:solidFill>
                        </a:rPr>
                        <a:t>server1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a:solidFill>
                            <a:srgbClr val="BFBFBF"/>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a:solidFill>
                            <a:srgbClr val="BFBFBF"/>
                          </a:solidFill>
                        </a:rPr>
                        <a:t>AOS-1x10-1</a:t>
                      </a:r>
                    </a:p>
                  </a:txBody>
                  <a:tcPr/>
                </a:tc>
                <a:extLst>
                  <a:ext uri="{0D108BD9-81ED-4DB2-BD59-A6C34878D82A}">
                    <a16:rowId xmlns:a16="http://schemas.microsoft.com/office/drawing/2014/main" val="2312277880"/>
                  </a:ext>
                </a:extLst>
              </a:tr>
            </a:tbl>
          </a:graphicData>
        </a:graphic>
      </p:graphicFrame>
      <p:graphicFrame>
        <p:nvGraphicFramePr>
          <p:cNvPr id="25" name="Table 7">
            <a:extLst>
              <a:ext uri="{FF2B5EF4-FFF2-40B4-BE49-F238E27FC236}">
                <a16:creationId xmlns:a16="http://schemas.microsoft.com/office/drawing/2014/main" id="{51B27FD5-67E2-E440-841A-09674EE44DB8}"/>
              </a:ext>
            </a:extLst>
          </p:cNvPr>
          <p:cNvGraphicFramePr>
            <a:graphicFrameLocks noGrp="1"/>
          </p:cNvGraphicFramePr>
          <p:nvPr>
            <p:extLst>
              <p:ext uri="{D42A27DB-BD31-4B8C-83A1-F6EECF244321}">
                <p14:modId xmlns:p14="http://schemas.microsoft.com/office/powerpoint/2010/main" val="4202598401"/>
              </p:ext>
            </p:extLst>
          </p:nvPr>
        </p:nvGraphicFramePr>
        <p:xfrm>
          <a:off x="546596" y="3927154"/>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r>
                        <a:rPr lang="en-US" sz="800">
                          <a:solidFill>
                            <a:srgbClr val="3C3C3C"/>
                          </a:solidFill>
                        </a:rPr>
                        <a:t>switch1-link1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a:solidFill>
                            <a:srgbClr val="3C3C3C"/>
                          </a:solidFill>
                        </a:rPr>
                        <a:t>Single-Homed</a:t>
                      </a:r>
                    </a:p>
                  </a:txBody>
                  <a:tcPr/>
                </a:tc>
                <a:extLst>
                  <a:ext uri="{0D108BD9-81ED-4DB2-BD59-A6C34878D82A}">
                    <a16:rowId xmlns:a16="http://schemas.microsoft.com/office/drawing/2014/main" val="2246386874"/>
                  </a:ext>
                </a:extLst>
              </a:tr>
              <a:tr h="0">
                <a:tc>
                  <a:txBody>
                    <a:bodyPr/>
                    <a:lstStyle/>
                    <a:p>
                      <a:r>
                        <a:rPr lang="en-US" sz="800"/>
                        <a:t>Peer Leaf</a:t>
                      </a:r>
                    </a:p>
                  </a:txBody>
                  <a:tcPr/>
                </a:tc>
                <a:tc>
                  <a:txBody>
                    <a:bodyPr/>
                    <a:lstStyle/>
                    <a:p>
                      <a:r>
                        <a:rPr lang="en-US" sz="800">
                          <a:solidFill>
                            <a:srgbClr val="3C3C3C"/>
                          </a:solidFill>
                        </a:rPr>
                        <a:t>First</a:t>
                      </a:r>
                    </a:p>
                  </a:txBody>
                  <a:tcPr/>
                </a:tc>
                <a:extLst>
                  <a:ext uri="{0D108BD9-81ED-4DB2-BD59-A6C34878D82A}">
                    <a16:rowId xmlns:a16="http://schemas.microsoft.com/office/drawing/2014/main" val="2312277880"/>
                  </a:ext>
                </a:extLst>
              </a:tr>
            </a:tbl>
          </a:graphicData>
        </a:graphic>
      </p:graphicFrame>
      <p:cxnSp>
        <p:nvCxnSpPr>
          <p:cNvPr id="13" name="Straight Arrow Connector 12">
            <a:extLst>
              <a:ext uri="{FF2B5EF4-FFF2-40B4-BE49-F238E27FC236}">
                <a16:creationId xmlns:a16="http://schemas.microsoft.com/office/drawing/2014/main" id="{AEE1404C-1109-C847-A2C0-432DC9985FA1}"/>
              </a:ext>
            </a:extLst>
          </p:cNvPr>
          <p:cNvCxnSpPr>
            <a:cxnSpLocks/>
            <a:stCxn id="16" idx="1"/>
          </p:cNvCxnSpPr>
          <p:nvPr/>
        </p:nvCxnSpPr>
        <p:spPr>
          <a:xfrm flipH="1">
            <a:off x="4665216" y="1917984"/>
            <a:ext cx="665784" cy="18158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41E08FB-BAA9-4645-A471-B3B630CBE5F7}"/>
              </a:ext>
            </a:extLst>
          </p:cNvPr>
          <p:cNvGrpSpPr/>
          <p:nvPr/>
        </p:nvGrpSpPr>
        <p:grpSpPr>
          <a:xfrm>
            <a:off x="5229142" y="1810034"/>
            <a:ext cx="835565" cy="207749"/>
            <a:chOff x="6419077" y="1667919"/>
            <a:chExt cx="835565" cy="207749"/>
          </a:xfrm>
        </p:grpSpPr>
        <p:sp>
          <p:nvSpPr>
            <p:cNvPr id="15" name="Oval 14">
              <a:extLst>
                <a:ext uri="{FF2B5EF4-FFF2-40B4-BE49-F238E27FC236}">
                  <a16:creationId xmlns:a16="http://schemas.microsoft.com/office/drawing/2014/main" id="{46C8B320-7E20-9B4A-AFD8-E67FDBE8F62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232B648E-5D0E-CE4F-92D2-EEE9EFCCBC8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9" name="Rectangle 18">
              <a:extLst>
                <a:ext uri="{FF2B5EF4-FFF2-40B4-BE49-F238E27FC236}">
                  <a16:creationId xmlns:a16="http://schemas.microsoft.com/office/drawing/2014/main" id="{CE149D0C-892A-3045-A59E-65AEE7F891F2}"/>
                </a:ext>
              </a:extLst>
            </p:cNvPr>
            <p:cNvSpPr/>
            <p:nvPr/>
          </p:nvSpPr>
          <p:spPr>
            <a:xfrm>
              <a:off x="6618249" y="1710238"/>
              <a:ext cx="63639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a:t>
              </a:r>
            </a:p>
          </p:txBody>
        </p:sp>
      </p:grpSp>
      <p:cxnSp>
        <p:nvCxnSpPr>
          <p:cNvPr id="26" name="Straight Arrow Connector 25">
            <a:extLst>
              <a:ext uri="{FF2B5EF4-FFF2-40B4-BE49-F238E27FC236}">
                <a16:creationId xmlns:a16="http://schemas.microsoft.com/office/drawing/2014/main" id="{28DA8672-EA03-EF4D-85C2-85C924E5C137}"/>
              </a:ext>
            </a:extLst>
          </p:cNvPr>
          <p:cNvCxnSpPr>
            <a:cxnSpLocks/>
            <a:stCxn id="29" idx="1"/>
          </p:cNvCxnSpPr>
          <p:nvPr/>
        </p:nvCxnSpPr>
        <p:spPr>
          <a:xfrm flipH="1">
            <a:off x="5433134" y="3975595"/>
            <a:ext cx="489744" cy="19247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FB7CA22-E072-2C42-837F-006B7DB0504D}"/>
              </a:ext>
            </a:extLst>
          </p:cNvPr>
          <p:cNvGrpSpPr/>
          <p:nvPr/>
        </p:nvGrpSpPr>
        <p:grpSpPr>
          <a:xfrm>
            <a:off x="5821020" y="3867645"/>
            <a:ext cx="190758" cy="207749"/>
            <a:chOff x="6419077" y="1667919"/>
            <a:chExt cx="190758" cy="207749"/>
          </a:xfrm>
        </p:grpSpPr>
        <p:sp>
          <p:nvSpPr>
            <p:cNvPr id="28" name="Oval 27">
              <a:extLst>
                <a:ext uri="{FF2B5EF4-FFF2-40B4-BE49-F238E27FC236}">
                  <a16:creationId xmlns:a16="http://schemas.microsoft.com/office/drawing/2014/main" id="{66338437-09EA-964E-A9F9-CDEC791AEC8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7">
              <a:extLst>
                <a:ext uri="{FF2B5EF4-FFF2-40B4-BE49-F238E27FC236}">
                  <a16:creationId xmlns:a16="http://schemas.microsoft.com/office/drawing/2014/main" id="{3CA9F8E4-BE08-8448-B37A-7C2600F08FF2}"/>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2684675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7165B9-5D45-D143-B0C8-26549D9FEAA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Server Rack Types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Click </a:t>
            </a:r>
            <a:r>
              <a:rPr lang="en-US" sz="1000" b="1"/>
              <a:t>Add new generic system group </a:t>
            </a:r>
            <a:r>
              <a:rPr lang="en-US" sz="1000"/>
              <a:t>to add another server.</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a:t>
            </a:r>
            <a:r>
              <a:rPr lang="en-US" sz="1000" b="1">
                <a:solidFill>
                  <a:schemeClr val="bg1">
                    <a:lumMod val="75000"/>
                  </a:schemeClr>
                </a:solidFill>
              </a:rPr>
              <a:t>Add logical link </a:t>
            </a:r>
            <a:r>
              <a:rPr lang="en-US" sz="1000">
                <a:solidFill>
                  <a:schemeClr val="bg1">
                    <a:lumMod val="75000"/>
                  </a:schemeClr>
                </a:solidFill>
              </a:rPr>
              <a:t>and input server link information of another server.</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the topology is the same as the screenshot.</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29</a:t>
            </a:fld>
            <a:endParaRPr lang="en-US"/>
          </a:p>
        </p:txBody>
      </p:sp>
      <p:graphicFrame>
        <p:nvGraphicFramePr>
          <p:cNvPr id="24" name="Table 7">
            <a:extLst>
              <a:ext uri="{FF2B5EF4-FFF2-40B4-BE49-F238E27FC236}">
                <a16:creationId xmlns:a16="http://schemas.microsoft.com/office/drawing/2014/main" id="{7614B6FF-8969-B947-B7A7-EF63B8FEBECA}"/>
              </a:ext>
            </a:extLst>
          </p:cNvPr>
          <p:cNvGraphicFramePr>
            <a:graphicFrameLocks noGrp="1"/>
          </p:cNvGraphicFramePr>
          <p:nvPr>
            <p:extLst>
              <p:ext uri="{D42A27DB-BD31-4B8C-83A1-F6EECF244321}">
                <p14:modId xmlns:p14="http://schemas.microsoft.com/office/powerpoint/2010/main" val="836294382"/>
              </p:ext>
            </p:extLst>
          </p:nvPr>
        </p:nvGraphicFramePr>
        <p:xfrm>
          <a:off x="533675" y="1405335"/>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a:t>server2</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Generic System Count</a:t>
                      </a:r>
                    </a:p>
                  </a:txBody>
                  <a:tcPr/>
                </a:tc>
                <a:tc>
                  <a:txBody>
                    <a:bodyPr/>
                    <a:lstStyle/>
                    <a:p>
                      <a:r>
                        <a:rPr lang="en-US" sz="800"/>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a:t>AOS-1x10-1</a:t>
                      </a:r>
                    </a:p>
                  </a:txBody>
                  <a:tcPr/>
                </a:tc>
                <a:extLst>
                  <a:ext uri="{0D108BD9-81ED-4DB2-BD59-A6C34878D82A}">
                    <a16:rowId xmlns:a16="http://schemas.microsoft.com/office/drawing/2014/main" val="2312277880"/>
                  </a:ext>
                </a:extLst>
              </a:tr>
            </a:tbl>
          </a:graphicData>
        </a:graphic>
      </p:graphicFrame>
      <p:graphicFrame>
        <p:nvGraphicFramePr>
          <p:cNvPr id="15" name="Table 7">
            <a:extLst>
              <a:ext uri="{FF2B5EF4-FFF2-40B4-BE49-F238E27FC236}">
                <a16:creationId xmlns:a16="http://schemas.microsoft.com/office/drawing/2014/main" id="{660F87B2-D59D-8B4F-9836-E57C93FA8775}"/>
              </a:ext>
            </a:extLst>
          </p:cNvPr>
          <p:cNvGraphicFramePr>
            <a:graphicFrameLocks noGrp="1"/>
          </p:cNvGraphicFramePr>
          <p:nvPr>
            <p:extLst>
              <p:ext uri="{D42A27DB-BD31-4B8C-83A1-F6EECF244321}">
                <p14:modId xmlns:p14="http://schemas.microsoft.com/office/powerpoint/2010/main" val="4033250470"/>
              </p:ext>
            </p:extLst>
          </p:nvPr>
        </p:nvGraphicFramePr>
        <p:xfrm>
          <a:off x="533675" y="266090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r>
                        <a:rPr lang="en-US" sz="800">
                          <a:solidFill>
                            <a:srgbClr val="BFBFBF"/>
                          </a:solidFill>
                        </a:rPr>
                        <a:t>switch2-link1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a:solidFill>
                            <a:srgbClr val="BFBFBF"/>
                          </a:solidFill>
                        </a:rPr>
                        <a:t>Single-Homed</a:t>
                      </a:r>
                    </a:p>
                  </a:txBody>
                  <a:tcPr/>
                </a:tc>
                <a:extLst>
                  <a:ext uri="{0D108BD9-81ED-4DB2-BD59-A6C34878D82A}">
                    <a16:rowId xmlns:a16="http://schemas.microsoft.com/office/drawing/2014/main" val="2246386874"/>
                  </a:ext>
                </a:extLst>
              </a:tr>
              <a:tr h="0">
                <a:tc>
                  <a:txBody>
                    <a:bodyPr/>
                    <a:lstStyle/>
                    <a:p>
                      <a:r>
                        <a:rPr lang="en-US" sz="800"/>
                        <a:t>Peer Leaf</a:t>
                      </a:r>
                    </a:p>
                  </a:txBody>
                  <a:tcPr/>
                </a:tc>
                <a:tc>
                  <a:txBody>
                    <a:bodyPr/>
                    <a:lstStyle/>
                    <a:p>
                      <a:r>
                        <a:rPr lang="en-US" sz="800">
                          <a:solidFill>
                            <a:srgbClr val="BFBFBF"/>
                          </a:solidFill>
                        </a:rPr>
                        <a:t>Second</a:t>
                      </a:r>
                    </a:p>
                  </a:txBody>
                  <a:tcPr/>
                </a:tc>
                <a:extLst>
                  <a:ext uri="{0D108BD9-81ED-4DB2-BD59-A6C34878D82A}">
                    <a16:rowId xmlns:a16="http://schemas.microsoft.com/office/drawing/2014/main" val="2312277880"/>
                  </a:ext>
                </a:extLst>
              </a:tr>
            </a:tbl>
          </a:graphicData>
        </a:graphic>
      </p:graphicFrame>
      <p:cxnSp>
        <p:nvCxnSpPr>
          <p:cNvPr id="17" name="Straight Arrow Connector 16">
            <a:extLst>
              <a:ext uri="{FF2B5EF4-FFF2-40B4-BE49-F238E27FC236}">
                <a16:creationId xmlns:a16="http://schemas.microsoft.com/office/drawing/2014/main" id="{B6C39D2C-11F3-7846-B437-6EF4F979C7D0}"/>
              </a:ext>
            </a:extLst>
          </p:cNvPr>
          <p:cNvCxnSpPr>
            <a:cxnSpLocks/>
            <a:stCxn id="23" idx="1"/>
          </p:cNvCxnSpPr>
          <p:nvPr/>
        </p:nvCxnSpPr>
        <p:spPr>
          <a:xfrm flipH="1">
            <a:off x="4514014" y="2559853"/>
            <a:ext cx="622299" cy="13874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5C2997A-094F-B843-9EFF-C8686E756B06}"/>
              </a:ext>
            </a:extLst>
          </p:cNvPr>
          <p:cNvGrpSpPr/>
          <p:nvPr/>
        </p:nvGrpSpPr>
        <p:grpSpPr>
          <a:xfrm>
            <a:off x="5034455" y="2451903"/>
            <a:ext cx="835565" cy="207749"/>
            <a:chOff x="6419077" y="1667919"/>
            <a:chExt cx="835565" cy="207749"/>
          </a:xfrm>
        </p:grpSpPr>
        <p:sp>
          <p:nvSpPr>
            <p:cNvPr id="22" name="Oval 21">
              <a:extLst>
                <a:ext uri="{FF2B5EF4-FFF2-40B4-BE49-F238E27FC236}">
                  <a16:creationId xmlns:a16="http://schemas.microsoft.com/office/drawing/2014/main" id="{94C477A9-58CC-2645-91FD-88CD06DCF82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ED740E13-5DDB-1D48-8302-7AC394B7D37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5" name="Rectangle 24">
              <a:extLst>
                <a:ext uri="{FF2B5EF4-FFF2-40B4-BE49-F238E27FC236}">
                  <a16:creationId xmlns:a16="http://schemas.microsoft.com/office/drawing/2014/main" id="{B3524CD7-E785-7A4A-A862-04F4F7501437}"/>
                </a:ext>
              </a:extLst>
            </p:cNvPr>
            <p:cNvSpPr/>
            <p:nvPr/>
          </p:nvSpPr>
          <p:spPr>
            <a:xfrm>
              <a:off x="6618249" y="1710238"/>
              <a:ext cx="63639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a:t>
              </a:r>
            </a:p>
          </p:txBody>
        </p:sp>
      </p:grpSp>
      <p:cxnSp>
        <p:nvCxnSpPr>
          <p:cNvPr id="26" name="Straight Arrow Connector 25">
            <a:extLst>
              <a:ext uri="{FF2B5EF4-FFF2-40B4-BE49-F238E27FC236}">
                <a16:creationId xmlns:a16="http://schemas.microsoft.com/office/drawing/2014/main" id="{5EEDD13D-7FF5-0648-AC00-6CA6C8511A48}"/>
              </a:ext>
            </a:extLst>
          </p:cNvPr>
          <p:cNvCxnSpPr>
            <a:cxnSpLocks/>
            <a:stCxn id="29" idx="1"/>
          </p:cNvCxnSpPr>
          <p:nvPr/>
        </p:nvCxnSpPr>
        <p:spPr>
          <a:xfrm flipH="1">
            <a:off x="4612144" y="3305059"/>
            <a:ext cx="536869" cy="12505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735484D-8AF0-934D-ABF1-D2AA6503F93C}"/>
              </a:ext>
            </a:extLst>
          </p:cNvPr>
          <p:cNvGrpSpPr/>
          <p:nvPr/>
        </p:nvGrpSpPr>
        <p:grpSpPr>
          <a:xfrm>
            <a:off x="5047155" y="3197109"/>
            <a:ext cx="824343" cy="207749"/>
            <a:chOff x="6419077" y="1667919"/>
            <a:chExt cx="824343" cy="207749"/>
          </a:xfrm>
        </p:grpSpPr>
        <p:sp>
          <p:nvSpPr>
            <p:cNvPr id="28" name="Oval 27">
              <a:extLst>
                <a:ext uri="{FF2B5EF4-FFF2-40B4-BE49-F238E27FC236}">
                  <a16:creationId xmlns:a16="http://schemas.microsoft.com/office/drawing/2014/main" id="{88DF48B9-A690-784A-B0D7-924663B0713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7">
              <a:extLst>
                <a:ext uri="{FF2B5EF4-FFF2-40B4-BE49-F238E27FC236}">
                  <a16:creationId xmlns:a16="http://schemas.microsoft.com/office/drawing/2014/main" id="{12512114-BD2C-DE4A-AA0D-914530DA7E2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0" name="Rectangle 29">
              <a:extLst>
                <a:ext uri="{FF2B5EF4-FFF2-40B4-BE49-F238E27FC236}">
                  <a16:creationId xmlns:a16="http://schemas.microsoft.com/office/drawing/2014/main" id="{D70196C6-310F-CF44-9B17-F77DD003F02F}"/>
                </a:ext>
              </a:extLst>
            </p:cNvPr>
            <p:cNvSpPr/>
            <p:nvPr/>
          </p:nvSpPr>
          <p:spPr>
            <a:xfrm>
              <a:off x="6618249" y="1710238"/>
              <a:ext cx="62517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the LD</a:t>
              </a:r>
            </a:p>
          </p:txBody>
        </p:sp>
      </p:grpSp>
      <p:cxnSp>
        <p:nvCxnSpPr>
          <p:cNvPr id="31" name="Straight Arrow Connector 30">
            <a:extLst>
              <a:ext uri="{FF2B5EF4-FFF2-40B4-BE49-F238E27FC236}">
                <a16:creationId xmlns:a16="http://schemas.microsoft.com/office/drawing/2014/main" id="{0024A6EE-7756-F440-9348-AB051A611D33}"/>
              </a:ext>
            </a:extLst>
          </p:cNvPr>
          <p:cNvCxnSpPr>
            <a:cxnSpLocks/>
            <a:stCxn id="34" idx="1"/>
          </p:cNvCxnSpPr>
          <p:nvPr/>
        </p:nvCxnSpPr>
        <p:spPr>
          <a:xfrm flipH="1" flipV="1">
            <a:off x="5285678" y="3862782"/>
            <a:ext cx="534960" cy="6528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2BF9D904-D9C0-CC40-B9C4-017BEF5628CE}"/>
              </a:ext>
            </a:extLst>
          </p:cNvPr>
          <p:cNvGrpSpPr/>
          <p:nvPr/>
        </p:nvGrpSpPr>
        <p:grpSpPr>
          <a:xfrm>
            <a:off x="5718780" y="3820113"/>
            <a:ext cx="190758" cy="207749"/>
            <a:chOff x="6419077" y="1667919"/>
            <a:chExt cx="190758" cy="207749"/>
          </a:xfrm>
        </p:grpSpPr>
        <p:sp>
          <p:nvSpPr>
            <p:cNvPr id="33" name="Oval 32">
              <a:extLst>
                <a:ext uri="{FF2B5EF4-FFF2-40B4-BE49-F238E27FC236}">
                  <a16:creationId xmlns:a16="http://schemas.microsoft.com/office/drawing/2014/main" id="{AA8C2889-B667-3B47-BE9A-C4B87D1BEDA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7">
              <a:extLst>
                <a:ext uri="{FF2B5EF4-FFF2-40B4-BE49-F238E27FC236}">
                  <a16:creationId xmlns:a16="http://schemas.microsoft.com/office/drawing/2014/main" id="{D3154B68-C23A-524E-BD56-6E3EC829729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2900913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3</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There are four sets of Juniper Apstra demo available in APAC SE lab.</a:t>
            </a:r>
          </a:p>
          <a:p>
            <a:pPr marL="0" indent="0">
              <a:lnSpc>
                <a:spcPct val="100000"/>
              </a:lnSpc>
              <a:buNone/>
            </a:pPr>
            <a:r>
              <a:rPr lang="en-US" sz="1200"/>
              <a:t>Each setup contains switches, firewalls, bare metal servers and VMware hypervisors to simulate two data centers.   All the components are in virtualized format and running in a single x86 server over KVM.</a:t>
            </a:r>
          </a:p>
          <a:p>
            <a:pPr marL="0" indent="0">
              <a:lnSpc>
                <a:spcPct val="100000"/>
              </a:lnSpc>
              <a:buNone/>
            </a:pPr>
            <a:r>
              <a:rPr lang="en-US" sz="1200"/>
              <a:t>The setup can be used to demonstrate the data center fabric lifecycle management from day-0 fabric onboarding, day-1 service provisioning to day-2 maintenance and monitoring through Apstra.  Apart from the standard ZTP, VXLAN and VRF provisioning, this can also be used for DCI, firewall service chain, and VMware vCenter integration demonstration.</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Introduction</a:t>
            </a:r>
          </a:p>
        </p:txBody>
      </p:sp>
    </p:spTree>
    <p:extLst>
      <p:ext uri="{BB962C8B-B14F-4D97-AF65-F5344CB8AC3E}">
        <p14:creationId xmlns:p14="http://schemas.microsoft.com/office/powerpoint/2010/main" val="2393237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70D32-E604-2244-9FF5-888CEB727F4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Server Rack Types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30</a:t>
            </a:fld>
            <a:endParaRPr lang="en-US"/>
          </a:p>
        </p:txBody>
      </p:sp>
      <p:sp>
        <p:nvSpPr>
          <p:cNvPr id="21" name="Content Placeholder 2">
            <a:extLst>
              <a:ext uri="{FF2B5EF4-FFF2-40B4-BE49-F238E27FC236}">
                <a16:creationId xmlns:a16="http://schemas.microsoft.com/office/drawing/2014/main" id="{6087BCA5-5ABC-6C48-9119-7A3B2022880E}"/>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a:t>
            </a:r>
            <a:r>
              <a:rPr lang="en-US" sz="1000" b="1">
                <a:solidFill>
                  <a:schemeClr val="bg1">
                    <a:lumMod val="75000"/>
                  </a:schemeClr>
                </a:solidFill>
              </a:rPr>
              <a:t>Add new generic system group </a:t>
            </a:r>
            <a:r>
              <a:rPr lang="en-US" sz="1000">
                <a:solidFill>
                  <a:schemeClr val="bg1">
                    <a:lumMod val="75000"/>
                  </a:schemeClr>
                </a:solidFill>
              </a:rPr>
              <a:t>to add another server.</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Click </a:t>
            </a:r>
            <a:r>
              <a:rPr lang="en-US" sz="1000" b="1"/>
              <a:t>Add logical link </a:t>
            </a:r>
            <a:r>
              <a:rPr lang="en-US" sz="1000"/>
              <a:t>and input server link information of another server.</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the topology is the same as the screenshot.</a:t>
            </a:r>
          </a:p>
        </p:txBody>
      </p:sp>
      <p:graphicFrame>
        <p:nvGraphicFramePr>
          <p:cNvPr id="22" name="Table 7">
            <a:extLst>
              <a:ext uri="{FF2B5EF4-FFF2-40B4-BE49-F238E27FC236}">
                <a16:creationId xmlns:a16="http://schemas.microsoft.com/office/drawing/2014/main" id="{ACFA131C-3EC1-8441-B881-F6C3FE3AC769}"/>
              </a:ext>
            </a:extLst>
          </p:cNvPr>
          <p:cNvGraphicFramePr>
            <a:graphicFrameLocks noGrp="1"/>
          </p:cNvGraphicFramePr>
          <p:nvPr>
            <p:extLst>
              <p:ext uri="{D42A27DB-BD31-4B8C-83A1-F6EECF244321}">
                <p14:modId xmlns:p14="http://schemas.microsoft.com/office/powerpoint/2010/main" val="628275933"/>
              </p:ext>
            </p:extLst>
          </p:nvPr>
        </p:nvGraphicFramePr>
        <p:xfrm>
          <a:off x="533675" y="1405335"/>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a:solidFill>
                            <a:srgbClr val="BFBFBF"/>
                          </a:solidFill>
                        </a:rPr>
                        <a:t>server2</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a:solidFill>
                            <a:srgbClr val="BFBFBF"/>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a:solidFill>
                            <a:srgbClr val="BFBFBF"/>
                          </a:solidFill>
                        </a:rPr>
                        <a:t>AOS-1x10-1</a:t>
                      </a:r>
                    </a:p>
                  </a:txBody>
                  <a:tcPr/>
                </a:tc>
                <a:extLst>
                  <a:ext uri="{0D108BD9-81ED-4DB2-BD59-A6C34878D82A}">
                    <a16:rowId xmlns:a16="http://schemas.microsoft.com/office/drawing/2014/main" val="2312277880"/>
                  </a:ext>
                </a:extLst>
              </a:tr>
            </a:tbl>
          </a:graphicData>
        </a:graphic>
      </p:graphicFrame>
      <p:graphicFrame>
        <p:nvGraphicFramePr>
          <p:cNvPr id="23" name="Table 7">
            <a:extLst>
              <a:ext uri="{FF2B5EF4-FFF2-40B4-BE49-F238E27FC236}">
                <a16:creationId xmlns:a16="http://schemas.microsoft.com/office/drawing/2014/main" id="{74836588-32EB-8A43-A69F-A833540A5697}"/>
              </a:ext>
            </a:extLst>
          </p:cNvPr>
          <p:cNvGraphicFramePr>
            <a:graphicFrameLocks noGrp="1"/>
          </p:cNvGraphicFramePr>
          <p:nvPr>
            <p:extLst>
              <p:ext uri="{D42A27DB-BD31-4B8C-83A1-F6EECF244321}">
                <p14:modId xmlns:p14="http://schemas.microsoft.com/office/powerpoint/2010/main" val="3775470839"/>
              </p:ext>
            </p:extLst>
          </p:nvPr>
        </p:nvGraphicFramePr>
        <p:xfrm>
          <a:off x="533675" y="2660904"/>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r>
                        <a:rPr lang="en-US" sz="800">
                          <a:solidFill>
                            <a:srgbClr val="3C3C3C"/>
                          </a:solidFill>
                        </a:rPr>
                        <a:t>switch2-link1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a:solidFill>
                            <a:srgbClr val="3C3C3C"/>
                          </a:solidFill>
                        </a:rPr>
                        <a:t>Single-Homed</a:t>
                      </a:r>
                    </a:p>
                  </a:txBody>
                  <a:tcPr/>
                </a:tc>
                <a:extLst>
                  <a:ext uri="{0D108BD9-81ED-4DB2-BD59-A6C34878D82A}">
                    <a16:rowId xmlns:a16="http://schemas.microsoft.com/office/drawing/2014/main" val="2246386874"/>
                  </a:ext>
                </a:extLst>
              </a:tr>
              <a:tr h="0">
                <a:tc>
                  <a:txBody>
                    <a:bodyPr/>
                    <a:lstStyle/>
                    <a:p>
                      <a:r>
                        <a:rPr lang="en-US" sz="800"/>
                        <a:t>Peer Leaf</a:t>
                      </a:r>
                    </a:p>
                  </a:txBody>
                  <a:tcPr/>
                </a:tc>
                <a:tc>
                  <a:txBody>
                    <a:bodyPr/>
                    <a:lstStyle/>
                    <a:p>
                      <a:r>
                        <a:rPr lang="en-US" sz="800">
                          <a:solidFill>
                            <a:srgbClr val="3C3C3C"/>
                          </a:solidFill>
                        </a:rPr>
                        <a:t>Second</a:t>
                      </a:r>
                    </a:p>
                  </a:txBody>
                  <a:tcPr/>
                </a:tc>
                <a:extLst>
                  <a:ext uri="{0D108BD9-81ED-4DB2-BD59-A6C34878D82A}">
                    <a16:rowId xmlns:a16="http://schemas.microsoft.com/office/drawing/2014/main" val="2312277880"/>
                  </a:ext>
                </a:extLst>
              </a:tr>
            </a:tbl>
          </a:graphicData>
        </a:graphic>
      </p:graphicFrame>
      <p:cxnSp>
        <p:nvCxnSpPr>
          <p:cNvPr id="17" name="Straight Arrow Connector 16">
            <a:extLst>
              <a:ext uri="{FF2B5EF4-FFF2-40B4-BE49-F238E27FC236}">
                <a16:creationId xmlns:a16="http://schemas.microsoft.com/office/drawing/2014/main" id="{17698208-9860-844E-8F11-C777D6292027}"/>
              </a:ext>
            </a:extLst>
          </p:cNvPr>
          <p:cNvCxnSpPr>
            <a:cxnSpLocks/>
            <a:stCxn id="24" idx="1"/>
          </p:cNvCxnSpPr>
          <p:nvPr/>
        </p:nvCxnSpPr>
        <p:spPr>
          <a:xfrm flipH="1">
            <a:off x="4656749" y="2245795"/>
            <a:ext cx="656205" cy="12272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308337E-88D9-DF40-A710-6ACC194DC1C6}"/>
              </a:ext>
            </a:extLst>
          </p:cNvPr>
          <p:cNvGrpSpPr/>
          <p:nvPr/>
        </p:nvGrpSpPr>
        <p:grpSpPr>
          <a:xfrm>
            <a:off x="5211096" y="2137845"/>
            <a:ext cx="835565" cy="207749"/>
            <a:chOff x="6419077" y="1667919"/>
            <a:chExt cx="835565" cy="207749"/>
          </a:xfrm>
        </p:grpSpPr>
        <p:sp>
          <p:nvSpPr>
            <p:cNvPr id="20" name="Oval 19">
              <a:extLst>
                <a:ext uri="{FF2B5EF4-FFF2-40B4-BE49-F238E27FC236}">
                  <a16:creationId xmlns:a16="http://schemas.microsoft.com/office/drawing/2014/main" id="{F15BA8EF-B960-5D4C-AA7F-0C571A2E3C3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6656707E-FCFB-1C49-A7F0-510860D1BBE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5" name="Rectangle 24">
              <a:extLst>
                <a:ext uri="{FF2B5EF4-FFF2-40B4-BE49-F238E27FC236}">
                  <a16:creationId xmlns:a16="http://schemas.microsoft.com/office/drawing/2014/main" id="{FD27E378-4CDF-874F-9A71-DC01DF953E14}"/>
                </a:ext>
              </a:extLst>
            </p:cNvPr>
            <p:cNvSpPr/>
            <p:nvPr/>
          </p:nvSpPr>
          <p:spPr>
            <a:xfrm>
              <a:off x="6618249" y="1710238"/>
              <a:ext cx="63639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a:t>
              </a:r>
            </a:p>
          </p:txBody>
        </p:sp>
      </p:grpSp>
      <p:cxnSp>
        <p:nvCxnSpPr>
          <p:cNvPr id="26" name="Straight Arrow Connector 25">
            <a:extLst>
              <a:ext uri="{FF2B5EF4-FFF2-40B4-BE49-F238E27FC236}">
                <a16:creationId xmlns:a16="http://schemas.microsoft.com/office/drawing/2014/main" id="{5279A55F-D190-8749-88E7-C93D57D706DE}"/>
              </a:ext>
            </a:extLst>
          </p:cNvPr>
          <p:cNvCxnSpPr>
            <a:cxnSpLocks/>
            <a:stCxn id="29" idx="1"/>
          </p:cNvCxnSpPr>
          <p:nvPr/>
        </p:nvCxnSpPr>
        <p:spPr>
          <a:xfrm flipH="1">
            <a:off x="4772722" y="2874353"/>
            <a:ext cx="522180" cy="14093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6BF252A-F95E-D44D-9A9E-532F07402D22}"/>
              </a:ext>
            </a:extLst>
          </p:cNvPr>
          <p:cNvGrpSpPr/>
          <p:nvPr/>
        </p:nvGrpSpPr>
        <p:grpSpPr>
          <a:xfrm>
            <a:off x="5193044" y="2766403"/>
            <a:ext cx="1399822" cy="207749"/>
            <a:chOff x="6419077" y="1667919"/>
            <a:chExt cx="1399822" cy="207749"/>
          </a:xfrm>
        </p:grpSpPr>
        <p:sp>
          <p:nvSpPr>
            <p:cNvPr id="28" name="Oval 27">
              <a:extLst>
                <a:ext uri="{FF2B5EF4-FFF2-40B4-BE49-F238E27FC236}">
                  <a16:creationId xmlns:a16="http://schemas.microsoft.com/office/drawing/2014/main" id="{F46CBBD9-8945-814C-BE42-5D5F648FB15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7">
              <a:extLst>
                <a:ext uri="{FF2B5EF4-FFF2-40B4-BE49-F238E27FC236}">
                  <a16:creationId xmlns:a16="http://schemas.microsoft.com/office/drawing/2014/main" id="{440D2106-5FFD-3E42-92C8-7D9C786FE3F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0" name="Rectangle 29">
              <a:extLst>
                <a:ext uri="{FF2B5EF4-FFF2-40B4-BE49-F238E27FC236}">
                  <a16:creationId xmlns:a16="http://schemas.microsoft.com/office/drawing/2014/main" id="{946DD9CF-4BD4-584A-B582-15F545110431}"/>
                </a:ext>
              </a:extLst>
            </p:cNvPr>
            <p:cNvSpPr/>
            <p:nvPr/>
          </p:nvSpPr>
          <p:spPr>
            <a:xfrm>
              <a:off x="6618249" y="1710238"/>
              <a:ext cx="1200650"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the second peer leaf</a:t>
              </a:r>
            </a:p>
          </p:txBody>
        </p:sp>
      </p:grpSp>
      <p:cxnSp>
        <p:nvCxnSpPr>
          <p:cNvPr id="31" name="Straight Arrow Connector 30">
            <a:extLst>
              <a:ext uri="{FF2B5EF4-FFF2-40B4-BE49-F238E27FC236}">
                <a16:creationId xmlns:a16="http://schemas.microsoft.com/office/drawing/2014/main" id="{1F378638-FED2-4D4E-8555-989FCED1ED87}"/>
              </a:ext>
            </a:extLst>
          </p:cNvPr>
          <p:cNvCxnSpPr>
            <a:cxnSpLocks/>
            <a:stCxn id="34" idx="1"/>
          </p:cNvCxnSpPr>
          <p:nvPr/>
        </p:nvCxnSpPr>
        <p:spPr>
          <a:xfrm>
            <a:off x="8385419" y="3137653"/>
            <a:ext cx="508794" cy="60469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D6D8C18-9E91-CE42-9FCE-B7C97C7B5421}"/>
              </a:ext>
            </a:extLst>
          </p:cNvPr>
          <p:cNvGrpSpPr/>
          <p:nvPr/>
        </p:nvGrpSpPr>
        <p:grpSpPr>
          <a:xfrm>
            <a:off x="8283561" y="3029703"/>
            <a:ext cx="564657" cy="207749"/>
            <a:chOff x="6419077" y="1667919"/>
            <a:chExt cx="564657" cy="207749"/>
          </a:xfrm>
        </p:grpSpPr>
        <p:sp>
          <p:nvSpPr>
            <p:cNvPr id="33" name="Oval 32">
              <a:extLst>
                <a:ext uri="{FF2B5EF4-FFF2-40B4-BE49-F238E27FC236}">
                  <a16:creationId xmlns:a16="http://schemas.microsoft.com/office/drawing/2014/main" id="{42169A5B-779E-E143-8E59-0420F92C47D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7">
              <a:extLst>
                <a:ext uri="{FF2B5EF4-FFF2-40B4-BE49-F238E27FC236}">
                  <a16:creationId xmlns:a16="http://schemas.microsoft.com/office/drawing/2014/main" id="{37881B7F-CF63-F644-BF21-C296FFDEBA2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35" name="Rectangle 34">
              <a:extLst>
                <a:ext uri="{FF2B5EF4-FFF2-40B4-BE49-F238E27FC236}">
                  <a16:creationId xmlns:a16="http://schemas.microsoft.com/office/drawing/2014/main" id="{AFDFD173-4158-C844-BB40-F9A89672A602}"/>
                </a:ext>
              </a:extLst>
            </p:cNvPr>
            <p:cNvSpPr/>
            <p:nvPr/>
          </p:nvSpPr>
          <p:spPr>
            <a:xfrm>
              <a:off x="6618249" y="1710238"/>
              <a:ext cx="365485"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Scroll up</a:t>
              </a:r>
            </a:p>
          </p:txBody>
        </p:sp>
      </p:grpSp>
    </p:spTree>
    <p:extLst>
      <p:ext uri="{BB962C8B-B14F-4D97-AF65-F5344CB8AC3E}">
        <p14:creationId xmlns:p14="http://schemas.microsoft.com/office/powerpoint/2010/main" val="1891010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D3CA7-91D9-6749-BA72-8EF5B0DE0CF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Server Rack Types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31</a:t>
            </a:fld>
            <a:endParaRPr lang="en-US"/>
          </a:p>
        </p:txBody>
      </p:sp>
      <p:sp>
        <p:nvSpPr>
          <p:cNvPr id="14" name="Content Placeholder 2">
            <a:extLst>
              <a:ext uri="{FF2B5EF4-FFF2-40B4-BE49-F238E27FC236}">
                <a16:creationId xmlns:a16="http://schemas.microsoft.com/office/drawing/2014/main" id="{26CB4D44-BE77-7B45-892E-DCEE279F7163}"/>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a:t>
            </a:r>
            <a:r>
              <a:rPr lang="en-US" sz="1000" b="1">
                <a:solidFill>
                  <a:schemeClr val="bg1">
                    <a:lumMod val="75000"/>
                  </a:schemeClr>
                </a:solidFill>
              </a:rPr>
              <a:t>Add new generic system group </a:t>
            </a:r>
            <a:r>
              <a:rPr lang="en-US" sz="1000">
                <a:solidFill>
                  <a:schemeClr val="bg1">
                    <a:lumMod val="75000"/>
                  </a:schemeClr>
                </a:solidFill>
              </a:rPr>
              <a:t>to add another server.</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a:t>
            </a:r>
            <a:r>
              <a:rPr lang="en-US" sz="1000" b="1">
                <a:solidFill>
                  <a:schemeClr val="bg1">
                    <a:lumMod val="75000"/>
                  </a:schemeClr>
                </a:solidFill>
              </a:rPr>
              <a:t>Add logical link </a:t>
            </a:r>
            <a:r>
              <a:rPr lang="en-US" sz="1000">
                <a:solidFill>
                  <a:schemeClr val="bg1">
                    <a:lumMod val="75000"/>
                  </a:schemeClr>
                </a:solidFill>
              </a:rPr>
              <a:t>and input server link information of another server.</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Verify the topology is the same as the screenshot.</a:t>
            </a:r>
          </a:p>
        </p:txBody>
      </p:sp>
      <p:graphicFrame>
        <p:nvGraphicFramePr>
          <p:cNvPr id="15" name="Table 7">
            <a:extLst>
              <a:ext uri="{FF2B5EF4-FFF2-40B4-BE49-F238E27FC236}">
                <a16:creationId xmlns:a16="http://schemas.microsoft.com/office/drawing/2014/main" id="{B19B197E-63A9-FB43-829D-4D4D9D162444}"/>
              </a:ext>
            </a:extLst>
          </p:cNvPr>
          <p:cNvGraphicFramePr>
            <a:graphicFrameLocks noGrp="1"/>
          </p:cNvGraphicFramePr>
          <p:nvPr>
            <p:extLst>
              <p:ext uri="{D42A27DB-BD31-4B8C-83A1-F6EECF244321}">
                <p14:modId xmlns:p14="http://schemas.microsoft.com/office/powerpoint/2010/main" val="3968269606"/>
              </p:ext>
            </p:extLst>
          </p:nvPr>
        </p:nvGraphicFramePr>
        <p:xfrm>
          <a:off x="533675" y="1405335"/>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Generic System Name</a:t>
                      </a:r>
                    </a:p>
                  </a:txBody>
                  <a:tcPr/>
                </a:tc>
                <a:tc>
                  <a:txBody>
                    <a:bodyPr/>
                    <a:lstStyle/>
                    <a:p>
                      <a:r>
                        <a:rPr lang="en-US" sz="800">
                          <a:solidFill>
                            <a:srgbClr val="BFBFBF"/>
                          </a:solidFill>
                        </a:rPr>
                        <a:t>server2</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Generic System Count</a:t>
                      </a:r>
                      <a:endParaRPr lang="en-US" sz="800" b="1" kern="1200">
                        <a:solidFill>
                          <a:schemeClr val="lt1"/>
                        </a:solidFill>
                        <a:latin typeface="+mn-lt"/>
                        <a:ea typeface="+mn-ea"/>
                        <a:cs typeface="+mn-cs"/>
                      </a:endParaRPr>
                    </a:p>
                  </a:txBody>
                  <a:tcPr/>
                </a:tc>
                <a:tc>
                  <a:txBody>
                    <a:bodyPr/>
                    <a:lstStyle/>
                    <a:p>
                      <a:r>
                        <a:rPr lang="en-US" sz="800">
                          <a:solidFill>
                            <a:srgbClr val="BFBFBF"/>
                          </a:solidFill>
                        </a:rPr>
                        <a:t>1</a:t>
                      </a:r>
                    </a:p>
                  </a:txBody>
                  <a:tcPr/>
                </a:tc>
                <a:extLst>
                  <a:ext uri="{0D108BD9-81ED-4DB2-BD59-A6C34878D82A}">
                    <a16:rowId xmlns:a16="http://schemas.microsoft.com/office/drawing/2014/main" val="2246386874"/>
                  </a:ext>
                </a:extLst>
              </a:tr>
              <a:tr h="0">
                <a:tc>
                  <a:txBody>
                    <a:bodyPr/>
                    <a:lstStyle/>
                    <a:p>
                      <a:r>
                        <a:rPr lang="en-US" sz="800"/>
                        <a:t>Logical Device</a:t>
                      </a:r>
                    </a:p>
                  </a:txBody>
                  <a:tcPr/>
                </a:tc>
                <a:tc>
                  <a:txBody>
                    <a:bodyPr/>
                    <a:lstStyle/>
                    <a:p>
                      <a:r>
                        <a:rPr lang="en-US" sz="800">
                          <a:solidFill>
                            <a:srgbClr val="BFBFBF"/>
                          </a:solidFill>
                        </a:rPr>
                        <a:t>AOS-1x10-1</a:t>
                      </a:r>
                    </a:p>
                  </a:txBody>
                  <a:tcPr/>
                </a:tc>
                <a:extLst>
                  <a:ext uri="{0D108BD9-81ED-4DB2-BD59-A6C34878D82A}">
                    <a16:rowId xmlns:a16="http://schemas.microsoft.com/office/drawing/2014/main" val="2312277880"/>
                  </a:ext>
                </a:extLst>
              </a:tr>
            </a:tbl>
          </a:graphicData>
        </a:graphic>
      </p:graphicFrame>
      <p:graphicFrame>
        <p:nvGraphicFramePr>
          <p:cNvPr id="16" name="Table 7">
            <a:extLst>
              <a:ext uri="{FF2B5EF4-FFF2-40B4-BE49-F238E27FC236}">
                <a16:creationId xmlns:a16="http://schemas.microsoft.com/office/drawing/2014/main" id="{163CDE70-5C3D-A147-8647-30303E21D9BE}"/>
              </a:ext>
            </a:extLst>
          </p:cNvPr>
          <p:cNvGraphicFramePr>
            <a:graphicFrameLocks noGrp="1"/>
          </p:cNvGraphicFramePr>
          <p:nvPr>
            <p:extLst>
              <p:ext uri="{D42A27DB-BD31-4B8C-83A1-F6EECF244321}">
                <p14:modId xmlns:p14="http://schemas.microsoft.com/office/powerpoint/2010/main" val="3652567181"/>
              </p:ext>
            </p:extLst>
          </p:nvPr>
        </p:nvGraphicFramePr>
        <p:xfrm>
          <a:off x="533675" y="2660904"/>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Logical Link Name</a:t>
                      </a:r>
                    </a:p>
                  </a:txBody>
                  <a:tcPr/>
                </a:tc>
                <a:tc>
                  <a:txBody>
                    <a:bodyPr/>
                    <a:lstStyle/>
                    <a:p>
                      <a:r>
                        <a:rPr lang="en-US" sz="800">
                          <a:solidFill>
                            <a:srgbClr val="BFBFBF"/>
                          </a:solidFill>
                        </a:rPr>
                        <a:t>switch2-link1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Attachment Type</a:t>
                      </a:r>
                      <a:endParaRPr lang="en-US" sz="800" b="1" kern="1200">
                        <a:solidFill>
                          <a:schemeClr val="lt1"/>
                        </a:solidFill>
                        <a:latin typeface="+mn-lt"/>
                        <a:ea typeface="+mn-ea"/>
                        <a:cs typeface="+mn-cs"/>
                      </a:endParaRPr>
                    </a:p>
                  </a:txBody>
                  <a:tcPr/>
                </a:tc>
                <a:tc>
                  <a:txBody>
                    <a:bodyPr/>
                    <a:lstStyle/>
                    <a:p>
                      <a:r>
                        <a:rPr lang="en-US" sz="800">
                          <a:solidFill>
                            <a:srgbClr val="BFBFBF"/>
                          </a:solidFill>
                        </a:rPr>
                        <a:t>Single-Homed</a:t>
                      </a:r>
                    </a:p>
                  </a:txBody>
                  <a:tcPr/>
                </a:tc>
                <a:extLst>
                  <a:ext uri="{0D108BD9-81ED-4DB2-BD59-A6C34878D82A}">
                    <a16:rowId xmlns:a16="http://schemas.microsoft.com/office/drawing/2014/main" val="2246386874"/>
                  </a:ext>
                </a:extLst>
              </a:tr>
              <a:tr h="0">
                <a:tc>
                  <a:txBody>
                    <a:bodyPr/>
                    <a:lstStyle/>
                    <a:p>
                      <a:r>
                        <a:rPr lang="en-US" sz="800"/>
                        <a:t>Peer Leaf</a:t>
                      </a:r>
                    </a:p>
                  </a:txBody>
                  <a:tcPr/>
                </a:tc>
                <a:tc>
                  <a:txBody>
                    <a:bodyPr/>
                    <a:lstStyle/>
                    <a:p>
                      <a:r>
                        <a:rPr lang="en-US" sz="800">
                          <a:solidFill>
                            <a:srgbClr val="BFBFBF"/>
                          </a:solidFill>
                        </a:rPr>
                        <a:t>Second</a:t>
                      </a:r>
                    </a:p>
                  </a:txBody>
                  <a:tcPr/>
                </a:tc>
                <a:extLst>
                  <a:ext uri="{0D108BD9-81ED-4DB2-BD59-A6C34878D82A}">
                    <a16:rowId xmlns:a16="http://schemas.microsoft.com/office/drawing/2014/main" val="2312277880"/>
                  </a:ext>
                </a:extLst>
              </a:tr>
            </a:tbl>
          </a:graphicData>
        </a:graphic>
      </p:graphicFrame>
      <p:cxnSp>
        <p:nvCxnSpPr>
          <p:cNvPr id="10" name="Straight Arrow Connector 9">
            <a:extLst>
              <a:ext uri="{FF2B5EF4-FFF2-40B4-BE49-F238E27FC236}">
                <a16:creationId xmlns:a16="http://schemas.microsoft.com/office/drawing/2014/main" id="{81D61E75-E964-AA44-9CFF-85C94C162728}"/>
              </a:ext>
            </a:extLst>
          </p:cNvPr>
          <p:cNvCxnSpPr>
            <a:cxnSpLocks/>
            <a:stCxn id="13" idx="1"/>
          </p:cNvCxnSpPr>
          <p:nvPr/>
        </p:nvCxnSpPr>
        <p:spPr>
          <a:xfrm>
            <a:off x="8398287" y="4001178"/>
            <a:ext cx="211639" cy="29569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5728734-9454-1346-A118-0F700E9E8D37}"/>
              </a:ext>
            </a:extLst>
          </p:cNvPr>
          <p:cNvGrpSpPr/>
          <p:nvPr/>
        </p:nvGrpSpPr>
        <p:grpSpPr>
          <a:xfrm>
            <a:off x="8296429" y="3893228"/>
            <a:ext cx="190758" cy="207749"/>
            <a:chOff x="6419077" y="1667919"/>
            <a:chExt cx="190758" cy="207749"/>
          </a:xfrm>
        </p:grpSpPr>
        <p:sp>
          <p:nvSpPr>
            <p:cNvPr id="12" name="Oval 11">
              <a:extLst>
                <a:ext uri="{FF2B5EF4-FFF2-40B4-BE49-F238E27FC236}">
                  <a16:creationId xmlns:a16="http://schemas.microsoft.com/office/drawing/2014/main" id="{774D60DA-3F8F-0D4A-B7DA-CFD74A7A7DE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7">
              <a:extLst>
                <a:ext uri="{FF2B5EF4-FFF2-40B4-BE49-F238E27FC236}">
                  <a16:creationId xmlns:a16="http://schemas.microsoft.com/office/drawing/2014/main" id="{F35B7FC5-016D-E94B-9E9A-240116E6759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spTree>
    <p:extLst>
      <p:ext uri="{BB962C8B-B14F-4D97-AF65-F5344CB8AC3E}">
        <p14:creationId xmlns:p14="http://schemas.microsoft.com/office/powerpoint/2010/main" val="282441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32</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Apstra uses </a:t>
            </a:r>
            <a:r>
              <a:rPr lang="en-US" sz="1200" b="1"/>
              <a:t>templates</a:t>
            </a:r>
            <a:r>
              <a:rPr lang="en-US" sz="1200"/>
              <a:t> to build typical rack designs, and it's the logical representation of a data center.  In the demo setup, each data center has one pair of spine switch, one border rack and one server rack.  We will create the template with these specifications.</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Templates</a:t>
            </a:r>
          </a:p>
        </p:txBody>
      </p:sp>
      <p:sp>
        <p:nvSpPr>
          <p:cNvPr id="6" name="Rectangle 5">
            <a:extLst>
              <a:ext uri="{FF2B5EF4-FFF2-40B4-BE49-F238E27FC236}">
                <a16:creationId xmlns:a16="http://schemas.microsoft.com/office/drawing/2014/main" id="{9CF32F21-94ED-FA4D-84C5-F007A6872D87}"/>
              </a:ext>
            </a:extLst>
          </p:cNvPr>
          <p:cNvSpPr/>
          <p:nvPr/>
        </p:nvSpPr>
        <p:spPr>
          <a:xfrm>
            <a:off x="3708270" y="366032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leaf1</a:t>
            </a:r>
          </a:p>
        </p:txBody>
      </p:sp>
      <p:sp>
        <p:nvSpPr>
          <p:cNvPr id="7" name="Rectangle 6">
            <a:extLst>
              <a:ext uri="{FF2B5EF4-FFF2-40B4-BE49-F238E27FC236}">
                <a16:creationId xmlns:a16="http://schemas.microsoft.com/office/drawing/2014/main" id="{A906DA77-C606-984F-8C0C-5A052EB8E90F}"/>
              </a:ext>
            </a:extLst>
          </p:cNvPr>
          <p:cNvSpPr/>
          <p:nvPr/>
        </p:nvSpPr>
        <p:spPr>
          <a:xfrm>
            <a:off x="4550542" y="366032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leaf2</a:t>
            </a:r>
          </a:p>
        </p:txBody>
      </p:sp>
      <p:sp>
        <p:nvSpPr>
          <p:cNvPr id="10" name="Rectangle 9">
            <a:extLst>
              <a:ext uri="{FF2B5EF4-FFF2-40B4-BE49-F238E27FC236}">
                <a16:creationId xmlns:a16="http://schemas.microsoft.com/office/drawing/2014/main" id="{E96F1456-0026-9543-A470-B4E1543E9B74}"/>
              </a:ext>
            </a:extLst>
          </p:cNvPr>
          <p:cNvSpPr/>
          <p:nvPr/>
        </p:nvSpPr>
        <p:spPr>
          <a:xfrm>
            <a:off x="4550542" y="4091031"/>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bms2</a:t>
            </a:r>
          </a:p>
        </p:txBody>
      </p:sp>
      <p:sp>
        <p:nvSpPr>
          <p:cNvPr id="12" name="Rectangle 11">
            <a:extLst>
              <a:ext uri="{FF2B5EF4-FFF2-40B4-BE49-F238E27FC236}">
                <a16:creationId xmlns:a16="http://schemas.microsoft.com/office/drawing/2014/main" id="{510E0F4C-DCB8-C74C-B8A1-5BA9A233B7E2}"/>
              </a:ext>
            </a:extLst>
          </p:cNvPr>
          <p:cNvSpPr/>
          <p:nvPr/>
        </p:nvSpPr>
        <p:spPr>
          <a:xfrm>
            <a:off x="3708271" y="4092854"/>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bms1</a:t>
            </a:r>
          </a:p>
        </p:txBody>
      </p:sp>
      <p:cxnSp>
        <p:nvCxnSpPr>
          <p:cNvPr id="13" name="Straight Connector 12">
            <a:extLst>
              <a:ext uri="{FF2B5EF4-FFF2-40B4-BE49-F238E27FC236}">
                <a16:creationId xmlns:a16="http://schemas.microsoft.com/office/drawing/2014/main" id="{80EA3557-9987-4741-B942-9CAEA250BD4B}"/>
              </a:ext>
            </a:extLst>
          </p:cNvPr>
          <p:cNvCxnSpPr>
            <a:cxnSpLocks/>
            <a:stCxn id="6" idx="2"/>
            <a:endCxn id="12" idx="0"/>
          </p:cNvCxnSpPr>
          <p:nvPr/>
        </p:nvCxnSpPr>
        <p:spPr>
          <a:xfrm>
            <a:off x="4080689" y="3946079"/>
            <a:ext cx="1" cy="1467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47C3F2-B554-5C43-9648-D0C6327D7D26}"/>
              </a:ext>
            </a:extLst>
          </p:cNvPr>
          <p:cNvCxnSpPr>
            <a:cxnSpLocks/>
            <a:stCxn id="7" idx="2"/>
            <a:endCxn id="10" idx="0"/>
          </p:cNvCxnSpPr>
          <p:nvPr/>
        </p:nvCxnSpPr>
        <p:spPr>
          <a:xfrm>
            <a:off x="4922961" y="3946079"/>
            <a:ext cx="0" cy="1449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0191FEB-23B7-EE4C-8874-C1EBE92F05ED}"/>
              </a:ext>
            </a:extLst>
          </p:cNvPr>
          <p:cNvSpPr txBox="1"/>
          <p:nvPr/>
        </p:nvSpPr>
        <p:spPr>
          <a:xfrm>
            <a:off x="4004120" y="4476431"/>
            <a:ext cx="918841" cy="261610"/>
          </a:xfrm>
          <a:prstGeom prst="rect">
            <a:avLst/>
          </a:prstGeom>
          <a:noFill/>
        </p:spPr>
        <p:txBody>
          <a:bodyPr wrap="none" rtlCol="0">
            <a:spAutoFit/>
          </a:bodyPr>
          <a:lstStyle/>
          <a:p>
            <a:r>
              <a:rPr lang="en-US" sz="1100">
                <a:solidFill>
                  <a:schemeClr val="accent1">
                    <a:lumMod val="75000"/>
                  </a:schemeClr>
                </a:solidFill>
              </a:rPr>
              <a:t>Server Rack</a:t>
            </a:r>
            <a:endParaRPr lang="en-US" sz="700">
              <a:solidFill>
                <a:schemeClr val="accent1">
                  <a:lumMod val="75000"/>
                </a:schemeClr>
              </a:solidFill>
            </a:endParaRPr>
          </a:p>
        </p:txBody>
      </p:sp>
      <p:sp>
        <p:nvSpPr>
          <p:cNvPr id="52" name="Rounded Rectangle 51">
            <a:extLst>
              <a:ext uri="{FF2B5EF4-FFF2-40B4-BE49-F238E27FC236}">
                <a16:creationId xmlns:a16="http://schemas.microsoft.com/office/drawing/2014/main" id="{8B2D5DED-EBF4-FD40-82B6-E47B7D93A34A}"/>
              </a:ext>
            </a:extLst>
          </p:cNvPr>
          <p:cNvSpPr/>
          <p:nvPr/>
        </p:nvSpPr>
        <p:spPr>
          <a:xfrm>
            <a:off x="1530347" y="3241057"/>
            <a:ext cx="1847211" cy="1546502"/>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TextBox 52">
            <a:extLst>
              <a:ext uri="{FF2B5EF4-FFF2-40B4-BE49-F238E27FC236}">
                <a16:creationId xmlns:a16="http://schemas.microsoft.com/office/drawing/2014/main" id="{2C43BEAA-B97C-AE4D-B4A2-DBB6BFAF3D62}"/>
              </a:ext>
            </a:extLst>
          </p:cNvPr>
          <p:cNvSpPr txBox="1"/>
          <p:nvPr/>
        </p:nvSpPr>
        <p:spPr>
          <a:xfrm>
            <a:off x="1941656" y="4476431"/>
            <a:ext cx="946093" cy="261610"/>
          </a:xfrm>
          <a:prstGeom prst="rect">
            <a:avLst/>
          </a:prstGeom>
          <a:noFill/>
        </p:spPr>
        <p:txBody>
          <a:bodyPr wrap="none" rtlCol="0">
            <a:spAutoFit/>
          </a:bodyPr>
          <a:lstStyle/>
          <a:p>
            <a:r>
              <a:rPr lang="en-US" sz="1100">
                <a:solidFill>
                  <a:schemeClr val="accent1">
                    <a:lumMod val="75000"/>
                  </a:schemeClr>
                </a:solidFill>
              </a:rPr>
              <a:t>Border Rack</a:t>
            </a:r>
          </a:p>
        </p:txBody>
      </p:sp>
      <p:sp>
        <p:nvSpPr>
          <p:cNvPr id="54" name="Rectangle 53">
            <a:extLst>
              <a:ext uri="{FF2B5EF4-FFF2-40B4-BE49-F238E27FC236}">
                <a16:creationId xmlns:a16="http://schemas.microsoft.com/office/drawing/2014/main" id="{EB09294B-DF6E-F044-92CB-D2DFCDC65BED}"/>
              </a:ext>
            </a:extLst>
          </p:cNvPr>
          <p:cNvSpPr/>
          <p:nvPr/>
        </p:nvSpPr>
        <p:spPr>
          <a:xfrm>
            <a:off x="1659432" y="366032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border1</a:t>
            </a:r>
          </a:p>
        </p:txBody>
      </p:sp>
      <p:sp>
        <p:nvSpPr>
          <p:cNvPr id="55" name="Rectangle 54">
            <a:extLst>
              <a:ext uri="{FF2B5EF4-FFF2-40B4-BE49-F238E27FC236}">
                <a16:creationId xmlns:a16="http://schemas.microsoft.com/office/drawing/2014/main" id="{9AA57EAE-A299-BD43-B6DD-981E8C67D557}"/>
              </a:ext>
            </a:extLst>
          </p:cNvPr>
          <p:cNvSpPr/>
          <p:nvPr/>
        </p:nvSpPr>
        <p:spPr>
          <a:xfrm>
            <a:off x="2484227" y="366032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border2</a:t>
            </a:r>
          </a:p>
        </p:txBody>
      </p:sp>
      <p:sp>
        <p:nvSpPr>
          <p:cNvPr id="41" name="Rounded Rectangle 40">
            <a:extLst>
              <a:ext uri="{FF2B5EF4-FFF2-40B4-BE49-F238E27FC236}">
                <a16:creationId xmlns:a16="http://schemas.microsoft.com/office/drawing/2014/main" id="{F2FF4309-9D52-FB40-A0DF-C8BE35CCB305}"/>
              </a:ext>
            </a:extLst>
          </p:cNvPr>
          <p:cNvSpPr/>
          <p:nvPr/>
        </p:nvSpPr>
        <p:spPr>
          <a:xfrm>
            <a:off x="3582934" y="3241057"/>
            <a:ext cx="1847211" cy="1546502"/>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Rectangle 41">
            <a:extLst>
              <a:ext uri="{FF2B5EF4-FFF2-40B4-BE49-F238E27FC236}">
                <a16:creationId xmlns:a16="http://schemas.microsoft.com/office/drawing/2014/main" id="{312D5E4C-8E24-404F-9C94-381C42478CE6}"/>
              </a:ext>
            </a:extLst>
          </p:cNvPr>
          <p:cNvSpPr/>
          <p:nvPr/>
        </p:nvSpPr>
        <p:spPr>
          <a:xfrm>
            <a:off x="2614988" y="239957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spine1</a:t>
            </a:r>
          </a:p>
        </p:txBody>
      </p:sp>
      <p:sp>
        <p:nvSpPr>
          <p:cNvPr id="44" name="Rectangle 43">
            <a:extLst>
              <a:ext uri="{FF2B5EF4-FFF2-40B4-BE49-F238E27FC236}">
                <a16:creationId xmlns:a16="http://schemas.microsoft.com/office/drawing/2014/main" id="{AF62F468-D7F8-984A-9099-768C5BAD5208}"/>
              </a:ext>
            </a:extLst>
          </p:cNvPr>
          <p:cNvSpPr/>
          <p:nvPr/>
        </p:nvSpPr>
        <p:spPr>
          <a:xfrm>
            <a:off x="3582934" y="239957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spine2</a:t>
            </a:r>
          </a:p>
        </p:txBody>
      </p:sp>
      <p:cxnSp>
        <p:nvCxnSpPr>
          <p:cNvPr id="45" name="Straight Connector 44">
            <a:extLst>
              <a:ext uri="{FF2B5EF4-FFF2-40B4-BE49-F238E27FC236}">
                <a16:creationId xmlns:a16="http://schemas.microsoft.com/office/drawing/2014/main" id="{E7BF4EB9-2838-2845-A73D-BB383BA8F9FE}"/>
              </a:ext>
            </a:extLst>
          </p:cNvPr>
          <p:cNvCxnSpPr>
            <a:cxnSpLocks/>
            <a:stCxn id="54" idx="0"/>
            <a:endCxn id="42" idx="2"/>
          </p:cNvCxnSpPr>
          <p:nvPr/>
        </p:nvCxnSpPr>
        <p:spPr>
          <a:xfrm flipV="1">
            <a:off x="2031851" y="2685327"/>
            <a:ext cx="955556"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4394AA-917D-6F46-B2A2-F08E1A484A31}"/>
              </a:ext>
            </a:extLst>
          </p:cNvPr>
          <p:cNvCxnSpPr>
            <a:cxnSpLocks/>
            <a:stCxn id="55" idx="0"/>
            <a:endCxn id="42" idx="2"/>
          </p:cNvCxnSpPr>
          <p:nvPr/>
        </p:nvCxnSpPr>
        <p:spPr>
          <a:xfrm flipV="1">
            <a:off x="2856646" y="2685327"/>
            <a:ext cx="130761"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B04A573-3C65-2341-8CEB-3D358CCDD708}"/>
              </a:ext>
            </a:extLst>
          </p:cNvPr>
          <p:cNvCxnSpPr>
            <a:cxnSpLocks/>
            <a:stCxn id="54" idx="0"/>
            <a:endCxn id="44" idx="2"/>
          </p:cNvCxnSpPr>
          <p:nvPr/>
        </p:nvCxnSpPr>
        <p:spPr>
          <a:xfrm flipV="1">
            <a:off x="2031851" y="2685327"/>
            <a:ext cx="1923502"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E5A7F11-B9BE-9643-9D6C-A0578EFB298E}"/>
              </a:ext>
            </a:extLst>
          </p:cNvPr>
          <p:cNvCxnSpPr>
            <a:cxnSpLocks/>
            <a:stCxn id="55" idx="0"/>
            <a:endCxn id="44" idx="2"/>
          </p:cNvCxnSpPr>
          <p:nvPr/>
        </p:nvCxnSpPr>
        <p:spPr>
          <a:xfrm flipV="1">
            <a:off x="2856646" y="2685327"/>
            <a:ext cx="1098707"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426E3F9-ECF2-5245-A528-D24BB51859D5}"/>
              </a:ext>
            </a:extLst>
          </p:cNvPr>
          <p:cNvCxnSpPr>
            <a:cxnSpLocks/>
            <a:stCxn id="6" idx="0"/>
            <a:endCxn id="42" idx="2"/>
          </p:cNvCxnSpPr>
          <p:nvPr/>
        </p:nvCxnSpPr>
        <p:spPr>
          <a:xfrm flipH="1" flipV="1">
            <a:off x="2987407" y="2685327"/>
            <a:ext cx="1093282"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140849-DCEA-A144-888B-15A0828D1404}"/>
              </a:ext>
            </a:extLst>
          </p:cNvPr>
          <p:cNvCxnSpPr>
            <a:cxnSpLocks/>
            <a:stCxn id="6" idx="0"/>
            <a:endCxn id="44" idx="2"/>
          </p:cNvCxnSpPr>
          <p:nvPr/>
        </p:nvCxnSpPr>
        <p:spPr>
          <a:xfrm flipH="1" flipV="1">
            <a:off x="3955353" y="2685327"/>
            <a:ext cx="125336"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5FA9C25-D73F-BA40-BDCC-0F73952B92D7}"/>
              </a:ext>
            </a:extLst>
          </p:cNvPr>
          <p:cNvCxnSpPr>
            <a:cxnSpLocks/>
            <a:stCxn id="42" idx="2"/>
            <a:endCxn id="7" idx="0"/>
          </p:cNvCxnSpPr>
          <p:nvPr/>
        </p:nvCxnSpPr>
        <p:spPr>
          <a:xfrm>
            <a:off x="2987407" y="2685327"/>
            <a:ext cx="1935554" cy="975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6B3A3D6-60BD-F24E-914B-33FD8F35C848}"/>
              </a:ext>
            </a:extLst>
          </p:cNvPr>
          <p:cNvCxnSpPr>
            <a:cxnSpLocks/>
            <a:stCxn id="44" idx="2"/>
            <a:endCxn id="7" idx="0"/>
          </p:cNvCxnSpPr>
          <p:nvPr/>
        </p:nvCxnSpPr>
        <p:spPr>
          <a:xfrm>
            <a:off x="3955353" y="2685327"/>
            <a:ext cx="967608" cy="975002"/>
          </a:xfrm>
          <a:prstGeom prst="line">
            <a:avLst/>
          </a:prstGeom>
        </p:spPr>
        <p:style>
          <a:lnRef idx="1">
            <a:schemeClr val="accent1"/>
          </a:lnRef>
          <a:fillRef idx="0">
            <a:schemeClr val="accent1"/>
          </a:fillRef>
          <a:effectRef idx="0">
            <a:schemeClr val="accent1"/>
          </a:effectRef>
          <a:fontRef idx="minor">
            <a:schemeClr val="tx1"/>
          </a:fontRef>
        </p:style>
      </p:cxnSp>
      <p:sp>
        <p:nvSpPr>
          <p:cNvPr id="69" name="Rounded Rectangle 68">
            <a:extLst>
              <a:ext uri="{FF2B5EF4-FFF2-40B4-BE49-F238E27FC236}">
                <a16:creationId xmlns:a16="http://schemas.microsoft.com/office/drawing/2014/main" id="{8FEFBF86-5E64-9143-B68B-8493E29C5649}"/>
              </a:ext>
            </a:extLst>
          </p:cNvPr>
          <p:cNvSpPr/>
          <p:nvPr/>
        </p:nvSpPr>
        <p:spPr>
          <a:xfrm>
            <a:off x="1284994" y="1880339"/>
            <a:ext cx="4403924" cy="3080290"/>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0" name="TextBox 69">
            <a:extLst>
              <a:ext uri="{FF2B5EF4-FFF2-40B4-BE49-F238E27FC236}">
                <a16:creationId xmlns:a16="http://schemas.microsoft.com/office/drawing/2014/main" id="{4D53567D-7B5F-6540-865B-527C32D18635}"/>
              </a:ext>
            </a:extLst>
          </p:cNvPr>
          <p:cNvSpPr txBox="1"/>
          <p:nvPr/>
        </p:nvSpPr>
        <p:spPr>
          <a:xfrm>
            <a:off x="1458176" y="1944059"/>
            <a:ext cx="1548822" cy="261610"/>
          </a:xfrm>
          <a:prstGeom prst="rect">
            <a:avLst/>
          </a:prstGeom>
          <a:noFill/>
        </p:spPr>
        <p:txBody>
          <a:bodyPr wrap="none" rtlCol="0">
            <a:spAutoFit/>
          </a:bodyPr>
          <a:lstStyle/>
          <a:p>
            <a:r>
              <a:rPr lang="en-US" sz="1100">
                <a:solidFill>
                  <a:schemeClr val="accent1">
                    <a:lumMod val="75000"/>
                  </a:schemeClr>
                </a:solidFill>
              </a:rPr>
              <a:t>JNPR EVPN Template</a:t>
            </a:r>
          </a:p>
        </p:txBody>
      </p:sp>
    </p:spTree>
    <p:extLst>
      <p:ext uri="{BB962C8B-B14F-4D97-AF65-F5344CB8AC3E}">
        <p14:creationId xmlns:p14="http://schemas.microsoft.com/office/powerpoint/2010/main" val="556963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02E0A9-74E0-7649-AAC3-3ED61FCC881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Templates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Design &gt; Templates</a:t>
            </a:r>
            <a:r>
              <a:rPr lang="en-US" sz="1000"/>
              <a:t>, and the create a new template.</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Continue the template configuration as below.</a:t>
            </a:r>
          </a:p>
          <a:p>
            <a:pPr marL="285750" indent="-285750">
              <a:lnSpc>
                <a:spcPct val="100000"/>
              </a:lnSpc>
              <a:spcBef>
                <a:spcPts val="900"/>
              </a:spcBef>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33</a:t>
            </a:fld>
            <a:endParaRPr lang="en-US"/>
          </a:p>
        </p:txBody>
      </p:sp>
      <p:graphicFrame>
        <p:nvGraphicFramePr>
          <p:cNvPr id="7" name="Table 7">
            <a:extLst>
              <a:ext uri="{FF2B5EF4-FFF2-40B4-BE49-F238E27FC236}">
                <a16:creationId xmlns:a16="http://schemas.microsoft.com/office/drawing/2014/main" id="{B1E34878-0585-294E-B467-C95E3E73C475}"/>
              </a:ext>
            </a:extLst>
          </p:cNvPr>
          <p:cNvGraphicFramePr>
            <a:graphicFrameLocks noGrp="1"/>
          </p:cNvGraphicFramePr>
          <p:nvPr>
            <p:extLst>
              <p:ext uri="{D42A27DB-BD31-4B8C-83A1-F6EECF244321}">
                <p14:modId xmlns:p14="http://schemas.microsoft.com/office/powerpoint/2010/main" val="1192396250"/>
              </p:ext>
            </p:extLst>
          </p:nvPr>
        </p:nvGraphicFramePr>
        <p:xfrm>
          <a:off x="546596" y="1391693"/>
          <a:ext cx="3130382" cy="1402080"/>
        </p:xfrm>
        <a:graphic>
          <a:graphicData uri="http://schemas.openxmlformats.org/drawingml/2006/table">
            <a:tbl>
              <a:tblPr firstCol="1" bandRow="1">
                <a:tableStyleId>{5C22544A-7EE6-4342-B048-85BDC9FD1C3A}</a:tableStyleId>
              </a:tblPr>
              <a:tblGrid>
                <a:gridCol w="1755390">
                  <a:extLst>
                    <a:ext uri="{9D8B030D-6E8A-4147-A177-3AD203B41FA5}">
                      <a16:colId xmlns:a16="http://schemas.microsoft.com/office/drawing/2014/main" val="578006021"/>
                    </a:ext>
                  </a:extLst>
                </a:gridCol>
                <a:gridCol w="1374992">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t>JNPR EVPN</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Type</a:t>
                      </a:r>
                    </a:p>
                  </a:txBody>
                  <a:tcPr/>
                </a:tc>
                <a:tc>
                  <a:txBody>
                    <a:bodyPr/>
                    <a:lstStyle/>
                    <a:p>
                      <a:r>
                        <a:rPr lang="en-US" sz="800"/>
                        <a:t>RACK BASED</a:t>
                      </a:r>
                    </a:p>
                  </a:txBody>
                  <a:tcPr/>
                </a:tc>
                <a:extLst>
                  <a:ext uri="{0D108BD9-81ED-4DB2-BD59-A6C34878D82A}">
                    <a16:rowId xmlns:a16="http://schemas.microsoft.com/office/drawing/2014/main" val="2246386874"/>
                  </a:ext>
                </a:extLst>
              </a:tr>
              <a:tr h="0">
                <a:tc>
                  <a:txBody>
                    <a:bodyPr/>
                    <a:lstStyle/>
                    <a:p>
                      <a:r>
                        <a:rPr lang="en-US" sz="800"/>
                        <a:t>ASN Allocation Scheme</a:t>
                      </a:r>
                    </a:p>
                  </a:txBody>
                  <a:tcPr/>
                </a:tc>
                <a:tc>
                  <a:txBody>
                    <a:bodyPr/>
                    <a:lstStyle/>
                    <a:p>
                      <a:r>
                        <a:rPr lang="en-US" sz="800"/>
                        <a:t>Unique</a:t>
                      </a:r>
                    </a:p>
                  </a:txBody>
                  <a:tcPr/>
                </a:tc>
                <a:extLst>
                  <a:ext uri="{0D108BD9-81ED-4DB2-BD59-A6C34878D82A}">
                    <a16:rowId xmlns:a16="http://schemas.microsoft.com/office/drawing/2014/main" val="2312277880"/>
                  </a:ext>
                </a:extLst>
              </a:tr>
              <a:tr h="0">
                <a:tc>
                  <a:txBody>
                    <a:bodyPr/>
                    <a:lstStyle/>
                    <a:p>
                      <a:r>
                        <a:rPr lang="en-US" sz="800"/>
                        <a:t>Routing Policy</a:t>
                      </a:r>
                    </a:p>
                  </a:txBody>
                  <a:tcPr/>
                </a:tc>
                <a:tc>
                  <a:txBody>
                    <a:bodyPr/>
                    <a:lstStyle/>
                    <a:p>
                      <a:r>
                        <a:rPr lang="en-US" sz="800"/>
                        <a:t>Default Only</a:t>
                      </a:r>
                    </a:p>
                  </a:txBody>
                  <a:tcPr/>
                </a:tc>
                <a:extLst>
                  <a:ext uri="{0D108BD9-81ED-4DB2-BD59-A6C34878D82A}">
                    <a16:rowId xmlns:a16="http://schemas.microsoft.com/office/drawing/2014/main" val="3734934511"/>
                  </a:ext>
                </a:extLst>
              </a:tr>
              <a:tr h="0">
                <a:tc>
                  <a:txBody>
                    <a:bodyPr/>
                    <a:lstStyle/>
                    <a:p>
                      <a:r>
                        <a:rPr lang="en-US" sz="800"/>
                        <a:t>Overlay Control Protocol</a:t>
                      </a:r>
                    </a:p>
                  </a:txBody>
                  <a:tcPr/>
                </a:tc>
                <a:tc>
                  <a:txBody>
                    <a:bodyPr/>
                    <a:lstStyle/>
                    <a:p>
                      <a:r>
                        <a:rPr lang="en-US" sz="800"/>
                        <a:t>MP-EBGP EVPN</a:t>
                      </a:r>
                    </a:p>
                  </a:txBody>
                  <a:tcPr/>
                </a:tc>
                <a:extLst>
                  <a:ext uri="{0D108BD9-81ED-4DB2-BD59-A6C34878D82A}">
                    <a16:rowId xmlns:a16="http://schemas.microsoft.com/office/drawing/2014/main" val="1896469301"/>
                  </a:ext>
                </a:extLst>
              </a:tr>
              <a:tr h="0">
                <a:tc>
                  <a:txBody>
                    <a:bodyPr/>
                    <a:lstStyle/>
                    <a:p>
                      <a:r>
                        <a:rPr lang="en-US" sz="800"/>
                        <a:t>Spine to Leaf Links Underlay Type</a:t>
                      </a:r>
                    </a:p>
                  </a:txBody>
                  <a:tcPr/>
                </a:tc>
                <a:tc>
                  <a:txBody>
                    <a:bodyPr/>
                    <a:lstStyle/>
                    <a:p>
                      <a:r>
                        <a:rPr lang="en-US" sz="800"/>
                        <a:t>IPv4</a:t>
                      </a:r>
                    </a:p>
                  </a:txBody>
                  <a:tcPr/>
                </a:tc>
                <a:extLst>
                  <a:ext uri="{0D108BD9-81ED-4DB2-BD59-A6C34878D82A}">
                    <a16:rowId xmlns:a16="http://schemas.microsoft.com/office/drawing/2014/main" val="2705540557"/>
                  </a:ext>
                </a:extLst>
              </a:tr>
            </a:tbl>
          </a:graphicData>
        </a:graphic>
      </p:graphicFrame>
      <p:graphicFrame>
        <p:nvGraphicFramePr>
          <p:cNvPr id="14" name="Table 7">
            <a:extLst>
              <a:ext uri="{FF2B5EF4-FFF2-40B4-BE49-F238E27FC236}">
                <a16:creationId xmlns:a16="http://schemas.microsoft.com/office/drawing/2014/main" id="{78A6649A-DB92-4F41-A292-0C85AC91B9E0}"/>
              </a:ext>
            </a:extLst>
          </p:cNvPr>
          <p:cNvGraphicFramePr>
            <a:graphicFrameLocks noGrp="1"/>
          </p:cNvGraphicFramePr>
          <p:nvPr>
            <p:extLst>
              <p:ext uri="{D42A27DB-BD31-4B8C-83A1-F6EECF244321}">
                <p14:modId xmlns:p14="http://schemas.microsoft.com/office/powerpoint/2010/main" val="416992301"/>
              </p:ext>
            </p:extLst>
          </p:nvPr>
        </p:nvGraphicFramePr>
        <p:xfrm>
          <a:off x="546596" y="3001472"/>
          <a:ext cx="3130382" cy="1280160"/>
        </p:xfrm>
        <a:graphic>
          <a:graphicData uri="http://schemas.openxmlformats.org/drawingml/2006/table">
            <a:tbl>
              <a:tblPr firstCol="1" bandRow="1">
                <a:tableStyleId>{7DF18680-E054-41AD-8BC1-D1AEF772440D}</a:tableStyleId>
              </a:tblPr>
              <a:tblGrid>
                <a:gridCol w="1748996">
                  <a:extLst>
                    <a:ext uri="{9D8B030D-6E8A-4147-A177-3AD203B41FA5}">
                      <a16:colId xmlns:a16="http://schemas.microsoft.com/office/drawing/2014/main" val="578006021"/>
                    </a:ext>
                  </a:extLst>
                </a:gridCol>
                <a:gridCol w="1381386">
                  <a:extLst>
                    <a:ext uri="{9D8B030D-6E8A-4147-A177-3AD203B41FA5}">
                      <a16:colId xmlns:a16="http://schemas.microsoft.com/office/drawing/2014/main" val="264078699"/>
                    </a:ext>
                  </a:extLst>
                </a:gridCol>
              </a:tblGrid>
              <a:tr h="0">
                <a:tc>
                  <a:txBody>
                    <a:bodyPr/>
                    <a:lstStyle/>
                    <a:p>
                      <a:r>
                        <a:rPr lang="en-US" sz="800"/>
                        <a:t>Rack Types #1</a:t>
                      </a:r>
                    </a:p>
                  </a:txBody>
                  <a:tcPr/>
                </a:tc>
                <a:tc>
                  <a:txBody>
                    <a:bodyPr/>
                    <a:lstStyle/>
                    <a:p>
                      <a:r>
                        <a:rPr lang="en-US" sz="800">
                          <a:solidFill>
                            <a:schemeClr val="bg1">
                              <a:lumMod val="75000"/>
                            </a:schemeClr>
                          </a:solidFill>
                        </a:rPr>
                        <a:t>Border Rack</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Rack Count #1</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1</a:t>
                      </a:r>
                    </a:p>
                  </a:txBody>
                  <a:tcPr/>
                </a:tc>
                <a:extLst>
                  <a:ext uri="{0D108BD9-81ED-4DB2-BD59-A6C34878D82A}">
                    <a16:rowId xmlns:a16="http://schemas.microsoft.com/office/drawing/2014/main" val="2246386874"/>
                  </a:ext>
                </a:extLst>
              </a:tr>
              <a:tr h="0">
                <a:tc>
                  <a:txBody>
                    <a:bodyPr/>
                    <a:lstStyle/>
                    <a:p>
                      <a:r>
                        <a:rPr lang="en-US" sz="800"/>
                        <a:t>Rack Types #2</a:t>
                      </a:r>
                    </a:p>
                  </a:txBody>
                  <a:tcPr/>
                </a:tc>
                <a:tc>
                  <a:txBody>
                    <a:bodyPr/>
                    <a:lstStyle/>
                    <a:p>
                      <a:r>
                        <a:rPr lang="en-US" sz="800">
                          <a:solidFill>
                            <a:schemeClr val="bg1">
                              <a:lumMod val="75000"/>
                            </a:schemeClr>
                          </a:solidFill>
                        </a:rPr>
                        <a:t>Server Rack</a:t>
                      </a:r>
                    </a:p>
                  </a:txBody>
                  <a:tcPr/>
                </a:tc>
                <a:extLst>
                  <a:ext uri="{0D108BD9-81ED-4DB2-BD59-A6C34878D82A}">
                    <a16:rowId xmlns:a16="http://schemas.microsoft.com/office/drawing/2014/main" val="1088043331"/>
                  </a:ext>
                </a:extLst>
              </a:tr>
              <a:tr h="0">
                <a:tc>
                  <a:txBody>
                    <a:bodyPr/>
                    <a:lstStyle/>
                    <a:p>
                      <a:r>
                        <a:rPr lang="en-US" sz="800"/>
                        <a:t>Rack Count #2</a:t>
                      </a:r>
                    </a:p>
                  </a:txBody>
                  <a:tcPr/>
                </a:tc>
                <a:tc>
                  <a:txBody>
                    <a:bodyPr/>
                    <a:lstStyle/>
                    <a:p>
                      <a:r>
                        <a:rPr lang="en-US" sz="800">
                          <a:solidFill>
                            <a:schemeClr val="bg1">
                              <a:lumMod val="75000"/>
                            </a:schemeClr>
                          </a:solidFill>
                        </a:rPr>
                        <a:t>1</a:t>
                      </a:r>
                    </a:p>
                  </a:txBody>
                  <a:tcPr/>
                </a:tc>
                <a:extLst>
                  <a:ext uri="{0D108BD9-81ED-4DB2-BD59-A6C34878D82A}">
                    <a16:rowId xmlns:a16="http://schemas.microsoft.com/office/drawing/2014/main" val="2106906357"/>
                  </a:ext>
                </a:extLst>
              </a:tr>
              <a:tr h="0">
                <a:tc>
                  <a:txBody>
                    <a:bodyPr/>
                    <a:lstStyle/>
                    <a:p>
                      <a:r>
                        <a:rPr lang="en-US" sz="800"/>
                        <a:t>Spine Logical Device</a:t>
                      </a:r>
                    </a:p>
                  </a:txBody>
                  <a:tcPr/>
                </a:tc>
                <a:tc>
                  <a:txBody>
                    <a:bodyPr/>
                    <a:lstStyle/>
                    <a:p>
                      <a:r>
                        <a:rPr lang="en-US" sz="800">
                          <a:solidFill>
                            <a:schemeClr val="bg1">
                              <a:lumMod val="75000"/>
                            </a:schemeClr>
                          </a:solidFill>
                        </a:rPr>
                        <a:t>JNPR-12x10-Spine</a:t>
                      </a:r>
                    </a:p>
                  </a:txBody>
                  <a:tcPr/>
                </a:tc>
                <a:extLst>
                  <a:ext uri="{0D108BD9-81ED-4DB2-BD59-A6C34878D82A}">
                    <a16:rowId xmlns:a16="http://schemas.microsoft.com/office/drawing/2014/main" val="2312277880"/>
                  </a:ext>
                </a:extLst>
              </a:tr>
              <a:tr h="0">
                <a:tc>
                  <a:txBody>
                    <a:bodyPr/>
                    <a:lstStyle/>
                    <a:p>
                      <a:r>
                        <a:rPr lang="en-US" sz="800"/>
                        <a:t>Spines Count</a:t>
                      </a:r>
                    </a:p>
                  </a:txBody>
                  <a:tcPr/>
                </a:tc>
                <a:tc>
                  <a:txBody>
                    <a:bodyPr/>
                    <a:lstStyle/>
                    <a:p>
                      <a:r>
                        <a:rPr lang="en-US" sz="800">
                          <a:solidFill>
                            <a:schemeClr val="bg1">
                              <a:lumMod val="75000"/>
                            </a:schemeClr>
                          </a:solidFill>
                        </a:rPr>
                        <a:t>2</a:t>
                      </a:r>
                    </a:p>
                  </a:txBody>
                  <a:tcPr/>
                </a:tc>
                <a:extLst>
                  <a:ext uri="{0D108BD9-81ED-4DB2-BD59-A6C34878D82A}">
                    <a16:rowId xmlns:a16="http://schemas.microsoft.com/office/drawing/2014/main" val="3734934511"/>
                  </a:ext>
                </a:extLst>
              </a:tr>
            </a:tbl>
          </a:graphicData>
        </a:graphic>
      </p:graphicFrame>
      <p:cxnSp>
        <p:nvCxnSpPr>
          <p:cNvPr id="15" name="Straight Arrow Connector 14">
            <a:extLst>
              <a:ext uri="{FF2B5EF4-FFF2-40B4-BE49-F238E27FC236}">
                <a16:creationId xmlns:a16="http://schemas.microsoft.com/office/drawing/2014/main" id="{D9C42229-FAC8-5047-81A3-E82BB1E4CDA6}"/>
              </a:ext>
            </a:extLst>
          </p:cNvPr>
          <p:cNvCxnSpPr>
            <a:cxnSpLocks/>
            <a:stCxn id="18" idx="1"/>
          </p:cNvCxnSpPr>
          <p:nvPr/>
        </p:nvCxnSpPr>
        <p:spPr>
          <a:xfrm flipH="1">
            <a:off x="5122258" y="2135007"/>
            <a:ext cx="506585" cy="17526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74E3990-3788-9E44-981E-D3A8557CD3EA}"/>
              </a:ext>
            </a:extLst>
          </p:cNvPr>
          <p:cNvGrpSpPr/>
          <p:nvPr/>
        </p:nvGrpSpPr>
        <p:grpSpPr>
          <a:xfrm>
            <a:off x="5526985" y="2027057"/>
            <a:ext cx="835565" cy="207749"/>
            <a:chOff x="6419077" y="1667919"/>
            <a:chExt cx="835565" cy="207749"/>
          </a:xfrm>
        </p:grpSpPr>
        <p:sp>
          <p:nvSpPr>
            <p:cNvPr id="17" name="Oval 16">
              <a:extLst>
                <a:ext uri="{FF2B5EF4-FFF2-40B4-BE49-F238E27FC236}">
                  <a16:creationId xmlns:a16="http://schemas.microsoft.com/office/drawing/2014/main" id="{3F6E08BE-1CA7-9145-8C22-84DEB2949F0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7">
              <a:extLst>
                <a:ext uri="{FF2B5EF4-FFF2-40B4-BE49-F238E27FC236}">
                  <a16:creationId xmlns:a16="http://schemas.microsoft.com/office/drawing/2014/main" id="{B1B5A915-1C46-2B48-8572-F932EF01E60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9" name="Rectangle 18">
              <a:extLst>
                <a:ext uri="{FF2B5EF4-FFF2-40B4-BE49-F238E27FC236}">
                  <a16:creationId xmlns:a16="http://schemas.microsoft.com/office/drawing/2014/main" id="{EEC7DC57-8F04-ED49-9200-2B8C89C0DF03}"/>
                </a:ext>
              </a:extLst>
            </p:cNvPr>
            <p:cNvSpPr/>
            <p:nvPr/>
          </p:nvSpPr>
          <p:spPr>
            <a:xfrm>
              <a:off x="6618249" y="1710238"/>
              <a:ext cx="63639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a:t>
              </a:r>
            </a:p>
          </p:txBody>
        </p:sp>
      </p:grpSp>
      <p:cxnSp>
        <p:nvCxnSpPr>
          <p:cNvPr id="20" name="Straight Arrow Connector 19">
            <a:extLst>
              <a:ext uri="{FF2B5EF4-FFF2-40B4-BE49-F238E27FC236}">
                <a16:creationId xmlns:a16="http://schemas.microsoft.com/office/drawing/2014/main" id="{2ADC156B-58DF-B34D-827B-A779CA37F3E3}"/>
              </a:ext>
            </a:extLst>
          </p:cNvPr>
          <p:cNvCxnSpPr>
            <a:cxnSpLocks/>
            <a:stCxn id="23" idx="1"/>
          </p:cNvCxnSpPr>
          <p:nvPr/>
        </p:nvCxnSpPr>
        <p:spPr>
          <a:xfrm flipH="1">
            <a:off x="5622235" y="3529301"/>
            <a:ext cx="395536" cy="18494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E68E600-7E5F-184E-AF17-869CF9862367}"/>
              </a:ext>
            </a:extLst>
          </p:cNvPr>
          <p:cNvGrpSpPr/>
          <p:nvPr/>
        </p:nvGrpSpPr>
        <p:grpSpPr>
          <a:xfrm>
            <a:off x="5915913" y="3421351"/>
            <a:ext cx="893273" cy="207749"/>
            <a:chOff x="6419077" y="1667919"/>
            <a:chExt cx="893273" cy="207749"/>
          </a:xfrm>
        </p:grpSpPr>
        <p:sp>
          <p:nvSpPr>
            <p:cNvPr id="22" name="Oval 21">
              <a:extLst>
                <a:ext uri="{FF2B5EF4-FFF2-40B4-BE49-F238E27FC236}">
                  <a16:creationId xmlns:a16="http://schemas.microsoft.com/office/drawing/2014/main" id="{93D145EC-F6DA-7549-8B04-DA8F1A72B1A2}"/>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A9EE5504-CFD0-D34A-A4DA-16ADADBC10B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4" name="Rectangle 23">
              <a:extLst>
                <a:ext uri="{FF2B5EF4-FFF2-40B4-BE49-F238E27FC236}">
                  <a16:creationId xmlns:a16="http://schemas.microsoft.com/office/drawing/2014/main" id="{EB9D5576-33C3-F945-9810-0369B11ABB57}"/>
                </a:ext>
              </a:extLst>
            </p:cNvPr>
            <p:cNvSpPr/>
            <p:nvPr/>
          </p:nvSpPr>
          <p:spPr>
            <a:xfrm>
              <a:off x="6618249" y="1710238"/>
              <a:ext cx="69410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protocol</a:t>
              </a:r>
            </a:p>
          </p:txBody>
        </p:sp>
      </p:grpSp>
      <p:cxnSp>
        <p:nvCxnSpPr>
          <p:cNvPr id="25" name="Straight Arrow Connector 24">
            <a:extLst>
              <a:ext uri="{FF2B5EF4-FFF2-40B4-BE49-F238E27FC236}">
                <a16:creationId xmlns:a16="http://schemas.microsoft.com/office/drawing/2014/main" id="{2F29688E-41BF-884C-B854-8D964364AD9F}"/>
              </a:ext>
            </a:extLst>
          </p:cNvPr>
          <p:cNvCxnSpPr>
            <a:cxnSpLocks/>
            <a:stCxn id="28" idx="1"/>
          </p:cNvCxnSpPr>
          <p:nvPr/>
        </p:nvCxnSpPr>
        <p:spPr>
          <a:xfrm>
            <a:off x="8275678" y="2779803"/>
            <a:ext cx="629607" cy="42059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89129D80-FA50-F34D-85AE-DA491DFE7EE8}"/>
              </a:ext>
            </a:extLst>
          </p:cNvPr>
          <p:cNvGrpSpPr/>
          <p:nvPr/>
        </p:nvGrpSpPr>
        <p:grpSpPr>
          <a:xfrm>
            <a:off x="8173820" y="2671853"/>
            <a:ext cx="691294" cy="207749"/>
            <a:chOff x="6419077" y="1667919"/>
            <a:chExt cx="691294" cy="207749"/>
          </a:xfrm>
        </p:grpSpPr>
        <p:sp>
          <p:nvSpPr>
            <p:cNvPr id="27" name="Oval 26">
              <a:extLst>
                <a:ext uri="{FF2B5EF4-FFF2-40B4-BE49-F238E27FC236}">
                  <a16:creationId xmlns:a16="http://schemas.microsoft.com/office/drawing/2014/main" id="{ADD07CA0-B96F-634B-B1CF-7100364D1AD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7">
              <a:extLst>
                <a:ext uri="{FF2B5EF4-FFF2-40B4-BE49-F238E27FC236}">
                  <a16:creationId xmlns:a16="http://schemas.microsoft.com/office/drawing/2014/main" id="{F7577B8D-AAAE-8245-9219-836CB98734E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29" name="Rectangle 28">
              <a:extLst>
                <a:ext uri="{FF2B5EF4-FFF2-40B4-BE49-F238E27FC236}">
                  <a16:creationId xmlns:a16="http://schemas.microsoft.com/office/drawing/2014/main" id="{BFBB9D79-B8BF-0549-9123-2D9C24435160}"/>
                </a:ext>
              </a:extLst>
            </p:cNvPr>
            <p:cNvSpPr/>
            <p:nvPr/>
          </p:nvSpPr>
          <p:spPr>
            <a:xfrm>
              <a:off x="6618249" y="1710238"/>
              <a:ext cx="49212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Scroll down</a:t>
              </a:r>
            </a:p>
          </p:txBody>
        </p:sp>
      </p:grpSp>
    </p:spTree>
    <p:extLst>
      <p:ext uri="{BB962C8B-B14F-4D97-AF65-F5344CB8AC3E}">
        <p14:creationId xmlns:p14="http://schemas.microsoft.com/office/powerpoint/2010/main" val="2086210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FE6A8-18AF-FD4E-AB9E-FA2F80766F2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Templates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34</a:t>
            </a:fld>
            <a:endParaRPr lang="en-US"/>
          </a:p>
        </p:txBody>
      </p:sp>
      <p:sp>
        <p:nvSpPr>
          <p:cNvPr id="28" name="Content Placeholder 2">
            <a:extLst>
              <a:ext uri="{FF2B5EF4-FFF2-40B4-BE49-F238E27FC236}">
                <a16:creationId xmlns:a16="http://schemas.microsoft.com/office/drawing/2014/main" id="{D90130D6-A0ED-7D49-8C77-E491CB445342}"/>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Design &gt; Templates</a:t>
            </a:r>
            <a:r>
              <a:rPr lang="en-US" sz="1000">
                <a:solidFill>
                  <a:schemeClr val="bg1">
                    <a:lumMod val="75000"/>
                  </a:schemeClr>
                </a:solidFill>
              </a:rPr>
              <a:t>, and the create a new template.</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Continue the template configuration as below.</a:t>
            </a:r>
          </a:p>
          <a:p>
            <a:pPr marL="285750" indent="-285750">
              <a:lnSpc>
                <a:spcPct val="100000"/>
              </a:lnSpc>
              <a:spcBef>
                <a:spcPts val="900"/>
              </a:spcBef>
              <a:buFont typeface="Arial" panose="020B0604020202020204" pitchFamily="34" charset="0"/>
              <a:buChar char="•"/>
            </a:pPr>
            <a:endParaRPr lang="en-US" sz="1000"/>
          </a:p>
        </p:txBody>
      </p:sp>
      <p:graphicFrame>
        <p:nvGraphicFramePr>
          <p:cNvPr id="29" name="Table 7">
            <a:extLst>
              <a:ext uri="{FF2B5EF4-FFF2-40B4-BE49-F238E27FC236}">
                <a16:creationId xmlns:a16="http://schemas.microsoft.com/office/drawing/2014/main" id="{18499C92-9582-334B-BD76-25565A3FF3D5}"/>
              </a:ext>
            </a:extLst>
          </p:cNvPr>
          <p:cNvGraphicFramePr>
            <a:graphicFrameLocks noGrp="1"/>
          </p:cNvGraphicFramePr>
          <p:nvPr>
            <p:extLst>
              <p:ext uri="{D42A27DB-BD31-4B8C-83A1-F6EECF244321}">
                <p14:modId xmlns:p14="http://schemas.microsoft.com/office/powerpoint/2010/main" val="3127865349"/>
              </p:ext>
            </p:extLst>
          </p:nvPr>
        </p:nvGraphicFramePr>
        <p:xfrm>
          <a:off x="546596" y="1391693"/>
          <a:ext cx="3130382" cy="1402080"/>
        </p:xfrm>
        <a:graphic>
          <a:graphicData uri="http://schemas.openxmlformats.org/drawingml/2006/table">
            <a:tbl>
              <a:tblPr firstCol="1" bandRow="1">
                <a:tableStyleId>{7DF18680-E054-41AD-8BC1-D1AEF772440D}</a:tableStyleId>
              </a:tblPr>
              <a:tblGrid>
                <a:gridCol w="1755390">
                  <a:extLst>
                    <a:ext uri="{9D8B030D-6E8A-4147-A177-3AD203B41FA5}">
                      <a16:colId xmlns:a16="http://schemas.microsoft.com/office/drawing/2014/main" val="578006021"/>
                    </a:ext>
                  </a:extLst>
                </a:gridCol>
                <a:gridCol w="1374992">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solidFill>
                            <a:srgbClr val="BFBFBF"/>
                          </a:solidFill>
                        </a:rPr>
                        <a:t>JNPR EVPN</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Type</a:t>
                      </a:r>
                      <a:endParaRPr lang="en-US" sz="800" b="1" kern="1200">
                        <a:solidFill>
                          <a:schemeClr val="lt1"/>
                        </a:solidFill>
                        <a:latin typeface="+mn-lt"/>
                        <a:ea typeface="+mn-ea"/>
                        <a:cs typeface="+mn-cs"/>
                      </a:endParaRPr>
                    </a:p>
                  </a:txBody>
                  <a:tcPr/>
                </a:tc>
                <a:tc>
                  <a:txBody>
                    <a:bodyPr/>
                    <a:lstStyle/>
                    <a:p>
                      <a:r>
                        <a:rPr lang="en-US" sz="800">
                          <a:solidFill>
                            <a:srgbClr val="BFBFBF"/>
                          </a:solidFill>
                        </a:rPr>
                        <a:t>RACK BASED</a:t>
                      </a:r>
                    </a:p>
                  </a:txBody>
                  <a:tcPr/>
                </a:tc>
                <a:extLst>
                  <a:ext uri="{0D108BD9-81ED-4DB2-BD59-A6C34878D82A}">
                    <a16:rowId xmlns:a16="http://schemas.microsoft.com/office/drawing/2014/main" val="2246386874"/>
                  </a:ext>
                </a:extLst>
              </a:tr>
              <a:tr h="0">
                <a:tc>
                  <a:txBody>
                    <a:bodyPr/>
                    <a:lstStyle/>
                    <a:p>
                      <a:r>
                        <a:rPr lang="en-US" sz="800"/>
                        <a:t>ASN Allocation Scheme</a:t>
                      </a:r>
                    </a:p>
                  </a:txBody>
                  <a:tcPr/>
                </a:tc>
                <a:tc>
                  <a:txBody>
                    <a:bodyPr/>
                    <a:lstStyle/>
                    <a:p>
                      <a:r>
                        <a:rPr lang="en-US" sz="800">
                          <a:solidFill>
                            <a:srgbClr val="BFBFBF"/>
                          </a:solidFill>
                        </a:rPr>
                        <a:t>Unique</a:t>
                      </a:r>
                    </a:p>
                  </a:txBody>
                  <a:tcPr/>
                </a:tc>
                <a:extLst>
                  <a:ext uri="{0D108BD9-81ED-4DB2-BD59-A6C34878D82A}">
                    <a16:rowId xmlns:a16="http://schemas.microsoft.com/office/drawing/2014/main" val="2312277880"/>
                  </a:ext>
                </a:extLst>
              </a:tr>
              <a:tr h="0">
                <a:tc>
                  <a:txBody>
                    <a:bodyPr/>
                    <a:lstStyle/>
                    <a:p>
                      <a:r>
                        <a:rPr lang="en-US" sz="800"/>
                        <a:t>Routing Policy</a:t>
                      </a:r>
                    </a:p>
                  </a:txBody>
                  <a:tcPr/>
                </a:tc>
                <a:tc>
                  <a:txBody>
                    <a:bodyPr/>
                    <a:lstStyle/>
                    <a:p>
                      <a:r>
                        <a:rPr lang="en-US" sz="800">
                          <a:solidFill>
                            <a:srgbClr val="BFBFBF"/>
                          </a:solidFill>
                        </a:rPr>
                        <a:t>Default Only</a:t>
                      </a:r>
                    </a:p>
                  </a:txBody>
                  <a:tcPr/>
                </a:tc>
                <a:extLst>
                  <a:ext uri="{0D108BD9-81ED-4DB2-BD59-A6C34878D82A}">
                    <a16:rowId xmlns:a16="http://schemas.microsoft.com/office/drawing/2014/main" val="3734934511"/>
                  </a:ext>
                </a:extLst>
              </a:tr>
              <a:tr h="0">
                <a:tc>
                  <a:txBody>
                    <a:bodyPr/>
                    <a:lstStyle/>
                    <a:p>
                      <a:r>
                        <a:rPr lang="en-US" sz="800"/>
                        <a:t>Overlay Control Protocol</a:t>
                      </a:r>
                    </a:p>
                  </a:txBody>
                  <a:tcPr/>
                </a:tc>
                <a:tc>
                  <a:txBody>
                    <a:bodyPr/>
                    <a:lstStyle/>
                    <a:p>
                      <a:r>
                        <a:rPr lang="en-US" sz="800">
                          <a:solidFill>
                            <a:srgbClr val="BFBFBF"/>
                          </a:solidFill>
                        </a:rPr>
                        <a:t>MP-EBGP EVPN</a:t>
                      </a:r>
                    </a:p>
                  </a:txBody>
                  <a:tcPr/>
                </a:tc>
                <a:extLst>
                  <a:ext uri="{0D108BD9-81ED-4DB2-BD59-A6C34878D82A}">
                    <a16:rowId xmlns:a16="http://schemas.microsoft.com/office/drawing/2014/main" val="1896469301"/>
                  </a:ext>
                </a:extLst>
              </a:tr>
              <a:tr h="0">
                <a:tc>
                  <a:txBody>
                    <a:bodyPr/>
                    <a:lstStyle/>
                    <a:p>
                      <a:r>
                        <a:rPr lang="en-US" sz="800"/>
                        <a:t>Spine to Leaf Links Underlay Type</a:t>
                      </a:r>
                    </a:p>
                  </a:txBody>
                  <a:tcPr/>
                </a:tc>
                <a:tc>
                  <a:txBody>
                    <a:bodyPr/>
                    <a:lstStyle/>
                    <a:p>
                      <a:r>
                        <a:rPr lang="en-US" sz="800">
                          <a:solidFill>
                            <a:srgbClr val="BFBFBF"/>
                          </a:solidFill>
                        </a:rPr>
                        <a:t>IPv4</a:t>
                      </a:r>
                    </a:p>
                  </a:txBody>
                  <a:tcPr/>
                </a:tc>
                <a:extLst>
                  <a:ext uri="{0D108BD9-81ED-4DB2-BD59-A6C34878D82A}">
                    <a16:rowId xmlns:a16="http://schemas.microsoft.com/office/drawing/2014/main" val="2705540557"/>
                  </a:ext>
                </a:extLst>
              </a:tr>
            </a:tbl>
          </a:graphicData>
        </a:graphic>
      </p:graphicFrame>
      <p:graphicFrame>
        <p:nvGraphicFramePr>
          <p:cNvPr id="30" name="Table 7">
            <a:extLst>
              <a:ext uri="{FF2B5EF4-FFF2-40B4-BE49-F238E27FC236}">
                <a16:creationId xmlns:a16="http://schemas.microsoft.com/office/drawing/2014/main" id="{7B7F0789-824A-0F49-B852-CA0D42791D5F}"/>
              </a:ext>
            </a:extLst>
          </p:cNvPr>
          <p:cNvGraphicFramePr>
            <a:graphicFrameLocks noGrp="1"/>
          </p:cNvGraphicFramePr>
          <p:nvPr>
            <p:extLst>
              <p:ext uri="{D42A27DB-BD31-4B8C-83A1-F6EECF244321}">
                <p14:modId xmlns:p14="http://schemas.microsoft.com/office/powerpoint/2010/main" val="1957460697"/>
              </p:ext>
            </p:extLst>
          </p:nvPr>
        </p:nvGraphicFramePr>
        <p:xfrm>
          <a:off x="546596" y="3001472"/>
          <a:ext cx="3130382" cy="1280160"/>
        </p:xfrm>
        <a:graphic>
          <a:graphicData uri="http://schemas.openxmlformats.org/drawingml/2006/table">
            <a:tbl>
              <a:tblPr firstCol="1" bandRow="1">
                <a:tableStyleId>{5C22544A-7EE6-4342-B048-85BDC9FD1C3A}</a:tableStyleId>
              </a:tblPr>
              <a:tblGrid>
                <a:gridCol w="1748996">
                  <a:extLst>
                    <a:ext uri="{9D8B030D-6E8A-4147-A177-3AD203B41FA5}">
                      <a16:colId xmlns:a16="http://schemas.microsoft.com/office/drawing/2014/main" val="578006021"/>
                    </a:ext>
                  </a:extLst>
                </a:gridCol>
                <a:gridCol w="1381386">
                  <a:extLst>
                    <a:ext uri="{9D8B030D-6E8A-4147-A177-3AD203B41FA5}">
                      <a16:colId xmlns:a16="http://schemas.microsoft.com/office/drawing/2014/main" val="264078699"/>
                    </a:ext>
                  </a:extLst>
                </a:gridCol>
              </a:tblGrid>
              <a:tr h="0">
                <a:tc>
                  <a:txBody>
                    <a:bodyPr/>
                    <a:lstStyle/>
                    <a:p>
                      <a:r>
                        <a:rPr lang="en-US" sz="800"/>
                        <a:t>Rack Types #1</a:t>
                      </a:r>
                    </a:p>
                  </a:txBody>
                  <a:tcPr/>
                </a:tc>
                <a:tc>
                  <a:txBody>
                    <a:bodyPr/>
                    <a:lstStyle/>
                    <a:p>
                      <a:r>
                        <a:rPr lang="en-US" sz="800">
                          <a:solidFill>
                            <a:srgbClr val="3C3C3C"/>
                          </a:solidFill>
                        </a:rPr>
                        <a:t>Border Rack</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Rack Count #1</a:t>
                      </a:r>
                      <a:endParaRPr lang="en-US" sz="800" b="1" kern="1200">
                        <a:solidFill>
                          <a:schemeClr val="lt1"/>
                        </a:solidFill>
                        <a:latin typeface="+mn-lt"/>
                        <a:ea typeface="+mn-ea"/>
                        <a:cs typeface="+mn-cs"/>
                      </a:endParaRPr>
                    </a:p>
                  </a:txBody>
                  <a:tcPr/>
                </a:tc>
                <a:tc>
                  <a:txBody>
                    <a:bodyPr/>
                    <a:lstStyle/>
                    <a:p>
                      <a:r>
                        <a:rPr lang="en-US" sz="800">
                          <a:solidFill>
                            <a:srgbClr val="3C3C3C"/>
                          </a:solidFill>
                        </a:rPr>
                        <a:t>1</a:t>
                      </a:r>
                    </a:p>
                  </a:txBody>
                  <a:tcPr/>
                </a:tc>
                <a:extLst>
                  <a:ext uri="{0D108BD9-81ED-4DB2-BD59-A6C34878D82A}">
                    <a16:rowId xmlns:a16="http://schemas.microsoft.com/office/drawing/2014/main" val="2246386874"/>
                  </a:ext>
                </a:extLst>
              </a:tr>
              <a:tr h="0">
                <a:tc>
                  <a:txBody>
                    <a:bodyPr/>
                    <a:lstStyle/>
                    <a:p>
                      <a:r>
                        <a:rPr lang="en-US" sz="800"/>
                        <a:t>Rack Types #2</a:t>
                      </a:r>
                    </a:p>
                  </a:txBody>
                  <a:tcPr/>
                </a:tc>
                <a:tc>
                  <a:txBody>
                    <a:bodyPr/>
                    <a:lstStyle/>
                    <a:p>
                      <a:r>
                        <a:rPr lang="en-US" sz="800">
                          <a:solidFill>
                            <a:srgbClr val="3C3C3C"/>
                          </a:solidFill>
                        </a:rPr>
                        <a:t>Server Rack</a:t>
                      </a:r>
                    </a:p>
                  </a:txBody>
                  <a:tcPr/>
                </a:tc>
                <a:extLst>
                  <a:ext uri="{0D108BD9-81ED-4DB2-BD59-A6C34878D82A}">
                    <a16:rowId xmlns:a16="http://schemas.microsoft.com/office/drawing/2014/main" val="1088043331"/>
                  </a:ext>
                </a:extLst>
              </a:tr>
              <a:tr h="0">
                <a:tc>
                  <a:txBody>
                    <a:bodyPr/>
                    <a:lstStyle/>
                    <a:p>
                      <a:r>
                        <a:rPr lang="en-US" sz="800"/>
                        <a:t>Rack Count #2</a:t>
                      </a:r>
                    </a:p>
                  </a:txBody>
                  <a:tcPr/>
                </a:tc>
                <a:tc>
                  <a:txBody>
                    <a:bodyPr/>
                    <a:lstStyle/>
                    <a:p>
                      <a:r>
                        <a:rPr lang="en-US" sz="800">
                          <a:solidFill>
                            <a:srgbClr val="3C3C3C"/>
                          </a:solidFill>
                        </a:rPr>
                        <a:t>1</a:t>
                      </a:r>
                    </a:p>
                  </a:txBody>
                  <a:tcPr/>
                </a:tc>
                <a:extLst>
                  <a:ext uri="{0D108BD9-81ED-4DB2-BD59-A6C34878D82A}">
                    <a16:rowId xmlns:a16="http://schemas.microsoft.com/office/drawing/2014/main" val="2106906357"/>
                  </a:ext>
                </a:extLst>
              </a:tr>
              <a:tr h="0">
                <a:tc>
                  <a:txBody>
                    <a:bodyPr/>
                    <a:lstStyle/>
                    <a:p>
                      <a:r>
                        <a:rPr lang="en-US" sz="800"/>
                        <a:t>Spine Logical Device</a:t>
                      </a:r>
                    </a:p>
                  </a:txBody>
                  <a:tcPr/>
                </a:tc>
                <a:tc>
                  <a:txBody>
                    <a:bodyPr/>
                    <a:lstStyle/>
                    <a:p>
                      <a:r>
                        <a:rPr lang="en-US" sz="800">
                          <a:solidFill>
                            <a:srgbClr val="3C3C3C"/>
                          </a:solidFill>
                        </a:rPr>
                        <a:t>JNPR-12x10-Spine</a:t>
                      </a:r>
                    </a:p>
                  </a:txBody>
                  <a:tcPr/>
                </a:tc>
                <a:extLst>
                  <a:ext uri="{0D108BD9-81ED-4DB2-BD59-A6C34878D82A}">
                    <a16:rowId xmlns:a16="http://schemas.microsoft.com/office/drawing/2014/main" val="2312277880"/>
                  </a:ext>
                </a:extLst>
              </a:tr>
              <a:tr h="0">
                <a:tc>
                  <a:txBody>
                    <a:bodyPr/>
                    <a:lstStyle/>
                    <a:p>
                      <a:r>
                        <a:rPr lang="en-US" sz="800"/>
                        <a:t>Spines Count</a:t>
                      </a:r>
                    </a:p>
                  </a:txBody>
                  <a:tcPr/>
                </a:tc>
                <a:tc>
                  <a:txBody>
                    <a:bodyPr/>
                    <a:lstStyle/>
                    <a:p>
                      <a:r>
                        <a:rPr lang="en-US" sz="800">
                          <a:solidFill>
                            <a:srgbClr val="3C3C3C"/>
                          </a:solidFill>
                        </a:rPr>
                        <a:t>2</a:t>
                      </a:r>
                    </a:p>
                  </a:txBody>
                  <a:tcPr/>
                </a:tc>
                <a:extLst>
                  <a:ext uri="{0D108BD9-81ED-4DB2-BD59-A6C34878D82A}">
                    <a16:rowId xmlns:a16="http://schemas.microsoft.com/office/drawing/2014/main" val="3734934511"/>
                  </a:ext>
                </a:extLst>
              </a:tr>
            </a:tbl>
          </a:graphicData>
        </a:graphic>
      </p:graphicFrame>
      <p:cxnSp>
        <p:nvCxnSpPr>
          <p:cNvPr id="23" name="Straight Arrow Connector 22">
            <a:extLst>
              <a:ext uri="{FF2B5EF4-FFF2-40B4-BE49-F238E27FC236}">
                <a16:creationId xmlns:a16="http://schemas.microsoft.com/office/drawing/2014/main" id="{5765A245-159A-F94F-B49E-12B52E8E2B2D}"/>
              </a:ext>
            </a:extLst>
          </p:cNvPr>
          <p:cNvCxnSpPr>
            <a:cxnSpLocks/>
            <a:stCxn id="31" idx="1"/>
          </p:cNvCxnSpPr>
          <p:nvPr/>
        </p:nvCxnSpPr>
        <p:spPr>
          <a:xfrm flipH="1" flipV="1">
            <a:off x="4576046" y="2860535"/>
            <a:ext cx="510659" cy="4991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ED04DBA-20F5-E441-A234-580A6DE5E334}"/>
              </a:ext>
            </a:extLst>
          </p:cNvPr>
          <p:cNvGrpSpPr/>
          <p:nvPr/>
        </p:nvGrpSpPr>
        <p:grpSpPr>
          <a:xfrm>
            <a:off x="4984847" y="2802502"/>
            <a:ext cx="1002277" cy="207749"/>
            <a:chOff x="6419077" y="1667919"/>
            <a:chExt cx="1002277" cy="207749"/>
          </a:xfrm>
        </p:grpSpPr>
        <p:sp>
          <p:nvSpPr>
            <p:cNvPr id="27" name="Oval 26">
              <a:extLst>
                <a:ext uri="{FF2B5EF4-FFF2-40B4-BE49-F238E27FC236}">
                  <a16:creationId xmlns:a16="http://schemas.microsoft.com/office/drawing/2014/main" id="{12B3A186-B2A0-EA4B-805F-35FCC395768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7">
              <a:extLst>
                <a:ext uri="{FF2B5EF4-FFF2-40B4-BE49-F238E27FC236}">
                  <a16:creationId xmlns:a16="http://schemas.microsoft.com/office/drawing/2014/main" id="{2E076B78-04B1-424F-8FE6-5C3D0475196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32" name="Rectangle 31">
              <a:extLst>
                <a:ext uri="{FF2B5EF4-FFF2-40B4-BE49-F238E27FC236}">
                  <a16:creationId xmlns:a16="http://schemas.microsoft.com/office/drawing/2014/main" id="{66ECF3CE-D779-214A-9FE9-A2C8D253AD01}"/>
                </a:ext>
              </a:extLst>
            </p:cNvPr>
            <p:cNvSpPr/>
            <p:nvPr/>
          </p:nvSpPr>
          <p:spPr>
            <a:xfrm>
              <a:off x="6618249" y="1710238"/>
              <a:ext cx="803105"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Add one more rack</a:t>
              </a:r>
            </a:p>
          </p:txBody>
        </p:sp>
      </p:grpSp>
      <p:cxnSp>
        <p:nvCxnSpPr>
          <p:cNvPr id="33" name="Straight Arrow Connector 32">
            <a:extLst>
              <a:ext uri="{FF2B5EF4-FFF2-40B4-BE49-F238E27FC236}">
                <a16:creationId xmlns:a16="http://schemas.microsoft.com/office/drawing/2014/main" id="{96DE608B-AF0A-B246-B806-F7274443C8FF}"/>
              </a:ext>
            </a:extLst>
          </p:cNvPr>
          <p:cNvCxnSpPr>
            <a:cxnSpLocks/>
            <a:stCxn id="36" idx="1"/>
          </p:cNvCxnSpPr>
          <p:nvPr/>
        </p:nvCxnSpPr>
        <p:spPr>
          <a:xfrm flipH="1">
            <a:off x="5130350" y="2172347"/>
            <a:ext cx="511058" cy="32000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3B14479D-094B-CD4E-AC0B-0FDFF270161D}"/>
              </a:ext>
            </a:extLst>
          </p:cNvPr>
          <p:cNvGrpSpPr/>
          <p:nvPr/>
        </p:nvGrpSpPr>
        <p:grpSpPr>
          <a:xfrm>
            <a:off x="5539550" y="2064397"/>
            <a:ext cx="1847059" cy="207749"/>
            <a:chOff x="6419077" y="1667919"/>
            <a:chExt cx="1847059" cy="207749"/>
          </a:xfrm>
        </p:grpSpPr>
        <p:sp>
          <p:nvSpPr>
            <p:cNvPr id="35" name="Oval 34">
              <a:extLst>
                <a:ext uri="{FF2B5EF4-FFF2-40B4-BE49-F238E27FC236}">
                  <a16:creationId xmlns:a16="http://schemas.microsoft.com/office/drawing/2014/main" id="{5691B6D2-58CC-9B49-98FF-1A2AD6D916E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7">
              <a:extLst>
                <a:ext uri="{FF2B5EF4-FFF2-40B4-BE49-F238E27FC236}">
                  <a16:creationId xmlns:a16="http://schemas.microsoft.com/office/drawing/2014/main" id="{F5B3AD83-1A51-0F46-B58D-EEBB64E4691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7" name="Rectangle 36">
              <a:extLst>
                <a:ext uri="{FF2B5EF4-FFF2-40B4-BE49-F238E27FC236}">
                  <a16:creationId xmlns:a16="http://schemas.microsoft.com/office/drawing/2014/main" id="{2A50D70D-9656-C54C-9E3D-CB08682EC140}"/>
                </a:ext>
              </a:extLst>
            </p:cNvPr>
            <p:cNvSpPr/>
            <p:nvPr/>
          </p:nvSpPr>
          <p:spPr>
            <a:xfrm>
              <a:off x="6618249" y="1710238"/>
              <a:ext cx="1647887"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rack type and input rack count</a:t>
              </a:r>
            </a:p>
          </p:txBody>
        </p:sp>
      </p:grpSp>
      <p:cxnSp>
        <p:nvCxnSpPr>
          <p:cNvPr id="38" name="Straight Arrow Connector 37">
            <a:extLst>
              <a:ext uri="{FF2B5EF4-FFF2-40B4-BE49-F238E27FC236}">
                <a16:creationId xmlns:a16="http://schemas.microsoft.com/office/drawing/2014/main" id="{A40A655E-BE36-7C4E-8B04-BC8ED76A71EB}"/>
              </a:ext>
            </a:extLst>
          </p:cNvPr>
          <p:cNvCxnSpPr>
            <a:cxnSpLocks/>
            <a:stCxn id="41" idx="1"/>
          </p:cNvCxnSpPr>
          <p:nvPr/>
        </p:nvCxnSpPr>
        <p:spPr>
          <a:xfrm flipH="1">
            <a:off x="4737887" y="3097930"/>
            <a:ext cx="549753" cy="15102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EDB8FF0-EC79-AC4F-881C-9B2A7D4AAAFC}"/>
              </a:ext>
            </a:extLst>
          </p:cNvPr>
          <p:cNvGrpSpPr/>
          <p:nvPr/>
        </p:nvGrpSpPr>
        <p:grpSpPr>
          <a:xfrm>
            <a:off x="5185782" y="2989980"/>
            <a:ext cx="907699" cy="207749"/>
            <a:chOff x="6419077" y="1667919"/>
            <a:chExt cx="907699" cy="207749"/>
          </a:xfrm>
        </p:grpSpPr>
        <p:sp>
          <p:nvSpPr>
            <p:cNvPr id="40" name="Oval 39">
              <a:extLst>
                <a:ext uri="{FF2B5EF4-FFF2-40B4-BE49-F238E27FC236}">
                  <a16:creationId xmlns:a16="http://schemas.microsoft.com/office/drawing/2014/main" id="{F16C02BA-1CC6-054B-8E0C-D6E8315E77D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7">
              <a:extLst>
                <a:ext uri="{FF2B5EF4-FFF2-40B4-BE49-F238E27FC236}">
                  <a16:creationId xmlns:a16="http://schemas.microsoft.com/office/drawing/2014/main" id="{9FDAD6FD-1269-3746-A05E-4FEA700E4F9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42" name="Rectangle 41">
              <a:extLst>
                <a:ext uri="{FF2B5EF4-FFF2-40B4-BE49-F238E27FC236}">
                  <a16:creationId xmlns:a16="http://schemas.microsoft.com/office/drawing/2014/main" id="{F3D6850B-9576-6F43-B551-3B7D2F18EA09}"/>
                </a:ext>
              </a:extLst>
            </p:cNvPr>
            <p:cNvSpPr/>
            <p:nvPr/>
          </p:nvSpPr>
          <p:spPr>
            <a:xfrm>
              <a:off x="6618249" y="1710238"/>
              <a:ext cx="708527"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spine LD</a:t>
              </a:r>
            </a:p>
          </p:txBody>
        </p:sp>
      </p:grpSp>
      <p:cxnSp>
        <p:nvCxnSpPr>
          <p:cNvPr id="43" name="Straight Arrow Connector 42">
            <a:extLst>
              <a:ext uri="{FF2B5EF4-FFF2-40B4-BE49-F238E27FC236}">
                <a16:creationId xmlns:a16="http://schemas.microsoft.com/office/drawing/2014/main" id="{D77E4B4F-9323-9E4D-8A60-93C9F1C12680}"/>
              </a:ext>
            </a:extLst>
          </p:cNvPr>
          <p:cNvCxnSpPr>
            <a:cxnSpLocks/>
            <a:stCxn id="46" idx="1"/>
          </p:cNvCxnSpPr>
          <p:nvPr/>
        </p:nvCxnSpPr>
        <p:spPr>
          <a:xfrm flipH="1">
            <a:off x="4656966" y="3412691"/>
            <a:ext cx="601315" cy="7497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19901F3B-BC46-0B4E-907B-7FFCEA81DA18}"/>
              </a:ext>
            </a:extLst>
          </p:cNvPr>
          <p:cNvGrpSpPr/>
          <p:nvPr/>
        </p:nvGrpSpPr>
        <p:grpSpPr>
          <a:xfrm>
            <a:off x="5156423" y="3304741"/>
            <a:ext cx="944569" cy="207749"/>
            <a:chOff x="6419077" y="1667919"/>
            <a:chExt cx="944569" cy="207749"/>
          </a:xfrm>
        </p:grpSpPr>
        <p:sp>
          <p:nvSpPr>
            <p:cNvPr id="45" name="Oval 44">
              <a:extLst>
                <a:ext uri="{FF2B5EF4-FFF2-40B4-BE49-F238E27FC236}">
                  <a16:creationId xmlns:a16="http://schemas.microsoft.com/office/drawing/2014/main" id="{3A8DE90D-D92C-D844-8EE1-FB2A2E01F99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7">
              <a:extLst>
                <a:ext uri="{FF2B5EF4-FFF2-40B4-BE49-F238E27FC236}">
                  <a16:creationId xmlns:a16="http://schemas.microsoft.com/office/drawing/2014/main" id="{62045AEB-A350-184D-AA10-44BD3D7E721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sp>
          <p:nvSpPr>
            <p:cNvPr id="47" name="Rectangle 46">
              <a:extLst>
                <a:ext uri="{FF2B5EF4-FFF2-40B4-BE49-F238E27FC236}">
                  <a16:creationId xmlns:a16="http://schemas.microsoft.com/office/drawing/2014/main" id="{177F897D-43C7-3A40-8FD8-AF96D765802A}"/>
                </a:ext>
              </a:extLst>
            </p:cNvPr>
            <p:cNvSpPr/>
            <p:nvPr/>
          </p:nvSpPr>
          <p:spPr>
            <a:xfrm>
              <a:off x="6618249" y="1710238"/>
              <a:ext cx="745397"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spine count</a:t>
              </a:r>
            </a:p>
          </p:txBody>
        </p:sp>
      </p:grpSp>
      <p:cxnSp>
        <p:nvCxnSpPr>
          <p:cNvPr id="48" name="Straight Arrow Connector 47">
            <a:extLst>
              <a:ext uri="{FF2B5EF4-FFF2-40B4-BE49-F238E27FC236}">
                <a16:creationId xmlns:a16="http://schemas.microsoft.com/office/drawing/2014/main" id="{0C1A49FF-1FFD-2E43-8BAE-8157A6B4E59F}"/>
              </a:ext>
            </a:extLst>
          </p:cNvPr>
          <p:cNvCxnSpPr>
            <a:cxnSpLocks/>
            <a:stCxn id="51" idx="1"/>
          </p:cNvCxnSpPr>
          <p:nvPr/>
        </p:nvCxnSpPr>
        <p:spPr>
          <a:xfrm flipH="1">
            <a:off x="6473628" y="2474314"/>
            <a:ext cx="763356" cy="19605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7E97FB14-88D9-9A4D-A939-8533A1D45473}"/>
              </a:ext>
            </a:extLst>
          </p:cNvPr>
          <p:cNvGrpSpPr/>
          <p:nvPr/>
        </p:nvGrpSpPr>
        <p:grpSpPr>
          <a:xfrm>
            <a:off x="7135126" y="2366364"/>
            <a:ext cx="1385394" cy="207749"/>
            <a:chOff x="6419077" y="1667919"/>
            <a:chExt cx="1385394" cy="207749"/>
          </a:xfrm>
        </p:grpSpPr>
        <p:sp>
          <p:nvSpPr>
            <p:cNvPr id="50" name="Oval 49">
              <a:extLst>
                <a:ext uri="{FF2B5EF4-FFF2-40B4-BE49-F238E27FC236}">
                  <a16:creationId xmlns:a16="http://schemas.microsoft.com/office/drawing/2014/main" id="{490C1BED-B5F9-0B46-910A-FE04F8C8F7C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7">
              <a:extLst>
                <a:ext uri="{FF2B5EF4-FFF2-40B4-BE49-F238E27FC236}">
                  <a16:creationId xmlns:a16="http://schemas.microsoft.com/office/drawing/2014/main" id="{99F8B023-6F98-154F-B575-1C035CD449F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sp>
          <p:nvSpPr>
            <p:cNvPr id="52" name="Rectangle 51">
              <a:extLst>
                <a:ext uri="{FF2B5EF4-FFF2-40B4-BE49-F238E27FC236}">
                  <a16:creationId xmlns:a16="http://schemas.microsoft.com/office/drawing/2014/main" id="{32B5532C-7792-654B-82D3-1CFAF3FF200D}"/>
                </a:ext>
              </a:extLst>
            </p:cNvPr>
            <p:cNvSpPr/>
            <p:nvPr/>
          </p:nvSpPr>
          <p:spPr>
            <a:xfrm>
              <a:off x="6618249" y="1710238"/>
              <a:ext cx="118622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Display links for verification</a:t>
              </a:r>
            </a:p>
          </p:txBody>
        </p:sp>
      </p:grpSp>
      <p:cxnSp>
        <p:nvCxnSpPr>
          <p:cNvPr id="53" name="Straight Arrow Connector 52">
            <a:extLst>
              <a:ext uri="{FF2B5EF4-FFF2-40B4-BE49-F238E27FC236}">
                <a16:creationId xmlns:a16="http://schemas.microsoft.com/office/drawing/2014/main" id="{893A783B-D0EB-0142-ACE3-867C04485253}"/>
              </a:ext>
            </a:extLst>
          </p:cNvPr>
          <p:cNvCxnSpPr>
            <a:cxnSpLocks/>
            <a:stCxn id="56" idx="1"/>
          </p:cNvCxnSpPr>
          <p:nvPr/>
        </p:nvCxnSpPr>
        <p:spPr>
          <a:xfrm>
            <a:off x="8305229" y="4081348"/>
            <a:ext cx="280421" cy="21147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71B44D5B-BE5F-E848-A5F9-7F2A052E16F4}"/>
              </a:ext>
            </a:extLst>
          </p:cNvPr>
          <p:cNvGrpSpPr/>
          <p:nvPr/>
        </p:nvGrpSpPr>
        <p:grpSpPr>
          <a:xfrm>
            <a:off x="8203371" y="3973398"/>
            <a:ext cx="190758" cy="207749"/>
            <a:chOff x="6419077" y="1667919"/>
            <a:chExt cx="190758" cy="207749"/>
          </a:xfrm>
        </p:grpSpPr>
        <p:sp>
          <p:nvSpPr>
            <p:cNvPr id="55" name="Oval 54">
              <a:extLst>
                <a:ext uri="{FF2B5EF4-FFF2-40B4-BE49-F238E27FC236}">
                  <a16:creationId xmlns:a16="http://schemas.microsoft.com/office/drawing/2014/main" id="{FCC35F70-3476-2D4A-ABC1-4C1C746A5D7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7">
              <a:extLst>
                <a:ext uri="{FF2B5EF4-FFF2-40B4-BE49-F238E27FC236}">
                  <a16:creationId xmlns:a16="http://schemas.microsoft.com/office/drawing/2014/main" id="{5563DF31-EE7F-4B44-8631-8BB7725590A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⑥</a:t>
              </a:r>
            </a:p>
          </p:txBody>
        </p:sp>
      </p:grpSp>
    </p:spTree>
    <p:extLst>
      <p:ext uri="{BB962C8B-B14F-4D97-AF65-F5344CB8AC3E}">
        <p14:creationId xmlns:p14="http://schemas.microsoft.com/office/powerpoint/2010/main" val="1522856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35</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We can create a blueprint based on a template.  A blueprint is the actual object to represent a data center.  In the demo setup, there are two date centers, so we will create two blueprints based on the template we created in previous step.</a:t>
            </a:r>
          </a:p>
          <a:p>
            <a:pPr marL="0" indent="0">
              <a:lnSpc>
                <a:spcPct val="100000"/>
              </a:lnSpc>
              <a:buNone/>
            </a:pPr>
            <a:r>
              <a:rPr lang="en-US" sz="1200"/>
              <a:t>After creating the blueprint, the first task is to assign the ASN and IP pool resources to various objects like spine/leaf ASN, spine/leaf loopback address and fabric link address.</a:t>
            </a:r>
          </a:p>
          <a:p>
            <a:pPr marL="0" indent="0">
              <a:lnSpc>
                <a:spcPct val="100000"/>
              </a:lnSpc>
              <a:buNone/>
            </a:pPr>
            <a:r>
              <a:rPr lang="en-US" sz="1200"/>
              <a:t>Next, we will assign the interface map to link the logical devices in the blueprint to a device profile, which is vQFX in our case.  And last, we will select the physical device from the managed devices list and assign to each logical device.</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Blueprints</a:t>
            </a:r>
          </a:p>
        </p:txBody>
      </p:sp>
      <p:sp>
        <p:nvSpPr>
          <p:cNvPr id="71" name="Rounded Rectangle 70">
            <a:extLst>
              <a:ext uri="{FF2B5EF4-FFF2-40B4-BE49-F238E27FC236}">
                <a16:creationId xmlns:a16="http://schemas.microsoft.com/office/drawing/2014/main" id="{B8A5B5DD-7DBD-DE4B-929F-1FD30CE46325}"/>
              </a:ext>
            </a:extLst>
          </p:cNvPr>
          <p:cNvSpPr/>
          <p:nvPr/>
        </p:nvSpPr>
        <p:spPr>
          <a:xfrm>
            <a:off x="233203" y="3185058"/>
            <a:ext cx="3160510" cy="1775571"/>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2" name="TextBox 71">
            <a:extLst>
              <a:ext uri="{FF2B5EF4-FFF2-40B4-BE49-F238E27FC236}">
                <a16:creationId xmlns:a16="http://schemas.microsoft.com/office/drawing/2014/main" id="{55EEBEEC-56D5-FF48-9220-6DF578F23952}"/>
              </a:ext>
            </a:extLst>
          </p:cNvPr>
          <p:cNvSpPr txBox="1"/>
          <p:nvPr/>
        </p:nvSpPr>
        <p:spPr>
          <a:xfrm>
            <a:off x="283872" y="3185058"/>
            <a:ext cx="1529586" cy="246221"/>
          </a:xfrm>
          <a:prstGeom prst="rect">
            <a:avLst/>
          </a:prstGeom>
          <a:noFill/>
        </p:spPr>
        <p:txBody>
          <a:bodyPr wrap="none" rtlCol="0">
            <a:spAutoFit/>
          </a:bodyPr>
          <a:lstStyle/>
          <a:p>
            <a:r>
              <a:rPr lang="en-US" sz="1000">
                <a:solidFill>
                  <a:schemeClr val="accent1">
                    <a:lumMod val="75000"/>
                  </a:schemeClr>
                </a:solidFill>
              </a:rPr>
              <a:t>DataCenter-A Blueprint</a:t>
            </a:r>
          </a:p>
        </p:txBody>
      </p:sp>
      <p:sp>
        <p:nvSpPr>
          <p:cNvPr id="73" name="Rectangle 72">
            <a:extLst>
              <a:ext uri="{FF2B5EF4-FFF2-40B4-BE49-F238E27FC236}">
                <a16:creationId xmlns:a16="http://schemas.microsoft.com/office/drawing/2014/main" id="{174A80E4-1764-5740-AA22-3E11E86ABF94}"/>
              </a:ext>
            </a:extLst>
          </p:cNvPr>
          <p:cNvSpPr/>
          <p:nvPr/>
        </p:nvSpPr>
        <p:spPr>
          <a:xfrm>
            <a:off x="994844" y="3579689"/>
            <a:ext cx="655986"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A-spine1</a:t>
            </a:r>
          </a:p>
        </p:txBody>
      </p:sp>
      <p:sp>
        <p:nvSpPr>
          <p:cNvPr id="74" name="Rectangle 73">
            <a:extLst>
              <a:ext uri="{FF2B5EF4-FFF2-40B4-BE49-F238E27FC236}">
                <a16:creationId xmlns:a16="http://schemas.microsoft.com/office/drawing/2014/main" id="{C84622EF-4133-E046-BA7D-4B51E5C4DE17}"/>
              </a:ext>
            </a:extLst>
          </p:cNvPr>
          <p:cNvSpPr/>
          <p:nvPr/>
        </p:nvSpPr>
        <p:spPr>
          <a:xfrm>
            <a:off x="1855833" y="3579689"/>
            <a:ext cx="655986"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A-spine2</a:t>
            </a:r>
          </a:p>
        </p:txBody>
      </p:sp>
      <p:sp>
        <p:nvSpPr>
          <p:cNvPr id="75" name="Rounded Rectangle 74">
            <a:extLst>
              <a:ext uri="{FF2B5EF4-FFF2-40B4-BE49-F238E27FC236}">
                <a16:creationId xmlns:a16="http://schemas.microsoft.com/office/drawing/2014/main" id="{AD3DC832-F6DD-6045-B3AD-DF06F6EDDF8B}"/>
              </a:ext>
            </a:extLst>
          </p:cNvPr>
          <p:cNvSpPr/>
          <p:nvPr/>
        </p:nvSpPr>
        <p:spPr>
          <a:xfrm>
            <a:off x="361552" y="3879800"/>
            <a:ext cx="1393982" cy="1022376"/>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6" name="TextBox 75">
            <a:extLst>
              <a:ext uri="{FF2B5EF4-FFF2-40B4-BE49-F238E27FC236}">
                <a16:creationId xmlns:a16="http://schemas.microsoft.com/office/drawing/2014/main" id="{AFB450E3-5B84-1F40-BAC4-5273182CFC53}"/>
              </a:ext>
            </a:extLst>
          </p:cNvPr>
          <p:cNvSpPr txBox="1"/>
          <p:nvPr/>
        </p:nvSpPr>
        <p:spPr>
          <a:xfrm>
            <a:off x="691010" y="4691324"/>
            <a:ext cx="737702" cy="215444"/>
          </a:xfrm>
          <a:prstGeom prst="rect">
            <a:avLst/>
          </a:prstGeom>
          <a:noFill/>
        </p:spPr>
        <p:txBody>
          <a:bodyPr wrap="none" rtlCol="0">
            <a:spAutoFit/>
          </a:bodyPr>
          <a:lstStyle/>
          <a:p>
            <a:r>
              <a:rPr lang="en-US" sz="800">
                <a:solidFill>
                  <a:schemeClr val="accent1">
                    <a:lumMod val="75000"/>
                  </a:schemeClr>
                </a:solidFill>
              </a:rPr>
              <a:t>Border Rack</a:t>
            </a:r>
          </a:p>
        </p:txBody>
      </p:sp>
      <p:sp>
        <p:nvSpPr>
          <p:cNvPr id="77" name="Rounded Rectangle 76">
            <a:extLst>
              <a:ext uri="{FF2B5EF4-FFF2-40B4-BE49-F238E27FC236}">
                <a16:creationId xmlns:a16="http://schemas.microsoft.com/office/drawing/2014/main" id="{7ADDA034-74DE-0A45-BD3E-056F775F3D31}"/>
              </a:ext>
            </a:extLst>
          </p:cNvPr>
          <p:cNvSpPr/>
          <p:nvPr/>
        </p:nvSpPr>
        <p:spPr>
          <a:xfrm>
            <a:off x="1855833" y="3879800"/>
            <a:ext cx="1415140" cy="1022376"/>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8" name="TextBox 77">
            <a:extLst>
              <a:ext uri="{FF2B5EF4-FFF2-40B4-BE49-F238E27FC236}">
                <a16:creationId xmlns:a16="http://schemas.microsoft.com/office/drawing/2014/main" id="{5B35571A-13B6-1E4A-A998-9903A1136D57}"/>
              </a:ext>
            </a:extLst>
          </p:cNvPr>
          <p:cNvSpPr txBox="1"/>
          <p:nvPr/>
        </p:nvSpPr>
        <p:spPr>
          <a:xfrm>
            <a:off x="2194517" y="4691324"/>
            <a:ext cx="720069" cy="215444"/>
          </a:xfrm>
          <a:prstGeom prst="rect">
            <a:avLst/>
          </a:prstGeom>
          <a:noFill/>
        </p:spPr>
        <p:txBody>
          <a:bodyPr wrap="none" rtlCol="0">
            <a:spAutoFit/>
          </a:bodyPr>
          <a:lstStyle/>
          <a:p>
            <a:r>
              <a:rPr lang="en-US" sz="800">
                <a:solidFill>
                  <a:schemeClr val="accent1">
                    <a:lumMod val="75000"/>
                  </a:schemeClr>
                </a:solidFill>
              </a:rPr>
              <a:t>Server Rack</a:t>
            </a:r>
          </a:p>
        </p:txBody>
      </p:sp>
      <p:sp>
        <p:nvSpPr>
          <p:cNvPr id="79" name="Rectangle 78">
            <a:extLst>
              <a:ext uri="{FF2B5EF4-FFF2-40B4-BE49-F238E27FC236}">
                <a16:creationId xmlns:a16="http://schemas.microsoft.com/office/drawing/2014/main" id="{F64812E1-2971-A64E-B034-BF1DE2F19961}"/>
              </a:ext>
            </a:extLst>
          </p:cNvPr>
          <p:cNvSpPr/>
          <p:nvPr/>
        </p:nvSpPr>
        <p:spPr>
          <a:xfrm>
            <a:off x="451432"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A-border1</a:t>
            </a:r>
          </a:p>
        </p:txBody>
      </p:sp>
      <p:sp>
        <p:nvSpPr>
          <p:cNvPr id="81" name="Rectangle 80">
            <a:extLst>
              <a:ext uri="{FF2B5EF4-FFF2-40B4-BE49-F238E27FC236}">
                <a16:creationId xmlns:a16="http://schemas.microsoft.com/office/drawing/2014/main" id="{A07BE3A5-E6A6-A547-9686-C9C7032FB7A7}"/>
              </a:ext>
            </a:extLst>
          </p:cNvPr>
          <p:cNvSpPr/>
          <p:nvPr/>
        </p:nvSpPr>
        <p:spPr>
          <a:xfrm>
            <a:off x="1080146"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A-border1</a:t>
            </a:r>
          </a:p>
        </p:txBody>
      </p:sp>
      <p:sp>
        <p:nvSpPr>
          <p:cNvPr id="82" name="Rectangle 81">
            <a:extLst>
              <a:ext uri="{FF2B5EF4-FFF2-40B4-BE49-F238E27FC236}">
                <a16:creationId xmlns:a16="http://schemas.microsoft.com/office/drawing/2014/main" id="{1823E28C-9000-6C42-B02C-658C35F7A6BA}"/>
              </a:ext>
            </a:extLst>
          </p:cNvPr>
          <p:cNvSpPr/>
          <p:nvPr/>
        </p:nvSpPr>
        <p:spPr>
          <a:xfrm>
            <a:off x="1950651"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A-leaf1</a:t>
            </a:r>
          </a:p>
        </p:txBody>
      </p:sp>
      <p:sp>
        <p:nvSpPr>
          <p:cNvPr id="83" name="Rectangle 82">
            <a:extLst>
              <a:ext uri="{FF2B5EF4-FFF2-40B4-BE49-F238E27FC236}">
                <a16:creationId xmlns:a16="http://schemas.microsoft.com/office/drawing/2014/main" id="{6EF1D2D3-6609-D34A-A028-95A2BE159232}"/>
              </a:ext>
            </a:extLst>
          </p:cNvPr>
          <p:cNvSpPr/>
          <p:nvPr/>
        </p:nvSpPr>
        <p:spPr>
          <a:xfrm>
            <a:off x="2579365"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A-leaf2</a:t>
            </a:r>
          </a:p>
        </p:txBody>
      </p:sp>
      <p:sp>
        <p:nvSpPr>
          <p:cNvPr id="85" name="Rectangle 84">
            <a:extLst>
              <a:ext uri="{FF2B5EF4-FFF2-40B4-BE49-F238E27FC236}">
                <a16:creationId xmlns:a16="http://schemas.microsoft.com/office/drawing/2014/main" id="{A21FD8B9-5AF3-6C46-9FBB-31C421CC5389}"/>
              </a:ext>
            </a:extLst>
          </p:cNvPr>
          <p:cNvSpPr/>
          <p:nvPr/>
        </p:nvSpPr>
        <p:spPr>
          <a:xfrm>
            <a:off x="1950651" y="4492217"/>
            <a:ext cx="591308" cy="1835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800"/>
              <a:t>A-bms1</a:t>
            </a:r>
          </a:p>
        </p:txBody>
      </p:sp>
      <p:cxnSp>
        <p:nvCxnSpPr>
          <p:cNvPr id="8" name="Straight Connector 7">
            <a:extLst>
              <a:ext uri="{FF2B5EF4-FFF2-40B4-BE49-F238E27FC236}">
                <a16:creationId xmlns:a16="http://schemas.microsoft.com/office/drawing/2014/main" id="{673C3FB2-EBDD-DA4F-80AA-A7A8B9AC1303}"/>
              </a:ext>
            </a:extLst>
          </p:cNvPr>
          <p:cNvCxnSpPr>
            <a:cxnSpLocks/>
            <a:stCxn id="79" idx="0"/>
            <a:endCxn id="73" idx="2"/>
          </p:cNvCxnSpPr>
          <p:nvPr/>
        </p:nvCxnSpPr>
        <p:spPr>
          <a:xfrm flipV="1">
            <a:off x="747087" y="3763752"/>
            <a:ext cx="575750"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1E19368-E49E-7548-A572-33E1363166A5}"/>
              </a:ext>
            </a:extLst>
          </p:cNvPr>
          <p:cNvCxnSpPr>
            <a:cxnSpLocks/>
            <a:stCxn id="79" idx="0"/>
            <a:endCxn id="74" idx="2"/>
          </p:cNvCxnSpPr>
          <p:nvPr/>
        </p:nvCxnSpPr>
        <p:spPr>
          <a:xfrm flipV="1">
            <a:off x="747087" y="3763752"/>
            <a:ext cx="1436739"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23BB7B3-B613-9044-B48E-06B309CB3320}"/>
              </a:ext>
            </a:extLst>
          </p:cNvPr>
          <p:cNvCxnSpPr>
            <a:cxnSpLocks/>
            <a:stCxn id="81" idx="0"/>
            <a:endCxn id="73" idx="2"/>
          </p:cNvCxnSpPr>
          <p:nvPr/>
        </p:nvCxnSpPr>
        <p:spPr>
          <a:xfrm flipH="1" flipV="1">
            <a:off x="1322837" y="3763752"/>
            <a:ext cx="52964"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6DC4D44-24EA-C94C-A503-9AA5B5735EAE}"/>
              </a:ext>
            </a:extLst>
          </p:cNvPr>
          <p:cNvCxnSpPr>
            <a:cxnSpLocks/>
            <a:stCxn id="81" idx="0"/>
            <a:endCxn id="74" idx="2"/>
          </p:cNvCxnSpPr>
          <p:nvPr/>
        </p:nvCxnSpPr>
        <p:spPr>
          <a:xfrm flipV="1">
            <a:off x="1375801" y="3763752"/>
            <a:ext cx="808025"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A2E3026-C192-DF4C-BB5A-A64B19A0B27F}"/>
              </a:ext>
            </a:extLst>
          </p:cNvPr>
          <p:cNvCxnSpPr>
            <a:cxnSpLocks/>
            <a:stCxn id="82" idx="0"/>
            <a:endCxn id="73" idx="2"/>
          </p:cNvCxnSpPr>
          <p:nvPr/>
        </p:nvCxnSpPr>
        <p:spPr>
          <a:xfrm flipH="1" flipV="1">
            <a:off x="1322837" y="3763752"/>
            <a:ext cx="923469"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9F38CAB-336D-9944-AD3B-A90C212143C7}"/>
              </a:ext>
            </a:extLst>
          </p:cNvPr>
          <p:cNvCxnSpPr>
            <a:cxnSpLocks/>
            <a:stCxn id="83" idx="0"/>
            <a:endCxn id="74" idx="2"/>
          </p:cNvCxnSpPr>
          <p:nvPr/>
        </p:nvCxnSpPr>
        <p:spPr>
          <a:xfrm flipH="1" flipV="1">
            <a:off x="2183826" y="3763752"/>
            <a:ext cx="691194"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2D63B25-2A4F-2B4D-A710-CBF33BD9A179}"/>
              </a:ext>
            </a:extLst>
          </p:cNvPr>
          <p:cNvCxnSpPr>
            <a:cxnSpLocks/>
            <a:stCxn id="82" idx="0"/>
            <a:endCxn id="74" idx="2"/>
          </p:cNvCxnSpPr>
          <p:nvPr/>
        </p:nvCxnSpPr>
        <p:spPr>
          <a:xfrm flipH="1" flipV="1">
            <a:off x="2183826" y="3763752"/>
            <a:ext cx="62480"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25B0FE1-71C7-B840-8CE5-DE84F0E78433}"/>
              </a:ext>
            </a:extLst>
          </p:cNvPr>
          <p:cNvCxnSpPr>
            <a:cxnSpLocks/>
            <a:stCxn id="83" idx="0"/>
            <a:endCxn id="73" idx="2"/>
          </p:cNvCxnSpPr>
          <p:nvPr/>
        </p:nvCxnSpPr>
        <p:spPr>
          <a:xfrm flipH="1" flipV="1">
            <a:off x="1322837" y="3763752"/>
            <a:ext cx="1552183"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F7524EC-CA40-6F44-BAAE-439D1A13F3ED}"/>
              </a:ext>
            </a:extLst>
          </p:cNvPr>
          <p:cNvCxnSpPr>
            <a:cxnSpLocks/>
            <a:stCxn id="85" idx="0"/>
            <a:endCxn id="82" idx="2"/>
          </p:cNvCxnSpPr>
          <p:nvPr/>
        </p:nvCxnSpPr>
        <p:spPr>
          <a:xfrm flipV="1">
            <a:off x="2246305" y="4333227"/>
            <a:ext cx="1" cy="15899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837BAF1-E3DE-E942-A82B-E25C2C0BE2DC}"/>
              </a:ext>
            </a:extLst>
          </p:cNvPr>
          <p:cNvCxnSpPr>
            <a:cxnSpLocks/>
            <a:stCxn id="124" idx="0"/>
            <a:endCxn id="83" idx="2"/>
          </p:cNvCxnSpPr>
          <p:nvPr/>
        </p:nvCxnSpPr>
        <p:spPr>
          <a:xfrm flipH="1" flipV="1">
            <a:off x="2875020" y="4333227"/>
            <a:ext cx="3271" cy="15727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0" name="Rounded Rectangle 99">
            <a:extLst>
              <a:ext uri="{FF2B5EF4-FFF2-40B4-BE49-F238E27FC236}">
                <a16:creationId xmlns:a16="http://schemas.microsoft.com/office/drawing/2014/main" id="{8EE88864-EAD7-C64A-8028-147BD4708D13}"/>
              </a:ext>
            </a:extLst>
          </p:cNvPr>
          <p:cNvSpPr/>
          <p:nvPr/>
        </p:nvSpPr>
        <p:spPr>
          <a:xfrm>
            <a:off x="3539999" y="3185058"/>
            <a:ext cx="3160510" cy="1775571"/>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1" name="TextBox 100">
            <a:extLst>
              <a:ext uri="{FF2B5EF4-FFF2-40B4-BE49-F238E27FC236}">
                <a16:creationId xmlns:a16="http://schemas.microsoft.com/office/drawing/2014/main" id="{38ACFDB1-D2C9-254D-9929-9D6FAA6B8621}"/>
              </a:ext>
            </a:extLst>
          </p:cNvPr>
          <p:cNvSpPr txBox="1"/>
          <p:nvPr/>
        </p:nvSpPr>
        <p:spPr>
          <a:xfrm>
            <a:off x="3590668" y="3185058"/>
            <a:ext cx="1526380" cy="246221"/>
          </a:xfrm>
          <a:prstGeom prst="rect">
            <a:avLst/>
          </a:prstGeom>
          <a:noFill/>
        </p:spPr>
        <p:txBody>
          <a:bodyPr wrap="none" rtlCol="0">
            <a:spAutoFit/>
          </a:bodyPr>
          <a:lstStyle/>
          <a:p>
            <a:r>
              <a:rPr lang="en-US" sz="1000">
                <a:solidFill>
                  <a:schemeClr val="accent1">
                    <a:lumMod val="75000"/>
                  </a:schemeClr>
                </a:solidFill>
              </a:rPr>
              <a:t>DataCenter-B Blueprint</a:t>
            </a:r>
          </a:p>
        </p:txBody>
      </p:sp>
      <p:sp>
        <p:nvSpPr>
          <p:cNvPr id="102" name="Rectangle 101">
            <a:extLst>
              <a:ext uri="{FF2B5EF4-FFF2-40B4-BE49-F238E27FC236}">
                <a16:creationId xmlns:a16="http://schemas.microsoft.com/office/drawing/2014/main" id="{E1E87B57-9F4C-444F-94DC-134457CFD683}"/>
              </a:ext>
            </a:extLst>
          </p:cNvPr>
          <p:cNvSpPr/>
          <p:nvPr/>
        </p:nvSpPr>
        <p:spPr>
          <a:xfrm>
            <a:off x="4301640" y="3579689"/>
            <a:ext cx="655986"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B-spine1</a:t>
            </a:r>
          </a:p>
        </p:txBody>
      </p:sp>
      <p:sp>
        <p:nvSpPr>
          <p:cNvPr id="103" name="Rectangle 102">
            <a:extLst>
              <a:ext uri="{FF2B5EF4-FFF2-40B4-BE49-F238E27FC236}">
                <a16:creationId xmlns:a16="http://schemas.microsoft.com/office/drawing/2014/main" id="{675A476D-3164-1049-8E11-382139744236}"/>
              </a:ext>
            </a:extLst>
          </p:cNvPr>
          <p:cNvSpPr/>
          <p:nvPr/>
        </p:nvSpPr>
        <p:spPr>
          <a:xfrm>
            <a:off x="5162629" y="3579689"/>
            <a:ext cx="655986"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B-spine2</a:t>
            </a:r>
          </a:p>
        </p:txBody>
      </p:sp>
      <p:sp>
        <p:nvSpPr>
          <p:cNvPr id="104" name="Rounded Rectangle 103">
            <a:extLst>
              <a:ext uri="{FF2B5EF4-FFF2-40B4-BE49-F238E27FC236}">
                <a16:creationId xmlns:a16="http://schemas.microsoft.com/office/drawing/2014/main" id="{A064D509-C6A3-FF4C-B9B1-B11DDF4CCB22}"/>
              </a:ext>
            </a:extLst>
          </p:cNvPr>
          <p:cNvSpPr/>
          <p:nvPr/>
        </p:nvSpPr>
        <p:spPr>
          <a:xfrm>
            <a:off x="3668348" y="3879800"/>
            <a:ext cx="1393982" cy="1022376"/>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5" name="TextBox 104">
            <a:extLst>
              <a:ext uri="{FF2B5EF4-FFF2-40B4-BE49-F238E27FC236}">
                <a16:creationId xmlns:a16="http://schemas.microsoft.com/office/drawing/2014/main" id="{B117242A-30C6-994C-B59C-BA390F9535DC}"/>
              </a:ext>
            </a:extLst>
          </p:cNvPr>
          <p:cNvSpPr txBox="1"/>
          <p:nvPr/>
        </p:nvSpPr>
        <p:spPr>
          <a:xfrm>
            <a:off x="3997806" y="4691324"/>
            <a:ext cx="737702" cy="215444"/>
          </a:xfrm>
          <a:prstGeom prst="rect">
            <a:avLst/>
          </a:prstGeom>
          <a:noFill/>
        </p:spPr>
        <p:txBody>
          <a:bodyPr wrap="none" rtlCol="0">
            <a:spAutoFit/>
          </a:bodyPr>
          <a:lstStyle/>
          <a:p>
            <a:r>
              <a:rPr lang="en-US" sz="800">
                <a:solidFill>
                  <a:schemeClr val="accent1">
                    <a:lumMod val="75000"/>
                  </a:schemeClr>
                </a:solidFill>
              </a:rPr>
              <a:t>Border Rack</a:t>
            </a:r>
          </a:p>
        </p:txBody>
      </p:sp>
      <p:sp>
        <p:nvSpPr>
          <p:cNvPr id="106" name="Rounded Rectangle 105">
            <a:extLst>
              <a:ext uri="{FF2B5EF4-FFF2-40B4-BE49-F238E27FC236}">
                <a16:creationId xmlns:a16="http://schemas.microsoft.com/office/drawing/2014/main" id="{50ACCA05-9597-9E4F-BB4B-3EC53D5D22BC}"/>
              </a:ext>
            </a:extLst>
          </p:cNvPr>
          <p:cNvSpPr/>
          <p:nvPr/>
        </p:nvSpPr>
        <p:spPr>
          <a:xfrm>
            <a:off x="5162629" y="3879800"/>
            <a:ext cx="1415140" cy="1022376"/>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7" name="TextBox 106">
            <a:extLst>
              <a:ext uri="{FF2B5EF4-FFF2-40B4-BE49-F238E27FC236}">
                <a16:creationId xmlns:a16="http://schemas.microsoft.com/office/drawing/2014/main" id="{37ACD2DF-ECBF-D04E-BB1A-4C43A1DA971F}"/>
              </a:ext>
            </a:extLst>
          </p:cNvPr>
          <p:cNvSpPr txBox="1"/>
          <p:nvPr/>
        </p:nvSpPr>
        <p:spPr>
          <a:xfrm>
            <a:off x="5501313" y="4691324"/>
            <a:ext cx="720069" cy="215444"/>
          </a:xfrm>
          <a:prstGeom prst="rect">
            <a:avLst/>
          </a:prstGeom>
          <a:noFill/>
        </p:spPr>
        <p:txBody>
          <a:bodyPr wrap="none" rtlCol="0">
            <a:spAutoFit/>
          </a:bodyPr>
          <a:lstStyle/>
          <a:p>
            <a:r>
              <a:rPr lang="en-US" sz="800">
                <a:solidFill>
                  <a:schemeClr val="accent1">
                    <a:lumMod val="75000"/>
                  </a:schemeClr>
                </a:solidFill>
              </a:rPr>
              <a:t>Server Rack</a:t>
            </a:r>
          </a:p>
        </p:txBody>
      </p:sp>
      <p:sp>
        <p:nvSpPr>
          <p:cNvPr id="108" name="Rectangle 107">
            <a:extLst>
              <a:ext uri="{FF2B5EF4-FFF2-40B4-BE49-F238E27FC236}">
                <a16:creationId xmlns:a16="http://schemas.microsoft.com/office/drawing/2014/main" id="{874D3E7D-0488-3E46-99A3-819E9CC91C2F}"/>
              </a:ext>
            </a:extLst>
          </p:cNvPr>
          <p:cNvSpPr/>
          <p:nvPr/>
        </p:nvSpPr>
        <p:spPr>
          <a:xfrm>
            <a:off x="3758228"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B-border1</a:t>
            </a:r>
          </a:p>
        </p:txBody>
      </p:sp>
      <p:sp>
        <p:nvSpPr>
          <p:cNvPr id="109" name="Rectangle 108">
            <a:extLst>
              <a:ext uri="{FF2B5EF4-FFF2-40B4-BE49-F238E27FC236}">
                <a16:creationId xmlns:a16="http://schemas.microsoft.com/office/drawing/2014/main" id="{2BCBA36C-E54D-1248-A29E-07BBA6894BDF}"/>
              </a:ext>
            </a:extLst>
          </p:cNvPr>
          <p:cNvSpPr/>
          <p:nvPr/>
        </p:nvSpPr>
        <p:spPr>
          <a:xfrm>
            <a:off x="4386942"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B-border1</a:t>
            </a:r>
          </a:p>
        </p:txBody>
      </p:sp>
      <p:sp>
        <p:nvSpPr>
          <p:cNvPr id="110" name="Rectangle 109">
            <a:extLst>
              <a:ext uri="{FF2B5EF4-FFF2-40B4-BE49-F238E27FC236}">
                <a16:creationId xmlns:a16="http://schemas.microsoft.com/office/drawing/2014/main" id="{B0E40138-DD90-D34D-A214-492172E5E76F}"/>
              </a:ext>
            </a:extLst>
          </p:cNvPr>
          <p:cNvSpPr/>
          <p:nvPr/>
        </p:nvSpPr>
        <p:spPr>
          <a:xfrm>
            <a:off x="5257447"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B-leaf1</a:t>
            </a:r>
          </a:p>
        </p:txBody>
      </p:sp>
      <p:sp>
        <p:nvSpPr>
          <p:cNvPr id="111" name="Rectangle 110">
            <a:extLst>
              <a:ext uri="{FF2B5EF4-FFF2-40B4-BE49-F238E27FC236}">
                <a16:creationId xmlns:a16="http://schemas.microsoft.com/office/drawing/2014/main" id="{582DE4C0-9EC4-2B42-B60B-C5E06D91DDDC}"/>
              </a:ext>
            </a:extLst>
          </p:cNvPr>
          <p:cNvSpPr/>
          <p:nvPr/>
        </p:nvSpPr>
        <p:spPr>
          <a:xfrm>
            <a:off x="5886161" y="4149164"/>
            <a:ext cx="591309" cy="18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a:t>B-leaf2</a:t>
            </a:r>
          </a:p>
        </p:txBody>
      </p:sp>
      <p:sp>
        <p:nvSpPr>
          <p:cNvPr id="112" name="Rectangle 111">
            <a:extLst>
              <a:ext uri="{FF2B5EF4-FFF2-40B4-BE49-F238E27FC236}">
                <a16:creationId xmlns:a16="http://schemas.microsoft.com/office/drawing/2014/main" id="{242D8D35-C5A6-F948-895C-EE19CD1C04F7}"/>
              </a:ext>
            </a:extLst>
          </p:cNvPr>
          <p:cNvSpPr/>
          <p:nvPr/>
        </p:nvSpPr>
        <p:spPr>
          <a:xfrm>
            <a:off x="5886161" y="4490394"/>
            <a:ext cx="591309" cy="1835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800"/>
              <a:t>B-bms2</a:t>
            </a:r>
          </a:p>
        </p:txBody>
      </p:sp>
      <p:sp>
        <p:nvSpPr>
          <p:cNvPr id="113" name="Rectangle 112">
            <a:extLst>
              <a:ext uri="{FF2B5EF4-FFF2-40B4-BE49-F238E27FC236}">
                <a16:creationId xmlns:a16="http://schemas.microsoft.com/office/drawing/2014/main" id="{7CC47A72-D199-8244-AF38-1DAA64FD435A}"/>
              </a:ext>
            </a:extLst>
          </p:cNvPr>
          <p:cNvSpPr/>
          <p:nvPr/>
        </p:nvSpPr>
        <p:spPr>
          <a:xfrm>
            <a:off x="5257447" y="4492217"/>
            <a:ext cx="591308" cy="1835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800"/>
              <a:t>B-bms1</a:t>
            </a:r>
          </a:p>
        </p:txBody>
      </p:sp>
      <p:cxnSp>
        <p:nvCxnSpPr>
          <p:cNvPr id="114" name="Straight Connector 113">
            <a:extLst>
              <a:ext uri="{FF2B5EF4-FFF2-40B4-BE49-F238E27FC236}">
                <a16:creationId xmlns:a16="http://schemas.microsoft.com/office/drawing/2014/main" id="{93183FC8-4473-5845-B24A-7F1E4FEA0B19}"/>
              </a:ext>
            </a:extLst>
          </p:cNvPr>
          <p:cNvCxnSpPr>
            <a:cxnSpLocks/>
            <a:stCxn id="108" idx="0"/>
            <a:endCxn id="102" idx="2"/>
          </p:cNvCxnSpPr>
          <p:nvPr/>
        </p:nvCxnSpPr>
        <p:spPr>
          <a:xfrm flipV="1">
            <a:off x="4053883" y="3763752"/>
            <a:ext cx="575750"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AC6BE24-827E-4D45-AA82-C3F8A9CFA0EA}"/>
              </a:ext>
            </a:extLst>
          </p:cNvPr>
          <p:cNvCxnSpPr>
            <a:cxnSpLocks/>
            <a:stCxn id="108" idx="0"/>
            <a:endCxn id="103" idx="2"/>
          </p:cNvCxnSpPr>
          <p:nvPr/>
        </p:nvCxnSpPr>
        <p:spPr>
          <a:xfrm flipV="1">
            <a:off x="4053883" y="3763752"/>
            <a:ext cx="1436739"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5C51569-BAFB-ED4B-A419-025CC4F7CC1F}"/>
              </a:ext>
            </a:extLst>
          </p:cNvPr>
          <p:cNvCxnSpPr>
            <a:cxnSpLocks/>
            <a:stCxn id="109" idx="0"/>
            <a:endCxn id="102" idx="2"/>
          </p:cNvCxnSpPr>
          <p:nvPr/>
        </p:nvCxnSpPr>
        <p:spPr>
          <a:xfrm flipH="1" flipV="1">
            <a:off x="4629633" y="3763752"/>
            <a:ext cx="52964"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5A08411-DF51-FC4D-AD70-DA929D0EC1C5}"/>
              </a:ext>
            </a:extLst>
          </p:cNvPr>
          <p:cNvCxnSpPr>
            <a:cxnSpLocks/>
            <a:stCxn id="109" idx="0"/>
            <a:endCxn id="103" idx="2"/>
          </p:cNvCxnSpPr>
          <p:nvPr/>
        </p:nvCxnSpPr>
        <p:spPr>
          <a:xfrm flipV="1">
            <a:off x="4682597" y="3763752"/>
            <a:ext cx="808025"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3C858DA-59B2-384B-AAFA-4ED36D585373}"/>
              </a:ext>
            </a:extLst>
          </p:cNvPr>
          <p:cNvCxnSpPr>
            <a:cxnSpLocks/>
            <a:stCxn id="110" idx="0"/>
            <a:endCxn id="102" idx="2"/>
          </p:cNvCxnSpPr>
          <p:nvPr/>
        </p:nvCxnSpPr>
        <p:spPr>
          <a:xfrm flipH="1" flipV="1">
            <a:off x="4629633" y="3763752"/>
            <a:ext cx="923469"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84E97DF-4063-854E-9C29-DD211CEFB69B}"/>
              </a:ext>
            </a:extLst>
          </p:cNvPr>
          <p:cNvCxnSpPr>
            <a:cxnSpLocks/>
            <a:stCxn id="111" idx="0"/>
            <a:endCxn id="103" idx="2"/>
          </p:cNvCxnSpPr>
          <p:nvPr/>
        </p:nvCxnSpPr>
        <p:spPr>
          <a:xfrm flipH="1" flipV="1">
            <a:off x="5490622" y="3763752"/>
            <a:ext cx="691194"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A33B49E-20AF-A64B-9E5C-71A60053599D}"/>
              </a:ext>
            </a:extLst>
          </p:cNvPr>
          <p:cNvCxnSpPr>
            <a:cxnSpLocks/>
            <a:stCxn id="110" idx="0"/>
            <a:endCxn id="103" idx="2"/>
          </p:cNvCxnSpPr>
          <p:nvPr/>
        </p:nvCxnSpPr>
        <p:spPr>
          <a:xfrm flipH="1" flipV="1">
            <a:off x="5490622" y="3763752"/>
            <a:ext cx="62480"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3521974-F505-5743-A082-C88DB4CBFA72}"/>
              </a:ext>
            </a:extLst>
          </p:cNvPr>
          <p:cNvCxnSpPr>
            <a:cxnSpLocks/>
            <a:stCxn id="111" idx="0"/>
            <a:endCxn id="102" idx="2"/>
          </p:cNvCxnSpPr>
          <p:nvPr/>
        </p:nvCxnSpPr>
        <p:spPr>
          <a:xfrm flipH="1" flipV="1">
            <a:off x="4629633" y="3763752"/>
            <a:ext cx="1552183" cy="38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CA41990-794F-5444-B25C-DA6D1E8E5913}"/>
              </a:ext>
            </a:extLst>
          </p:cNvPr>
          <p:cNvCxnSpPr>
            <a:cxnSpLocks/>
            <a:stCxn id="113" idx="0"/>
            <a:endCxn id="110" idx="2"/>
          </p:cNvCxnSpPr>
          <p:nvPr/>
        </p:nvCxnSpPr>
        <p:spPr>
          <a:xfrm flipV="1">
            <a:off x="5553101" y="4333227"/>
            <a:ext cx="1" cy="15899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5034521-1DCD-DB4F-9B70-D89B5584D1E6}"/>
              </a:ext>
            </a:extLst>
          </p:cNvPr>
          <p:cNvCxnSpPr>
            <a:cxnSpLocks/>
            <a:stCxn id="112" idx="0"/>
            <a:endCxn id="111" idx="2"/>
          </p:cNvCxnSpPr>
          <p:nvPr/>
        </p:nvCxnSpPr>
        <p:spPr>
          <a:xfrm flipV="1">
            <a:off x="6181816" y="4333227"/>
            <a:ext cx="0" cy="157167"/>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EC51924D-8090-2A49-9466-496B9EDA5BAA}"/>
              </a:ext>
            </a:extLst>
          </p:cNvPr>
          <p:cNvSpPr/>
          <p:nvPr/>
        </p:nvSpPr>
        <p:spPr>
          <a:xfrm>
            <a:off x="2582637" y="4490497"/>
            <a:ext cx="591308" cy="1835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800"/>
              <a:t>A-bms2</a:t>
            </a:r>
          </a:p>
        </p:txBody>
      </p:sp>
    </p:spTree>
    <p:extLst>
      <p:ext uri="{BB962C8B-B14F-4D97-AF65-F5344CB8AC3E}">
        <p14:creationId xmlns:p14="http://schemas.microsoft.com/office/powerpoint/2010/main" val="2445797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A70B70-B3CB-F34F-BFAC-BD9E3D764F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a:t>
            </a:r>
            <a:r>
              <a:rPr lang="en-US" sz="1000"/>
              <a:t>, and then create a new blueprint.</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 new blueprint is created, click it to edit basic parameters such as ASN, IP, device, etc.</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Select the ASN Pool, IP Pool that were defined in previous steps for this new blueprint.</a:t>
            </a:r>
          </a:p>
          <a:p>
            <a:pPr marL="171450" indent="-1714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36</a:t>
            </a:fld>
            <a:endParaRPr lang="en-US"/>
          </a:p>
        </p:txBody>
      </p:sp>
      <p:graphicFrame>
        <p:nvGraphicFramePr>
          <p:cNvPr id="7" name="Table 7">
            <a:extLst>
              <a:ext uri="{FF2B5EF4-FFF2-40B4-BE49-F238E27FC236}">
                <a16:creationId xmlns:a16="http://schemas.microsoft.com/office/drawing/2014/main" id="{E8E1032B-DD8F-8244-89E8-440F8FF8A722}"/>
              </a:ext>
            </a:extLst>
          </p:cNvPr>
          <p:cNvGraphicFramePr>
            <a:graphicFrameLocks noGrp="1"/>
          </p:cNvGraphicFramePr>
          <p:nvPr>
            <p:extLst>
              <p:ext uri="{D42A27DB-BD31-4B8C-83A1-F6EECF244321}">
                <p14:modId xmlns:p14="http://schemas.microsoft.com/office/powerpoint/2010/main" val="1071081789"/>
              </p:ext>
            </p:extLst>
          </p:nvPr>
        </p:nvGraphicFramePr>
        <p:xfrm>
          <a:off x="545289" y="1416573"/>
          <a:ext cx="3130382" cy="42672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t>DataCenter-A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Template</a:t>
                      </a:r>
                    </a:p>
                  </a:txBody>
                  <a:tcPr/>
                </a:tc>
                <a:tc>
                  <a:txBody>
                    <a:bodyPr/>
                    <a:lstStyle/>
                    <a:p>
                      <a:r>
                        <a:rPr lang="en-US" sz="800"/>
                        <a:t>JNPR EVPN</a:t>
                      </a:r>
                    </a:p>
                  </a:txBody>
                  <a:tcPr/>
                </a:tc>
                <a:extLst>
                  <a:ext uri="{0D108BD9-81ED-4DB2-BD59-A6C34878D82A}">
                    <a16:rowId xmlns:a16="http://schemas.microsoft.com/office/drawing/2014/main" val="2246386874"/>
                  </a:ext>
                </a:extLst>
              </a:tr>
            </a:tbl>
          </a:graphicData>
        </a:graphic>
      </p:graphicFrame>
      <p:graphicFrame>
        <p:nvGraphicFramePr>
          <p:cNvPr id="15" name="Table 10">
            <a:extLst>
              <a:ext uri="{FF2B5EF4-FFF2-40B4-BE49-F238E27FC236}">
                <a16:creationId xmlns:a16="http://schemas.microsoft.com/office/drawing/2014/main" id="{45186B24-7967-FD4A-8173-95D85EC58435}"/>
              </a:ext>
            </a:extLst>
          </p:cNvPr>
          <p:cNvGraphicFramePr>
            <a:graphicFrameLocks noGrp="1"/>
          </p:cNvGraphicFramePr>
          <p:nvPr>
            <p:extLst>
              <p:ext uri="{D42A27DB-BD31-4B8C-83A1-F6EECF244321}">
                <p14:modId xmlns:p14="http://schemas.microsoft.com/office/powerpoint/2010/main" val="4229365067"/>
              </p:ext>
            </p:extLst>
          </p:nvPr>
        </p:nvGraphicFramePr>
        <p:xfrm>
          <a:off x="545289" y="2797818"/>
          <a:ext cx="3208788" cy="128016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a:t>Resource Type</a:t>
                      </a:r>
                    </a:p>
                  </a:txBody>
                  <a:tcPr/>
                </a:tc>
                <a:tc>
                  <a:txBody>
                    <a:bodyPr/>
                    <a:lstStyle/>
                    <a:p>
                      <a:r>
                        <a:rPr lang="en-US" sz="800" b="0"/>
                        <a:t>Pool Name</a:t>
                      </a:r>
                    </a:p>
                  </a:txBody>
                  <a:tcPr/>
                </a:tc>
                <a:extLst>
                  <a:ext uri="{0D108BD9-81ED-4DB2-BD59-A6C34878D82A}">
                    <a16:rowId xmlns:a16="http://schemas.microsoft.com/office/drawing/2014/main" val="3501326622"/>
                  </a:ext>
                </a:extLst>
              </a:tr>
              <a:tr h="0">
                <a:tc>
                  <a:txBody>
                    <a:bodyPr/>
                    <a:lstStyle/>
                    <a:p>
                      <a:r>
                        <a:rPr lang="en-US" sz="800">
                          <a:solidFill>
                            <a:schemeClr val="bg1">
                              <a:lumMod val="75000"/>
                            </a:schemeClr>
                          </a:solidFill>
                        </a:rPr>
                        <a:t>ASNs – Spines</a:t>
                      </a:r>
                    </a:p>
                  </a:txBody>
                  <a:tcPr/>
                </a:tc>
                <a:tc>
                  <a:txBody>
                    <a:bodyPr/>
                    <a:lstStyle/>
                    <a:p>
                      <a:r>
                        <a:rPr lang="en-US" sz="800">
                          <a:solidFill>
                            <a:schemeClr val="bg1">
                              <a:lumMod val="75000"/>
                            </a:schemeClr>
                          </a:solidFill>
                        </a:rPr>
                        <a:t>DataCenter-A</a:t>
                      </a:r>
                    </a:p>
                  </a:txBody>
                  <a:tcPr/>
                </a:tc>
                <a:extLst>
                  <a:ext uri="{0D108BD9-81ED-4DB2-BD59-A6C34878D82A}">
                    <a16:rowId xmlns:a16="http://schemas.microsoft.com/office/drawing/2014/main" val="2893093250"/>
                  </a:ext>
                </a:extLst>
              </a:tr>
              <a:tr h="0">
                <a:tc>
                  <a:txBody>
                    <a:bodyPr/>
                    <a:lstStyle/>
                    <a:p>
                      <a:r>
                        <a:rPr lang="en-US" sz="800">
                          <a:solidFill>
                            <a:schemeClr val="bg1">
                              <a:lumMod val="75000"/>
                            </a:schemeClr>
                          </a:solidFill>
                        </a:rPr>
                        <a:t>ASNs – Leafs</a:t>
                      </a:r>
                    </a:p>
                  </a:txBody>
                  <a:tcPr/>
                </a:tc>
                <a:tc>
                  <a:txBody>
                    <a:bodyPr/>
                    <a:lstStyle/>
                    <a:p>
                      <a:r>
                        <a:rPr lang="en-US" sz="800">
                          <a:solidFill>
                            <a:schemeClr val="bg1">
                              <a:lumMod val="75000"/>
                            </a:schemeClr>
                          </a:solidFill>
                        </a:rPr>
                        <a:t>DataCenter-A</a:t>
                      </a:r>
                    </a:p>
                  </a:txBody>
                  <a:tcPr/>
                </a:tc>
                <a:extLst>
                  <a:ext uri="{0D108BD9-81ED-4DB2-BD59-A6C34878D82A}">
                    <a16:rowId xmlns:a16="http://schemas.microsoft.com/office/drawing/2014/main" val="2228261454"/>
                  </a:ext>
                </a:extLst>
              </a:tr>
              <a:tr h="0">
                <a:tc>
                  <a:txBody>
                    <a:bodyPr/>
                    <a:lstStyle/>
                    <a:p>
                      <a:r>
                        <a:rPr lang="en-US" sz="800">
                          <a:solidFill>
                            <a:schemeClr val="bg1">
                              <a:lumMod val="75000"/>
                            </a:schemeClr>
                          </a:solidFill>
                        </a:rPr>
                        <a:t>Loopback IPs – Spines</a:t>
                      </a:r>
                    </a:p>
                  </a:txBody>
                  <a:tcPr/>
                </a:tc>
                <a:tc>
                  <a:txBody>
                    <a:bodyPr/>
                    <a:lstStyle/>
                    <a:p>
                      <a:r>
                        <a:rPr lang="en-US" sz="800">
                          <a:solidFill>
                            <a:schemeClr val="bg1">
                              <a:lumMod val="75000"/>
                            </a:schemeClr>
                          </a:solidFill>
                        </a:rPr>
                        <a:t>DataCenter-A Loopback</a:t>
                      </a:r>
                    </a:p>
                  </a:txBody>
                  <a:tcPr/>
                </a:tc>
                <a:extLst>
                  <a:ext uri="{0D108BD9-81ED-4DB2-BD59-A6C34878D82A}">
                    <a16:rowId xmlns:a16="http://schemas.microsoft.com/office/drawing/2014/main" val="1129896229"/>
                  </a:ext>
                </a:extLst>
              </a:tr>
              <a:tr h="0">
                <a:tc>
                  <a:txBody>
                    <a:bodyPr/>
                    <a:lstStyle/>
                    <a:p>
                      <a:r>
                        <a:rPr lang="en-US" sz="800">
                          <a:solidFill>
                            <a:schemeClr val="bg1">
                              <a:lumMod val="75000"/>
                            </a:schemeClr>
                          </a:solidFill>
                        </a:rPr>
                        <a:t>Loopback IPs – Leafs</a:t>
                      </a:r>
                    </a:p>
                  </a:txBody>
                  <a:tcPr/>
                </a:tc>
                <a:tc>
                  <a:txBody>
                    <a:bodyPr/>
                    <a:lstStyle/>
                    <a:p>
                      <a:r>
                        <a:rPr lang="en-US" sz="800">
                          <a:solidFill>
                            <a:schemeClr val="bg1">
                              <a:lumMod val="75000"/>
                            </a:schemeClr>
                          </a:solidFill>
                        </a:rPr>
                        <a:t>DataCenter-A Loopback</a:t>
                      </a:r>
                    </a:p>
                  </a:txBody>
                  <a:tcPr/>
                </a:tc>
                <a:extLst>
                  <a:ext uri="{0D108BD9-81ED-4DB2-BD59-A6C34878D82A}">
                    <a16:rowId xmlns:a16="http://schemas.microsoft.com/office/drawing/2014/main" val="1333957348"/>
                  </a:ext>
                </a:extLst>
              </a:tr>
              <a:tr h="0">
                <a:tc>
                  <a:txBody>
                    <a:bodyPr/>
                    <a:lstStyle/>
                    <a:p>
                      <a:r>
                        <a:rPr lang="en-US" sz="800">
                          <a:solidFill>
                            <a:schemeClr val="bg1">
                              <a:lumMod val="75000"/>
                            </a:schemeClr>
                          </a:solidFill>
                        </a:rPr>
                        <a:t>Link IPs – Spines&lt;-&gt;Leafs</a:t>
                      </a:r>
                    </a:p>
                  </a:txBody>
                  <a:tcPr/>
                </a:tc>
                <a:tc>
                  <a:txBody>
                    <a:bodyPr/>
                    <a:lstStyle/>
                    <a:p>
                      <a:r>
                        <a:rPr lang="en-US" sz="800">
                          <a:solidFill>
                            <a:schemeClr val="bg1">
                              <a:lumMod val="75000"/>
                            </a:schemeClr>
                          </a:solidFill>
                        </a:rPr>
                        <a:t>DataCenter-A Fabric</a:t>
                      </a:r>
                    </a:p>
                  </a:txBody>
                  <a:tcPr/>
                </a:tc>
                <a:extLst>
                  <a:ext uri="{0D108BD9-81ED-4DB2-BD59-A6C34878D82A}">
                    <a16:rowId xmlns:a16="http://schemas.microsoft.com/office/drawing/2014/main" val="1003569871"/>
                  </a:ext>
                </a:extLst>
              </a:tr>
            </a:tbl>
          </a:graphicData>
        </a:graphic>
      </p:graphicFrame>
      <p:cxnSp>
        <p:nvCxnSpPr>
          <p:cNvPr id="16" name="Straight Arrow Connector 15">
            <a:extLst>
              <a:ext uri="{FF2B5EF4-FFF2-40B4-BE49-F238E27FC236}">
                <a16:creationId xmlns:a16="http://schemas.microsoft.com/office/drawing/2014/main" id="{CFDA0A08-9A89-8F4C-BAB9-4B67C2E3A333}"/>
              </a:ext>
            </a:extLst>
          </p:cNvPr>
          <p:cNvCxnSpPr>
            <a:cxnSpLocks/>
            <a:stCxn id="19" idx="1"/>
          </p:cNvCxnSpPr>
          <p:nvPr/>
        </p:nvCxnSpPr>
        <p:spPr>
          <a:xfrm flipH="1">
            <a:off x="5741894" y="2144034"/>
            <a:ext cx="535048" cy="16213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BDCB981-0291-544F-9076-AFC8D2D22427}"/>
              </a:ext>
            </a:extLst>
          </p:cNvPr>
          <p:cNvGrpSpPr/>
          <p:nvPr/>
        </p:nvGrpSpPr>
        <p:grpSpPr>
          <a:xfrm>
            <a:off x="6175084" y="2036084"/>
            <a:ext cx="835565" cy="207749"/>
            <a:chOff x="6419077" y="1667919"/>
            <a:chExt cx="835565" cy="207749"/>
          </a:xfrm>
        </p:grpSpPr>
        <p:sp>
          <p:nvSpPr>
            <p:cNvPr id="18" name="Oval 17">
              <a:extLst>
                <a:ext uri="{FF2B5EF4-FFF2-40B4-BE49-F238E27FC236}">
                  <a16:creationId xmlns:a16="http://schemas.microsoft.com/office/drawing/2014/main" id="{BD60792F-95A4-5D4D-93EF-9F29DFFB8B3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3B8E7573-2E1E-E944-9057-A4BEB0057C2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0" name="Rectangle 19">
              <a:extLst>
                <a:ext uri="{FF2B5EF4-FFF2-40B4-BE49-F238E27FC236}">
                  <a16:creationId xmlns:a16="http://schemas.microsoft.com/office/drawing/2014/main" id="{D62BD900-9E62-764B-90EE-DF02BCE4930D}"/>
                </a:ext>
              </a:extLst>
            </p:cNvPr>
            <p:cNvSpPr/>
            <p:nvPr/>
          </p:nvSpPr>
          <p:spPr>
            <a:xfrm>
              <a:off x="6618249" y="1710238"/>
              <a:ext cx="63639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a:t>
              </a:r>
            </a:p>
          </p:txBody>
        </p:sp>
      </p:grpSp>
      <p:cxnSp>
        <p:nvCxnSpPr>
          <p:cNvPr id="21" name="Straight Arrow Connector 20">
            <a:extLst>
              <a:ext uri="{FF2B5EF4-FFF2-40B4-BE49-F238E27FC236}">
                <a16:creationId xmlns:a16="http://schemas.microsoft.com/office/drawing/2014/main" id="{D44C8D0E-C3BD-5E41-8771-3EC7F55E14DD}"/>
              </a:ext>
            </a:extLst>
          </p:cNvPr>
          <p:cNvCxnSpPr>
            <a:cxnSpLocks/>
            <a:stCxn id="24" idx="1"/>
          </p:cNvCxnSpPr>
          <p:nvPr/>
        </p:nvCxnSpPr>
        <p:spPr>
          <a:xfrm flipH="1">
            <a:off x="5735171" y="2522071"/>
            <a:ext cx="568526" cy="21440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6BB770B-3C0E-E247-A7BD-2FBF49C42E2A}"/>
              </a:ext>
            </a:extLst>
          </p:cNvPr>
          <p:cNvGrpSpPr/>
          <p:nvPr/>
        </p:nvGrpSpPr>
        <p:grpSpPr>
          <a:xfrm>
            <a:off x="6201839" y="2414121"/>
            <a:ext cx="1087236" cy="207749"/>
            <a:chOff x="6419077" y="1667919"/>
            <a:chExt cx="1087236" cy="207749"/>
          </a:xfrm>
        </p:grpSpPr>
        <p:sp>
          <p:nvSpPr>
            <p:cNvPr id="23" name="Oval 22">
              <a:extLst>
                <a:ext uri="{FF2B5EF4-FFF2-40B4-BE49-F238E27FC236}">
                  <a16:creationId xmlns:a16="http://schemas.microsoft.com/office/drawing/2014/main" id="{EBFCEACD-D9C4-BC4C-8892-3D2FCA0BC75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2D769F65-9CAD-944C-9218-D0774C3C653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5" name="Rectangle 24">
              <a:extLst>
                <a:ext uri="{FF2B5EF4-FFF2-40B4-BE49-F238E27FC236}">
                  <a16:creationId xmlns:a16="http://schemas.microsoft.com/office/drawing/2014/main" id="{57734B36-1C03-FC4D-A3DD-6578CDDEC5A6}"/>
                </a:ext>
              </a:extLst>
            </p:cNvPr>
            <p:cNvSpPr/>
            <p:nvPr/>
          </p:nvSpPr>
          <p:spPr>
            <a:xfrm>
              <a:off x="6618249" y="1710238"/>
              <a:ext cx="888064"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the template</a:t>
              </a:r>
            </a:p>
          </p:txBody>
        </p:sp>
      </p:grpSp>
      <p:cxnSp>
        <p:nvCxnSpPr>
          <p:cNvPr id="26" name="Straight Arrow Connector 25">
            <a:extLst>
              <a:ext uri="{FF2B5EF4-FFF2-40B4-BE49-F238E27FC236}">
                <a16:creationId xmlns:a16="http://schemas.microsoft.com/office/drawing/2014/main" id="{0A990561-97E2-324B-B81C-B755576B5B5D}"/>
              </a:ext>
            </a:extLst>
          </p:cNvPr>
          <p:cNvCxnSpPr>
            <a:cxnSpLocks/>
            <a:stCxn id="29" idx="1"/>
          </p:cNvCxnSpPr>
          <p:nvPr/>
        </p:nvCxnSpPr>
        <p:spPr>
          <a:xfrm>
            <a:off x="8343011" y="3908282"/>
            <a:ext cx="263107" cy="38133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656FBCE-A6BD-A347-8212-B31CFDF231E4}"/>
              </a:ext>
            </a:extLst>
          </p:cNvPr>
          <p:cNvGrpSpPr/>
          <p:nvPr/>
        </p:nvGrpSpPr>
        <p:grpSpPr>
          <a:xfrm>
            <a:off x="8241153" y="3800332"/>
            <a:ext cx="190758" cy="207749"/>
            <a:chOff x="6419077" y="1667919"/>
            <a:chExt cx="190758" cy="207749"/>
          </a:xfrm>
        </p:grpSpPr>
        <p:sp>
          <p:nvSpPr>
            <p:cNvPr id="28" name="Oval 27">
              <a:extLst>
                <a:ext uri="{FF2B5EF4-FFF2-40B4-BE49-F238E27FC236}">
                  <a16:creationId xmlns:a16="http://schemas.microsoft.com/office/drawing/2014/main" id="{88A624DD-197A-6C4F-B589-3BAC899360D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7">
              <a:extLst>
                <a:ext uri="{FF2B5EF4-FFF2-40B4-BE49-F238E27FC236}">
                  <a16:creationId xmlns:a16="http://schemas.microsoft.com/office/drawing/2014/main" id="{7E3012E5-A1DC-2846-BE3F-460312C2EFC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3596292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442C0-79FC-0C49-A5E5-9722F7CDD06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37</a:t>
            </a:fld>
            <a:endParaRPr lang="en-US"/>
          </a:p>
        </p:txBody>
      </p:sp>
      <p:sp>
        <p:nvSpPr>
          <p:cNvPr id="10" name="Content Placeholder 2">
            <a:extLst>
              <a:ext uri="{FF2B5EF4-FFF2-40B4-BE49-F238E27FC236}">
                <a16:creationId xmlns:a16="http://schemas.microsoft.com/office/drawing/2014/main" id="{62F0435A-662A-9541-9A58-02253E6E0D0C}"/>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a:t>
            </a:r>
            <a:r>
              <a:rPr lang="en-US" sz="1000">
                <a:solidFill>
                  <a:schemeClr val="bg1">
                    <a:lumMod val="75000"/>
                  </a:schemeClr>
                </a:solidFill>
              </a:rPr>
              <a:t>, and then create a new blueprint.</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A new blueprint is created, click it to edit basic parameters such as ASN, IP, device, etc.</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Select the ASN Pool, IP Pool that were defined in previous steps for this new blueprint.</a:t>
            </a:r>
          </a:p>
          <a:p>
            <a:pPr marL="171450" indent="-1714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p:txBody>
      </p:sp>
      <p:graphicFrame>
        <p:nvGraphicFramePr>
          <p:cNvPr id="11" name="Table 7">
            <a:extLst>
              <a:ext uri="{FF2B5EF4-FFF2-40B4-BE49-F238E27FC236}">
                <a16:creationId xmlns:a16="http://schemas.microsoft.com/office/drawing/2014/main" id="{4DB62806-188B-B143-AAE7-3B258F3733A8}"/>
              </a:ext>
            </a:extLst>
          </p:cNvPr>
          <p:cNvGraphicFramePr>
            <a:graphicFrameLocks noGrp="1"/>
          </p:cNvGraphicFramePr>
          <p:nvPr>
            <p:extLst>
              <p:ext uri="{D42A27DB-BD31-4B8C-83A1-F6EECF244321}">
                <p14:modId xmlns:p14="http://schemas.microsoft.com/office/powerpoint/2010/main" val="3123273270"/>
              </p:ext>
            </p:extLst>
          </p:nvPr>
        </p:nvGraphicFramePr>
        <p:xfrm>
          <a:off x="545289" y="1416573"/>
          <a:ext cx="3130382" cy="42672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solidFill>
                            <a:schemeClr val="bg1">
                              <a:lumMod val="75000"/>
                            </a:schemeClr>
                          </a:solidFill>
                        </a:rPr>
                        <a:t>DataCenter-A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Template</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JNPR EVPN</a:t>
                      </a:r>
                    </a:p>
                  </a:txBody>
                  <a:tcPr/>
                </a:tc>
                <a:extLst>
                  <a:ext uri="{0D108BD9-81ED-4DB2-BD59-A6C34878D82A}">
                    <a16:rowId xmlns:a16="http://schemas.microsoft.com/office/drawing/2014/main" val="2246386874"/>
                  </a:ext>
                </a:extLst>
              </a:tr>
            </a:tbl>
          </a:graphicData>
        </a:graphic>
      </p:graphicFrame>
      <p:graphicFrame>
        <p:nvGraphicFramePr>
          <p:cNvPr id="12" name="Table 10">
            <a:extLst>
              <a:ext uri="{FF2B5EF4-FFF2-40B4-BE49-F238E27FC236}">
                <a16:creationId xmlns:a16="http://schemas.microsoft.com/office/drawing/2014/main" id="{1DF1B883-3A2D-5F44-B639-0B1452A1DB05}"/>
              </a:ext>
            </a:extLst>
          </p:cNvPr>
          <p:cNvGraphicFramePr>
            <a:graphicFrameLocks noGrp="1"/>
          </p:cNvGraphicFramePr>
          <p:nvPr>
            <p:extLst>
              <p:ext uri="{D42A27DB-BD31-4B8C-83A1-F6EECF244321}">
                <p14:modId xmlns:p14="http://schemas.microsoft.com/office/powerpoint/2010/main" val="2264161880"/>
              </p:ext>
            </p:extLst>
          </p:nvPr>
        </p:nvGraphicFramePr>
        <p:xfrm>
          <a:off x="545289" y="2797818"/>
          <a:ext cx="3208788" cy="1280160"/>
        </p:xfrm>
        <a:graphic>
          <a:graphicData uri="http://schemas.openxmlformats.org/drawingml/2006/table">
            <a:tbl>
              <a:tblPr firstRow="1" bandRow="1">
                <a:tableStyleId>{7DF18680-E054-41AD-8BC1-D1AEF772440D}</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a:t>Resource Type</a:t>
                      </a:r>
                    </a:p>
                  </a:txBody>
                  <a:tcPr/>
                </a:tc>
                <a:tc>
                  <a:txBody>
                    <a:bodyPr/>
                    <a:lstStyle/>
                    <a:p>
                      <a:r>
                        <a:rPr lang="en-US" sz="800" b="0"/>
                        <a:t>Pool Name</a:t>
                      </a:r>
                    </a:p>
                  </a:txBody>
                  <a:tcPr/>
                </a:tc>
                <a:extLst>
                  <a:ext uri="{0D108BD9-81ED-4DB2-BD59-A6C34878D82A}">
                    <a16:rowId xmlns:a16="http://schemas.microsoft.com/office/drawing/2014/main" val="3501326622"/>
                  </a:ext>
                </a:extLst>
              </a:tr>
              <a:tr h="0">
                <a:tc>
                  <a:txBody>
                    <a:bodyPr/>
                    <a:lstStyle/>
                    <a:p>
                      <a:r>
                        <a:rPr lang="en-US" sz="800">
                          <a:solidFill>
                            <a:schemeClr val="bg1">
                              <a:lumMod val="75000"/>
                            </a:schemeClr>
                          </a:solidFill>
                        </a:rPr>
                        <a:t>ASNs – Spines</a:t>
                      </a:r>
                    </a:p>
                  </a:txBody>
                  <a:tcPr/>
                </a:tc>
                <a:tc>
                  <a:txBody>
                    <a:bodyPr/>
                    <a:lstStyle/>
                    <a:p>
                      <a:r>
                        <a:rPr lang="en-US" sz="800">
                          <a:solidFill>
                            <a:schemeClr val="bg1">
                              <a:lumMod val="75000"/>
                            </a:schemeClr>
                          </a:solidFill>
                        </a:rPr>
                        <a:t>DataCenter-A</a:t>
                      </a:r>
                    </a:p>
                  </a:txBody>
                  <a:tcPr/>
                </a:tc>
                <a:extLst>
                  <a:ext uri="{0D108BD9-81ED-4DB2-BD59-A6C34878D82A}">
                    <a16:rowId xmlns:a16="http://schemas.microsoft.com/office/drawing/2014/main" val="2893093250"/>
                  </a:ext>
                </a:extLst>
              </a:tr>
              <a:tr h="0">
                <a:tc>
                  <a:txBody>
                    <a:bodyPr/>
                    <a:lstStyle/>
                    <a:p>
                      <a:r>
                        <a:rPr lang="en-US" sz="800">
                          <a:solidFill>
                            <a:schemeClr val="bg1">
                              <a:lumMod val="75000"/>
                            </a:schemeClr>
                          </a:solidFill>
                        </a:rPr>
                        <a:t>ASNs – Leafs</a:t>
                      </a:r>
                    </a:p>
                  </a:txBody>
                  <a:tcPr/>
                </a:tc>
                <a:tc>
                  <a:txBody>
                    <a:bodyPr/>
                    <a:lstStyle/>
                    <a:p>
                      <a:r>
                        <a:rPr lang="en-US" sz="800">
                          <a:solidFill>
                            <a:schemeClr val="bg1">
                              <a:lumMod val="75000"/>
                            </a:schemeClr>
                          </a:solidFill>
                        </a:rPr>
                        <a:t>DataCenter-A</a:t>
                      </a:r>
                    </a:p>
                  </a:txBody>
                  <a:tcPr/>
                </a:tc>
                <a:extLst>
                  <a:ext uri="{0D108BD9-81ED-4DB2-BD59-A6C34878D82A}">
                    <a16:rowId xmlns:a16="http://schemas.microsoft.com/office/drawing/2014/main" val="2228261454"/>
                  </a:ext>
                </a:extLst>
              </a:tr>
              <a:tr h="0">
                <a:tc>
                  <a:txBody>
                    <a:bodyPr/>
                    <a:lstStyle/>
                    <a:p>
                      <a:r>
                        <a:rPr lang="en-US" sz="800">
                          <a:solidFill>
                            <a:schemeClr val="bg1">
                              <a:lumMod val="75000"/>
                            </a:schemeClr>
                          </a:solidFill>
                        </a:rPr>
                        <a:t>Loopback IPs – Spines</a:t>
                      </a:r>
                    </a:p>
                  </a:txBody>
                  <a:tcPr/>
                </a:tc>
                <a:tc>
                  <a:txBody>
                    <a:bodyPr/>
                    <a:lstStyle/>
                    <a:p>
                      <a:r>
                        <a:rPr lang="en-US" sz="800">
                          <a:solidFill>
                            <a:schemeClr val="bg1">
                              <a:lumMod val="75000"/>
                            </a:schemeClr>
                          </a:solidFill>
                        </a:rPr>
                        <a:t>DataCenter-A Loopback</a:t>
                      </a:r>
                    </a:p>
                  </a:txBody>
                  <a:tcPr/>
                </a:tc>
                <a:extLst>
                  <a:ext uri="{0D108BD9-81ED-4DB2-BD59-A6C34878D82A}">
                    <a16:rowId xmlns:a16="http://schemas.microsoft.com/office/drawing/2014/main" val="1129896229"/>
                  </a:ext>
                </a:extLst>
              </a:tr>
              <a:tr h="0">
                <a:tc>
                  <a:txBody>
                    <a:bodyPr/>
                    <a:lstStyle/>
                    <a:p>
                      <a:r>
                        <a:rPr lang="en-US" sz="800">
                          <a:solidFill>
                            <a:schemeClr val="bg1">
                              <a:lumMod val="75000"/>
                            </a:schemeClr>
                          </a:solidFill>
                        </a:rPr>
                        <a:t>Loopback IPs – Leafs</a:t>
                      </a:r>
                    </a:p>
                  </a:txBody>
                  <a:tcPr/>
                </a:tc>
                <a:tc>
                  <a:txBody>
                    <a:bodyPr/>
                    <a:lstStyle/>
                    <a:p>
                      <a:r>
                        <a:rPr lang="en-US" sz="800">
                          <a:solidFill>
                            <a:schemeClr val="bg1">
                              <a:lumMod val="75000"/>
                            </a:schemeClr>
                          </a:solidFill>
                        </a:rPr>
                        <a:t>DataCenter-A Loopback</a:t>
                      </a:r>
                    </a:p>
                  </a:txBody>
                  <a:tcPr/>
                </a:tc>
                <a:extLst>
                  <a:ext uri="{0D108BD9-81ED-4DB2-BD59-A6C34878D82A}">
                    <a16:rowId xmlns:a16="http://schemas.microsoft.com/office/drawing/2014/main" val="1333957348"/>
                  </a:ext>
                </a:extLst>
              </a:tr>
              <a:tr h="0">
                <a:tc>
                  <a:txBody>
                    <a:bodyPr/>
                    <a:lstStyle/>
                    <a:p>
                      <a:r>
                        <a:rPr lang="en-US" sz="800">
                          <a:solidFill>
                            <a:schemeClr val="bg1">
                              <a:lumMod val="75000"/>
                            </a:schemeClr>
                          </a:solidFill>
                        </a:rPr>
                        <a:t>Link IPs – Spines&lt;-&gt;Leafs</a:t>
                      </a:r>
                    </a:p>
                  </a:txBody>
                  <a:tcPr/>
                </a:tc>
                <a:tc>
                  <a:txBody>
                    <a:bodyPr/>
                    <a:lstStyle/>
                    <a:p>
                      <a:r>
                        <a:rPr lang="en-US" sz="800">
                          <a:solidFill>
                            <a:schemeClr val="bg1">
                              <a:lumMod val="75000"/>
                            </a:schemeClr>
                          </a:solidFill>
                        </a:rPr>
                        <a:t>DataCenter-A Fabric</a:t>
                      </a:r>
                    </a:p>
                  </a:txBody>
                  <a:tcPr/>
                </a:tc>
                <a:extLst>
                  <a:ext uri="{0D108BD9-81ED-4DB2-BD59-A6C34878D82A}">
                    <a16:rowId xmlns:a16="http://schemas.microsoft.com/office/drawing/2014/main" val="1003569871"/>
                  </a:ext>
                </a:extLst>
              </a:tr>
            </a:tbl>
          </a:graphicData>
        </a:graphic>
      </p:graphicFrame>
      <p:cxnSp>
        <p:nvCxnSpPr>
          <p:cNvPr id="13" name="Straight Arrow Connector 12">
            <a:extLst>
              <a:ext uri="{FF2B5EF4-FFF2-40B4-BE49-F238E27FC236}">
                <a16:creationId xmlns:a16="http://schemas.microsoft.com/office/drawing/2014/main" id="{2468CCE6-5C25-D144-A4FF-CC05AB8735D8}"/>
              </a:ext>
            </a:extLst>
          </p:cNvPr>
          <p:cNvCxnSpPr>
            <a:cxnSpLocks/>
            <a:stCxn id="18" idx="1"/>
          </p:cNvCxnSpPr>
          <p:nvPr/>
        </p:nvCxnSpPr>
        <p:spPr>
          <a:xfrm flipH="1">
            <a:off x="5331759" y="2347369"/>
            <a:ext cx="429417" cy="14706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3D9F8AE-211A-534E-8956-87C75F91BAAC}"/>
              </a:ext>
            </a:extLst>
          </p:cNvPr>
          <p:cNvGrpSpPr/>
          <p:nvPr/>
        </p:nvGrpSpPr>
        <p:grpSpPr>
          <a:xfrm>
            <a:off x="5659318" y="2239419"/>
            <a:ext cx="830755" cy="207749"/>
            <a:chOff x="6419077" y="1667919"/>
            <a:chExt cx="830755" cy="207749"/>
          </a:xfrm>
        </p:grpSpPr>
        <p:sp>
          <p:nvSpPr>
            <p:cNvPr id="17" name="Oval 16">
              <a:extLst>
                <a:ext uri="{FF2B5EF4-FFF2-40B4-BE49-F238E27FC236}">
                  <a16:creationId xmlns:a16="http://schemas.microsoft.com/office/drawing/2014/main" id="{6EDAFC38-2137-AC4D-A777-06907E74D59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7">
              <a:extLst>
                <a:ext uri="{FF2B5EF4-FFF2-40B4-BE49-F238E27FC236}">
                  <a16:creationId xmlns:a16="http://schemas.microsoft.com/office/drawing/2014/main" id="{A29131C2-C65F-4F4F-96DC-12214DF55FE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9" name="Rectangle 18">
              <a:extLst>
                <a:ext uri="{FF2B5EF4-FFF2-40B4-BE49-F238E27FC236}">
                  <a16:creationId xmlns:a16="http://schemas.microsoft.com/office/drawing/2014/main" id="{2D4F3F3D-1127-F547-B978-812C8F8D4250}"/>
                </a:ext>
              </a:extLst>
            </p:cNvPr>
            <p:cNvSpPr/>
            <p:nvPr/>
          </p:nvSpPr>
          <p:spPr>
            <a:xfrm>
              <a:off x="6618249" y="1710238"/>
              <a:ext cx="63158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the name</a:t>
              </a:r>
            </a:p>
          </p:txBody>
        </p:sp>
      </p:grpSp>
    </p:spTree>
    <p:extLst>
      <p:ext uri="{BB962C8B-B14F-4D97-AF65-F5344CB8AC3E}">
        <p14:creationId xmlns:p14="http://schemas.microsoft.com/office/powerpoint/2010/main" val="4019695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C29D8B-8CA0-1C4E-A692-DF171744D5A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38</a:t>
            </a:fld>
            <a:endParaRPr lang="en-US"/>
          </a:p>
        </p:txBody>
      </p:sp>
      <p:sp>
        <p:nvSpPr>
          <p:cNvPr id="15" name="Content Placeholder 2">
            <a:extLst>
              <a:ext uri="{FF2B5EF4-FFF2-40B4-BE49-F238E27FC236}">
                <a16:creationId xmlns:a16="http://schemas.microsoft.com/office/drawing/2014/main" id="{820224DC-1496-1542-A98C-31BEB55004DC}"/>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a:t>
            </a:r>
            <a:r>
              <a:rPr lang="en-US" sz="1000">
                <a:solidFill>
                  <a:schemeClr val="bg1">
                    <a:lumMod val="75000"/>
                  </a:schemeClr>
                </a:solidFill>
              </a:rPr>
              <a:t>, and then create a new blueprint.</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 new blueprint is created, click it to edit basic parameters such as ASN, IP, device, etc.</a:t>
            </a:r>
          </a:p>
          <a:p>
            <a:pPr marL="171450" indent="-171450">
              <a:lnSpc>
                <a:spcPct val="100000"/>
              </a:lnSpc>
              <a:spcBef>
                <a:spcPts val="900"/>
              </a:spcBef>
              <a:buFont typeface="Arial" panose="020B0604020202020204" pitchFamily="34" charset="0"/>
              <a:buChar char="•"/>
            </a:pPr>
            <a:r>
              <a:rPr lang="en-US" sz="1000"/>
              <a:t>Select the ASN Pool, IP Pool that were defined in previous steps for this new blueprint.</a:t>
            </a:r>
          </a:p>
          <a:p>
            <a:pPr marL="171450" indent="-1714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p:txBody>
      </p:sp>
      <p:graphicFrame>
        <p:nvGraphicFramePr>
          <p:cNvPr id="16" name="Table 7">
            <a:extLst>
              <a:ext uri="{FF2B5EF4-FFF2-40B4-BE49-F238E27FC236}">
                <a16:creationId xmlns:a16="http://schemas.microsoft.com/office/drawing/2014/main" id="{707F7F82-E6E1-A046-926D-01E7E5947542}"/>
              </a:ext>
            </a:extLst>
          </p:cNvPr>
          <p:cNvGraphicFramePr>
            <a:graphicFrameLocks noGrp="1"/>
          </p:cNvGraphicFramePr>
          <p:nvPr>
            <p:extLst>
              <p:ext uri="{D42A27DB-BD31-4B8C-83A1-F6EECF244321}">
                <p14:modId xmlns:p14="http://schemas.microsoft.com/office/powerpoint/2010/main" val="737189310"/>
              </p:ext>
            </p:extLst>
          </p:nvPr>
        </p:nvGraphicFramePr>
        <p:xfrm>
          <a:off x="545289" y="1416573"/>
          <a:ext cx="3130382" cy="42672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solidFill>
                            <a:schemeClr val="bg1">
                              <a:lumMod val="75000"/>
                            </a:schemeClr>
                          </a:solidFill>
                        </a:rPr>
                        <a:t>DataCenter-A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Template</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JNPR EVPN</a:t>
                      </a:r>
                    </a:p>
                  </a:txBody>
                  <a:tcPr/>
                </a:tc>
                <a:extLst>
                  <a:ext uri="{0D108BD9-81ED-4DB2-BD59-A6C34878D82A}">
                    <a16:rowId xmlns:a16="http://schemas.microsoft.com/office/drawing/2014/main" val="2246386874"/>
                  </a:ext>
                </a:extLst>
              </a:tr>
            </a:tbl>
          </a:graphicData>
        </a:graphic>
      </p:graphicFrame>
      <p:graphicFrame>
        <p:nvGraphicFramePr>
          <p:cNvPr id="19" name="Table 10">
            <a:extLst>
              <a:ext uri="{FF2B5EF4-FFF2-40B4-BE49-F238E27FC236}">
                <a16:creationId xmlns:a16="http://schemas.microsoft.com/office/drawing/2014/main" id="{9A149816-FD23-3E4C-8AA5-96E44419371F}"/>
              </a:ext>
            </a:extLst>
          </p:cNvPr>
          <p:cNvGraphicFramePr>
            <a:graphicFrameLocks noGrp="1"/>
          </p:cNvGraphicFramePr>
          <p:nvPr>
            <p:extLst>
              <p:ext uri="{D42A27DB-BD31-4B8C-83A1-F6EECF244321}">
                <p14:modId xmlns:p14="http://schemas.microsoft.com/office/powerpoint/2010/main" val="1270017508"/>
              </p:ext>
            </p:extLst>
          </p:nvPr>
        </p:nvGraphicFramePr>
        <p:xfrm>
          <a:off x="545289" y="2797818"/>
          <a:ext cx="3208788" cy="1280160"/>
        </p:xfrm>
        <a:graphic>
          <a:graphicData uri="http://schemas.openxmlformats.org/drawingml/2006/table">
            <a:tbl>
              <a:tblPr firstRow="1" bandRow="1">
                <a:tableStyleId>{5C22544A-7EE6-4342-B048-85BDC9FD1C3A}</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a:t>Resource Type</a:t>
                      </a:r>
                    </a:p>
                  </a:txBody>
                  <a:tcPr/>
                </a:tc>
                <a:tc>
                  <a:txBody>
                    <a:bodyPr/>
                    <a:lstStyle/>
                    <a:p>
                      <a:r>
                        <a:rPr lang="en-US" sz="800" b="0"/>
                        <a:t>Pool Name</a:t>
                      </a:r>
                    </a:p>
                  </a:txBody>
                  <a:tcPr/>
                </a:tc>
                <a:extLst>
                  <a:ext uri="{0D108BD9-81ED-4DB2-BD59-A6C34878D82A}">
                    <a16:rowId xmlns:a16="http://schemas.microsoft.com/office/drawing/2014/main" val="3501326622"/>
                  </a:ext>
                </a:extLst>
              </a:tr>
              <a:tr h="0">
                <a:tc>
                  <a:txBody>
                    <a:bodyPr/>
                    <a:lstStyle/>
                    <a:p>
                      <a:r>
                        <a:rPr lang="en-US" sz="800"/>
                        <a:t>ASNs – Spines</a:t>
                      </a:r>
                    </a:p>
                  </a:txBody>
                  <a:tcPr/>
                </a:tc>
                <a:tc>
                  <a:txBody>
                    <a:bodyPr/>
                    <a:lstStyle/>
                    <a:p>
                      <a:r>
                        <a:rPr lang="en-US" sz="800"/>
                        <a:t>DataCenter-A</a:t>
                      </a:r>
                    </a:p>
                  </a:txBody>
                  <a:tcPr/>
                </a:tc>
                <a:extLst>
                  <a:ext uri="{0D108BD9-81ED-4DB2-BD59-A6C34878D82A}">
                    <a16:rowId xmlns:a16="http://schemas.microsoft.com/office/drawing/2014/main" val="2893093250"/>
                  </a:ext>
                </a:extLst>
              </a:tr>
              <a:tr h="0">
                <a:tc>
                  <a:txBody>
                    <a:bodyPr/>
                    <a:lstStyle/>
                    <a:p>
                      <a:r>
                        <a:rPr lang="en-US" sz="800"/>
                        <a:t>ASNs – Leafs</a:t>
                      </a:r>
                    </a:p>
                  </a:txBody>
                  <a:tcPr/>
                </a:tc>
                <a:tc>
                  <a:txBody>
                    <a:bodyPr/>
                    <a:lstStyle/>
                    <a:p>
                      <a:r>
                        <a:rPr lang="en-US" sz="800"/>
                        <a:t>DataCenter-A</a:t>
                      </a:r>
                    </a:p>
                  </a:txBody>
                  <a:tcPr/>
                </a:tc>
                <a:extLst>
                  <a:ext uri="{0D108BD9-81ED-4DB2-BD59-A6C34878D82A}">
                    <a16:rowId xmlns:a16="http://schemas.microsoft.com/office/drawing/2014/main" val="2228261454"/>
                  </a:ext>
                </a:extLst>
              </a:tr>
              <a:tr h="0">
                <a:tc>
                  <a:txBody>
                    <a:bodyPr/>
                    <a:lstStyle/>
                    <a:p>
                      <a:r>
                        <a:rPr lang="en-US" sz="800"/>
                        <a:t>Loopback IPs – Spines</a:t>
                      </a:r>
                    </a:p>
                  </a:txBody>
                  <a:tcPr/>
                </a:tc>
                <a:tc>
                  <a:txBody>
                    <a:bodyPr/>
                    <a:lstStyle/>
                    <a:p>
                      <a:r>
                        <a:rPr lang="en-US" sz="800"/>
                        <a:t>DataCenter-A Loopback</a:t>
                      </a:r>
                    </a:p>
                  </a:txBody>
                  <a:tcPr/>
                </a:tc>
                <a:extLst>
                  <a:ext uri="{0D108BD9-81ED-4DB2-BD59-A6C34878D82A}">
                    <a16:rowId xmlns:a16="http://schemas.microsoft.com/office/drawing/2014/main" val="1129896229"/>
                  </a:ext>
                </a:extLst>
              </a:tr>
              <a:tr h="0">
                <a:tc>
                  <a:txBody>
                    <a:bodyPr/>
                    <a:lstStyle/>
                    <a:p>
                      <a:r>
                        <a:rPr lang="en-US" sz="800"/>
                        <a:t>Loopback IPs – Leafs</a:t>
                      </a:r>
                    </a:p>
                  </a:txBody>
                  <a:tcPr/>
                </a:tc>
                <a:tc>
                  <a:txBody>
                    <a:bodyPr/>
                    <a:lstStyle/>
                    <a:p>
                      <a:r>
                        <a:rPr lang="en-US" sz="800"/>
                        <a:t>DataCenter-A Loopback</a:t>
                      </a:r>
                    </a:p>
                  </a:txBody>
                  <a:tcPr/>
                </a:tc>
                <a:extLst>
                  <a:ext uri="{0D108BD9-81ED-4DB2-BD59-A6C34878D82A}">
                    <a16:rowId xmlns:a16="http://schemas.microsoft.com/office/drawing/2014/main" val="1333957348"/>
                  </a:ext>
                </a:extLst>
              </a:tr>
              <a:tr h="0">
                <a:tc>
                  <a:txBody>
                    <a:bodyPr/>
                    <a:lstStyle/>
                    <a:p>
                      <a:r>
                        <a:rPr lang="en-US" sz="800"/>
                        <a:t>Link IPs – Spines&lt;-&gt;Leafs</a:t>
                      </a:r>
                    </a:p>
                  </a:txBody>
                  <a:tcPr/>
                </a:tc>
                <a:tc>
                  <a:txBody>
                    <a:bodyPr/>
                    <a:lstStyle/>
                    <a:p>
                      <a:r>
                        <a:rPr lang="en-US" sz="800"/>
                        <a:t>DataCenter-A Fabric</a:t>
                      </a:r>
                    </a:p>
                  </a:txBody>
                  <a:tcPr/>
                </a:tc>
                <a:extLst>
                  <a:ext uri="{0D108BD9-81ED-4DB2-BD59-A6C34878D82A}">
                    <a16:rowId xmlns:a16="http://schemas.microsoft.com/office/drawing/2014/main" val="1003569871"/>
                  </a:ext>
                </a:extLst>
              </a:tr>
            </a:tbl>
          </a:graphicData>
        </a:graphic>
      </p:graphicFrame>
      <p:cxnSp>
        <p:nvCxnSpPr>
          <p:cNvPr id="14" name="Straight Arrow Connector 13">
            <a:extLst>
              <a:ext uri="{FF2B5EF4-FFF2-40B4-BE49-F238E27FC236}">
                <a16:creationId xmlns:a16="http://schemas.microsoft.com/office/drawing/2014/main" id="{36335968-7D02-0F40-B294-8B559F3A99BD}"/>
              </a:ext>
            </a:extLst>
          </p:cNvPr>
          <p:cNvCxnSpPr>
            <a:cxnSpLocks/>
            <a:stCxn id="22" idx="1"/>
          </p:cNvCxnSpPr>
          <p:nvPr/>
        </p:nvCxnSpPr>
        <p:spPr>
          <a:xfrm flipH="1">
            <a:off x="6447865" y="1553666"/>
            <a:ext cx="488091" cy="16755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B1136E1-014D-D34A-88AE-2E1EF982FC7B}"/>
              </a:ext>
            </a:extLst>
          </p:cNvPr>
          <p:cNvGrpSpPr/>
          <p:nvPr/>
        </p:nvGrpSpPr>
        <p:grpSpPr>
          <a:xfrm>
            <a:off x="6834098" y="1445716"/>
            <a:ext cx="190758" cy="207749"/>
            <a:chOff x="6419077" y="1667919"/>
            <a:chExt cx="190758" cy="207749"/>
          </a:xfrm>
        </p:grpSpPr>
        <p:sp>
          <p:nvSpPr>
            <p:cNvPr id="21" name="Oval 20">
              <a:extLst>
                <a:ext uri="{FF2B5EF4-FFF2-40B4-BE49-F238E27FC236}">
                  <a16:creationId xmlns:a16="http://schemas.microsoft.com/office/drawing/2014/main" id="{7ABAA3A3-A03A-974E-8F37-08C09C935C72}"/>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7">
              <a:extLst>
                <a:ext uri="{FF2B5EF4-FFF2-40B4-BE49-F238E27FC236}">
                  <a16:creationId xmlns:a16="http://schemas.microsoft.com/office/drawing/2014/main" id="{5CC0562E-F9EC-6A48-BA7A-D9B713575DF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4" name="Straight Arrow Connector 23">
            <a:extLst>
              <a:ext uri="{FF2B5EF4-FFF2-40B4-BE49-F238E27FC236}">
                <a16:creationId xmlns:a16="http://schemas.microsoft.com/office/drawing/2014/main" id="{21FA1D2C-28C3-FD4F-8C66-1EDA972CBF12}"/>
              </a:ext>
            </a:extLst>
          </p:cNvPr>
          <p:cNvCxnSpPr>
            <a:cxnSpLocks/>
            <a:stCxn id="27" idx="1"/>
          </p:cNvCxnSpPr>
          <p:nvPr/>
        </p:nvCxnSpPr>
        <p:spPr>
          <a:xfrm>
            <a:off x="7807200" y="2265320"/>
            <a:ext cx="196157" cy="44488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1A7DD074-8175-2949-908C-F43C2F688654}"/>
              </a:ext>
            </a:extLst>
          </p:cNvPr>
          <p:cNvGrpSpPr/>
          <p:nvPr/>
        </p:nvGrpSpPr>
        <p:grpSpPr>
          <a:xfrm>
            <a:off x="7705342" y="2157370"/>
            <a:ext cx="190758" cy="207749"/>
            <a:chOff x="6419077" y="1667919"/>
            <a:chExt cx="190758" cy="207749"/>
          </a:xfrm>
        </p:grpSpPr>
        <p:sp>
          <p:nvSpPr>
            <p:cNvPr id="26" name="Oval 25">
              <a:extLst>
                <a:ext uri="{FF2B5EF4-FFF2-40B4-BE49-F238E27FC236}">
                  <a16:creationId xmlns:a16="http://schemas.microsoft.com/office/drawing/2014/main" id="{D309A72A-7DC2-EF4E-9010-149E5FA81D8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CF27A6C0-1455-3640-AC85-08F9404863E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9" name="Straight Arrow Connector 28">
            <a:extLst>
              <a:ext uri="{FF2B5EF4-FFF2-40B4-BE49-F238E27FC236}">
                <a16:creationId xmlns:a16="http://schemas.microsoft.com/office/drawing/2014/main" id="{5DDF3AF4-E970-4A41-B0A9-5F7880E96B7D}"/>
              </a:ext>
            </a:extLst>
          </p:cNvPr>
          <p:cNvCxnSpPr>
            <a:cxnSpLocks/>
            <a:stCxn id="32" idx="1"/>
          </p:cNvCxnSpPr>
          <p:nvPr/>
        </p:nvCxnSpPr>
        <p:spPr>
          <a:xfrm>
            <a:off x="7544470" y="2850139"/>
            <a:ext cx="506021" cy="18057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B02AA56-5FB1-2C4B-9B95-6E43DE5DAD7F}"/>
              </a:ext>
            </a:extLst>
          </p:cNvPr>
          <p:cNvGrpSpPr/>
          <p:nvPr/>
        </p:nvGrpSpPr>
        <p:grpSpPr>
          <a:xfrm>
            <a:off x="7442612" y="2742189"/>
            <a:ext cx="190758" cy="207749"/>
            <a:chOff x="6419077" y="1667919"/>
            <a:chExt cx="190758" cy="207749"/>
          </a:xfrm>
        </p:grpSpPr>
        <p:sp>
          <p:nvSpPr>
            <p:cNvPr id="31" name="Oval 30">
              <a:extLst>
                <a:ext uri="{FF2B5EF4-FFF2-40B4-BE49-F238E27FC236}">
                  <a16:creationId xmlns:a16="http://schemas.microsoft.com/office/drawing/2014/main" id="{A28AA0C6-E487-7745-B79C-9D02F60F31B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7">
              <a:extLst>
                <a:ext uri="{FF2B5EF4-FFF2-40B4-BE49-F238E27FC236}">
                  <a16:creationId xmlns:a16="http://schemas.microsoft.com/office/drawing/2014/main" id="{01D7D8DE-630E-D94F-90F0-ECE9A865B08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955671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3D0483-D2FA-EA40-8D89-DEB594E54B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39</a:t>
            </a:fld>
            <a:endParaRPr lang="en-US"/>
          </a:p>
        </p:txBody>
      </p:sp>
      <p:sp>
        <p:nvSpPr>
          <p:cNvPr id="14" name="Content Placeholder 2">
            <a:extLst>
              <a:ext uri="{FF2B5EF4-FFF2-40B4-BE49-F238E27FC236}">
                <a16:creationId xmlns:a16="http://schemas.microsoft.com/office/drawing/2014/main" id="{F6E89337-0000-0241-ACDD-353B90238537}"/>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a:t>
            </a:r>
            <a:r>
              <a:rPr lang="en-US" sz="1000">
                <a:solidFill>
                  <a:schemeClr val="bg1">
                    <a:lumMod val="75000"/>
                  </a:schemeClr>
                </a:solidFill>
              </a:rPr>
              <a:t>, and then create a new blueprint.</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 new blueprint is created, click it to edit basic parameters such as ASN, IP, device, etc.</a:t>
            </a:r>
          </a:p>
          <a:p>
            <a:pPr marL="171450" indent="-171450">
              <a:lnSpc>
                <a:spcPct val="100000"/>
              </a:lnSpc>
              <a:spcBef>
                <a:spcPts val="900"/>
              </a:spcBef>
              <a:buFont typeface="Arial" panose="020B0604020202020204" pitchFamily="34" charset="0"/>
              <a:buChar char="•"/>
            </a:pPr>
            <a:r>
              <a:rPr lang="en-US" sz="1000"/>
              <a:t>Select the ASN Pool, IP Pool that were defined in previous steps for this new blueprint.</a:t>
            </a:r>
          </a:p>
          <a:p>
            <a:pPr marL="171450" indent="-171450">
              <a:lnSpc>
                <a:spcPct val="100000"/>
              </a:lnSpc>
              <a:spcBef>
                <a:spcPts val="900"/>
              </a:spcBef>
              <a:buFont typeface="Arial" panose="020B0604020202020204" pitchFamily="34" charset="0"/>
              <a:buChar char="•"/>
            </a:pPr>
            <a:endParaRPr lang="en-US" sz="1000"/>
          </a:p>
          <a:p>
            <a:pPr marL="285750" indent="-285750">
              <a:lnSpc>
                <a:spcPct val="100000"/>
              </a:lnSpc>
              <a:spcBef>
                <a:spcPts val="900"/>
              </a:spcBef>
              <a:buFont typeface="Arial" panose="020B0604020202020204" pitchFamily="34" charset="0"/>
              <a:buChar char="•"/>
            </a:pPr>
            <a:endParaRPr lang="en-US" sz="1000"/>
          </a:p>
        </p:txBody>
      </p:sp>
      <p:graphicFrame>
        <p:nvGraphicFramePr>
          <p:cNvPr id="15" name="Table 7">
            <a:extLst>
              <a:ext uri="{FF2B5EF4-FFF2-40B4-BE49-F238E27FC236}">
                <a16:creationId xmlns:a16="http://schemas.microsoft.com/office/drawing/2014/main" id="{22CCF094-0B83-AF48-BD20-F863B0FAB702}"/>
              </a:ext>
            </a:extLst>
          </p:cNvPr>
          <p:cNvGraphicFramePr>
            <a:graphicFrameLocks noGrp="1"/>
          </p:cNvGraphicFramePr>
          <p:nvPr>
            <p:extLst>
              <p:ext uri="{D42A27DB-BD31-4B8C-83A1-F6EECF244321}">
                <p14:modId xmlns:p14="http://schemas.microsoft.com/office/powerpoint/2010/main" val="4136233496"/>
              </p:ext>
            </p:extLst>
          </p:nvPr>
        </p:nvGraphicFramePr>
        <p:xfrm>
          <a:off x="545289" y="1416573"/>
          <a:ext cx="3130382" cy="42672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Name</a:t>
                      </a:r>
                    </a:p>
                  </a:txBody>
                  <a:tcPr/>
                </a:tc>
                <a:tc>
                  <a:txBody>
                    <a:bodyPr/>
                    <a:lstStyle/>
                    <a:p>
                      <a:r>
                        <a:rPr lang="en-US" sz="800">
                          <a:solidFill>
                            <a:schemeClr val="bg1">
                              <a:lumMod val="75000"/>
                            </a:schemeClr>
                          </a:solidFill>
                        </a:rPr>
                        <a:t>DataCenter-A</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Template</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JNPR EVPN</a:t>
                      </a:r>
                    </a:p>
                  </a:txBody>
                  <a:tcPr/>
                </a:tc>
                <a:extLst>
                  <a:ext uri="{0D108BD9-81ED-4DB2-BD59-A6C34878D82A}">
                    <a16:rowId xmlns:a16="http://schemas.microsoft.com/office/drawing/2014/main" val="2246386874"/>
                  </a:ext>
                </a:extLst>
              </a:tr>
            </a:tbl>
          </a:graphicData>
        </a:graphic>
      </p:graphicFrame>
      <p:graphicFrame>
        <p:nvGraphicFramePr>
          <p:cNvPr id="17" name="Table 10">
            <a:extLst>
              <a:ext uri="{FF2B5EF4-FFF2-40B4-BE49-F238E27FC236}">
                <a16:creationId xmlns:a16="http://schemas.microsoft.com/office/drawing/2014/main" id="{57E36096-2F35-2D4C-99DC-74873D7EA5E5}"/>
              </a:ext>
            </a:extLst>
          </p:cNvPr>
          <p:cNvGraphicFramePr>
            <a:graphicFrameLocks noGrp="1"/>
          </p:cNvGraphicFramePr>
          <p:nvPr>
            <p:extLst>
              <p:ext uri="{D42A27DB-BD31-4B8C-83A1-F6EECF244321}">
                <p14:modId xmlns:p14="http://schemas.microsoft.com/office/powerpoint/2010/main" val="122525103"/>
              </p:ext>
            </p:extLst>
          </p:nvPr>
        </p:nvGraphicFramePr>
        <p:xfrm>
          <a:off x="545289" y="2797818"/>
          <a:ext cx="3208788" cy="1280160"/>
        </p:xfrm>
        <a:graphic>
          <a:graphicData uri="http://schemas.openxmlformats.org/drawingml/2006/table">
            <a:tbl>
              <a:tblPr firstRow="1" bandRow="1">
                <a:tableStyleId>{5C22544A-7EE6-4342-B048-85BDC9FD1C3A}</a:tableStyleId>
              </a:tblPr>
              <a:tblGrid>
                <a:gridCol w="1422947">
                  <a:extLst>
                    <a:ext uri="{9D8B030D-6E8A-4147-A177-3AD203B41FA5}">
                      <a16:colId xmlns:a16="http://schemas.microsoft.com/office/drawing/2014/main" val="1907954002"/>
                    </a:ext>
                  </a:extLst>
                </a:gridCol>
                <a:gridCol w="1785841">
                  <a:extLst>
                    <a:ext uri="{9D8B030D-6E8A-4147-A177-3AD203B41FA5}">
                      <a16:colId xmlns:a16="http://schemas.microsoft.com/office/drawing/2014/main" val="2927897955"/>
                    </a:ext>
                  </a:extLst>
                </a:gridCol>
              </a:tblGrid>
              <a:tr h="0">
                <a:tc>
                  <a:txBody>
                    <a:bodyPr/>
                    <a:lstStyle/>
                    <a:p>
                      <a:r>
                        <a:rPr lang="en-US" sz="800" b="0"/>
                        <a:t>Resource Type</a:t>
                      </a:r>
                    </a:p>
                  </a:txBody>
                  <a:tcPr/>
                </a:tc>
                <a:tc>
                  <a:txBody>
                    <a:bodyPr/>
                    <a:lstStyle/>
                    <a:p>
                      <a:r>
                        <a:rPr lang="en-US" sz="800" b="0"/>
                        <a:t>Pool Name</a:t>
                      </a:r>
                    </a:p>
                  </a:txBody>
                  <a:tcPr/>
                </a:tc>
                <a:extLst>
                  <a:ext uri="{0D108BD9-81ED-4DB2-BD59-A6C34878D82A}">
                    <a16:rowId xmlns:a16="http://schemas.microsoft.com/office/drawing/2014/main" val="3501326622"/>
                  </a:ext>
                </a:extLst>
              </a:tr>
              <a:tr h="0">
                <a:tc>
                  <a:txBody>
                    <a:bodyPr/>
                    <a:lstStyle/>
                    <a:p>
                      <a:r>
                        <a:rPr lang="en-US" sz="800"/>
                        <a:t>ASNs – Spines</a:t>
                      </a:r>
                    </a:p>
                  </a:txBody>
                  <a:tcPr/>
                </a:tc>
                <a:tc>
                  <a:txBody>
                    <a:bodyPr/>
                    <a:lstStyle/>
                    <a:p>
                      <a:r>
                        <a:rPr lang="en-US" sz="800"/>
                        <a:t>DataCenter-A</a:t>
                      </a:r>
                    </a:p>
                  </a:txBody>
                  <a:tcPr/>
                </a:tc>
                <a:extLst>
                  <a:ext uri="{0D108BD9-81ED-4DB2-BD59-A6C34878D82A}">
                    <a16:rowId xmlns:a16="http://schemas.microsoft.com/office/drawing/2014/main" val="2893093250"/>
                  </a:ext>
                </a:extLst>
              </a:tr>
              <a:tr h="0">
                <a:tc>
                  <a:txBody>
                    <a:bodyPr/>
                    <a:lstStyle/>
                    <a:p>
                      <a:r>
                        <a:rPr lang="en-US" sz="800"/>
                        <a:t>ASNs – Leafs</a:t>
                      </a:r>
                    </a:p>
                  </a:txBody>
                  <a:tcPr/>
                </a:tc>
                <a:tc>
                  <a:txBody>
                    <a:bodyPr/>
                    <a:lstStyle/>
                    <a:p>
                      <a:r>
                        <a:rPr lang="en-US" sz="800"/>
                        <a:t>DataCenter-A</a:t>
                      </a:r>
                    </a:p>
                  </a:txBody>
                  <a:tcPr/>
                </a:tc>
                <a:extLst>
                  <a:ext uri="{0D108BD9-81ED-4DB2-BD59-A6C34878D82A}">
                    <a16:rowId xmlns:a16="http://schemas.microsoft.com/office/drawing/2014/main" val="2228261454"/>
                  </a:ext>
                </a:extLst>
              </a:tr>
              <a:tr h="0">
                <a:tc>
                  <a:txBody>
                    <a:bodyPr/>
                    <a:lstStyle/>
                    <a:p>
                      <a:r>
                        <a:rPr lang="en-US" sz="800"/>
                        <a:t>Loopback IPs – Spines</a:t>
                      </a:r>
                    </a:p>
                  </a:txBody>
                  <a:tcPr/>
                </a:tc>
                <a:tc>
                  <a:txBody>
                    <a:bodyPr/>
                    <a:lstStyle/>
                    <a:p>
                      <a:r>
                        <a:rPr lang="en-US" sz="800"/>
                        <a:t>DataCenter-A Loopback</a:t>
                      </a:r>
                    </a:p>
                  </a:txBody>
                  <a:tcPr/>
                </a:tc>
                <a:extLst>
                  <a:ext uri="{0D108BD9-81ED-4DB2-BD59-A6C34878D82A}">
                    <a16:rowId xmlns:a16="http://schemas.microsoft.com/office/drawing/2014/main" val="1129896229"/>
                  </a:ext>
                </a:extLst>
              </a:tr>
              <a:tr h="0">
                <a:tc>
                  <a:txBody>
                    <a:bodyPr/>
                    <a:lstStyle/>
                    <a:p>
                      <a:r>
                        <a:rPr lang="en-US" sz="800"/>
                        <a:t>Loopback IPs – Leafs</a:t>
                      </a:r>
                    </a:p>
                  </a:txBody>
                  <a:tcPr/>
                </a:tc>
                <a:tc>
                  <a:txBody>
                    <a:bodyPr/>
                    <a:lstStyle/>
                    <a:p>
                      <a:r>
                        <a:rPr lang="en-US" sz="800"/>
                        <a:t>DataCenter-A Loopback</a:t>
                      </a:r>
                    </a:p>
                  </a:txBody>
                  <a:tcPr/>
                </a:tc>
                <a:extLst>
                  <a:ext uri="{0D108BD9-81ED-4DB2-BD59-A6C34878D82A}">
                    <a16:rowId xmlns:a16="http://schemas.microsoft.com/office/drawing/2014/main" val="1333957348"/>
                  </a:ext>
                </a:extLst>
              </a:tr>
              <a:tr h="0">
                <a:tc>
                  <a:txBody>
                    <a:bodyPr/>
                    <a:lstStyle/>
                    <a:p>
                      <a:r>
                        <a:rPr lang="en-US" sz="800"/>
                        <a:t>Link IPs – Spines&lt;-&gt;Leafs</a:t>
                      </a:r>
                    </a:p>
                  </a:txBody>
                  <a:tcPr/>
                </a:tc>
                <a:tc>
                  <a:txBody>
                    <a:bodyPr/>
                    <a:lstStyle/>
                    <a:p>
                      <a:r>
                        <a:rPr lang="en-US" sz="800"/>
                        <a:t>DataCenter-A Fabric</a:t>
                      </a:r>
                    </a:p>
                  </a:txBody>
                  <a:tcPr/>
                </a:tc>
                <a:extLst>
                  <a:ext uri="{0D108BD9-81ED-4DB2-BD59-A6C34878D82A}">
                    <a16:rowId xmlns:a16="http://schemas.microsoft.com/office/drawing/2014/main" val="1003569871"/>
                  </a:ext>
                </a:extLst>
              </a:tr>
            </a:tbl>
          </a:graphicData>
        </a:graphic>
      </p:graphicFrame>
      <p:cxnSp>
        <p:nvCxnSpPr>
          <p:cNvPr id="16" name="Straight Arrow Connector 15">
            <a:extLst>
              <a:ext uri="{FF2B5EF4-FFF2-40B4-BE49-F238E27FC236}">
                <a16:creationId xmlns:a16="http://schemas.microsoft.com/office/drawing/2014/main" id="{F36F5BF9-95C8-CD4C-9831-6C865694BA1A}"/>
              </a:ext>
            </a:extLst>
          </p:cNvPr>
          <p:cNvCxnSpPr>
            <a:cxnSpLocks/>
            <a:stCxn id="20" idx="1"/>
          </p:cNvCxnSpPr>
          <p:nvPr/>
        </p:nvCxnSpPr>
        <p:spPr>
          <a:xfrm>
            <a:off x="7392378" y="3382328"/>
            <a:ext cx="606119" cy="22049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6541B87-270B-964B-8FDC-4936CA9982C4}"/>
              </a:ext>
            </a:extLst>
          </p:cNvPr>
          <p:cNvGrpSpPr/>
          <p:nvPr/>
        </p:nvGrpSpPr>
        <p:grpSpPr>
          <a:xfrm>
            <a:off x="7290520" y="3274378"/>
            <a:ext cx="190758" cy="207749"/>
            <a:chOff x="6419077" y="1667919"/>
            <a:chExt cx="190758" cy="207749"/>
          </a:xfrm>
        </p:grpSpPr>
        <p:sp>
          <p:nvSpPr>
            <p:cNvPr id="19" name="Oval 18">
              <a:extLst>
                <a:ext uri="{FF2B5EF4-FFF2-40B4-BE49-F238E27FC236}">
                  <a16:creationId xmlns:a16="http://schemas.microsoft.com/office/drawing/2014/main" id="{AC8B24F3-9C93-2F42-9080-62EC38EAAC6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285C4380-9A0B-0044-818C-6C83D9A8339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cxnSp>
        <p:nvCxnSpPr>
          <p:cNvPr id="22" name="Straight Arrow Connector 21">
            <a:extLst>
              <a:ext uri="{FF2B5EF4-FFF2-40B4-BE49-F238E27FC236}">
                <a16:creationId xmlns:a16="http://schemas.microsoft.com/office/drawing/2014/main" id="{7472909C-93D1-834F-8EFE-4FA1678FA7FF}"/>
              </a:ext>
            </a:extLst>
          </p:cNvPr>
          <p:cNvCxnSpPr>
            <a:cxnSpLocks/>
            <a:stCxn id="25" idx="1"/>
          </p:cNvCxnSpPr>
          <p:nvPr/>
        </p:nvCxnSpPr>
        <p:spPr>
          <a:xfrm flipV="1">
            <a:off x="7771355" y="3004457"/>
            <a:ext cx="357113" cy="20007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A3271C7-D4B5-754A-BAE5-CDE271CB5EE9}"/>
              </a:ext>
            </a:extLst>
          </p:cNvPr>
          <p:cNvGrpSpPr/>
          <p:nvPr/>
        </p:nvGrpSpPr>
        <p:grpSpPr>
          <a:xfrm>
            <a:off x="7669497" y="3096578"/>
            <a:ext cx="190758" cy="207749"/>
            <a:chOff x="6419077" y="1667919"/>
            <a:chExt cx="190758" cy="207749"/>
          </a:xfrm>
        </p:grpSpPr>
        <p:sp>
          <p:nvSpPr>
            <p:cNvPr id="24" name="Oval 23">
              <a:extLst>
                <a:ext uri="{FF2B5EF4-FFF2-40B4-BE49-F238E27FC236}">
                  <a16:creationId xmlns:a16="http://schemas.microsoft.com/office/drawing/2014/main" id="{883B03CB-9954-7641-BAE6-58E91DED3D6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C7913304-D40F-AB4E-B9FB-65AE10BBDCF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grpSp>
    </p:spTree>
    <p:extLst>
      <p:ext uri="{BB962C8B-B14F-4D97-AF65-F5344CB8AC3E}">
        <p14:creationId xmlns:p14="http://schemas.microsoft.com/office/powerpoint/2010/main" val="2238987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4</a:t>
            </a:fld>
            <a:endParaRPr lang="en-US"/>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Agenda</a:t>
            </a:r>
          </a:p>
        </p:txBody>
      </p:sp>
      <p:sp>
        <p:nvSpPr>
          <p:cNvPr id="4" name="Rounded Rectangle 3">
            <a:extLst>
              <a:ext uri="{FF2B5EF4-FFF2-40B4-BE49-F238E27FC236}">
                <a16:creationId xmlns:a16="http://schemas.microsoft.com/office/drawing/2014/main" id="{29ACD726-D9B7-0644-A9CB-06645702161B}"/>
              </a:ext>
            </a:extLst>
          </p:cNvPr>
          <p:cNvSpPr/>
          <p:nvPr/>
        </p:nvSpPr>
        <p:spPr>
          <a:xfrm>
            <a:off x="295599" y="1268592"/>
            <a:ext cx="2999293"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650DD3A-697A-0D48-B3EA-6D664CED296F}"/>
              </a:ext>
            </a:extLst>
          </p:cNvPr>
          <p:cNvSpPr txBox="1"/>
          <p:nvPr/>
        </p:nvSpPr>
        <p:spPr>
          <a:xfrm>
            <a:off x="385121" y="1398478"/>
            <a:ext cx="2512226" cy="1338828"/>
          </a:xfrm>
          <a:prstGeom prst="rect">
            <a:avLst/>
          </a:prstGeom>
          <a:noFill/>
        </p:spPr>
        <p:txBody>
          <a:bodyPr wrap="none" rtlCol="0">
            <a:spAutoFit/>
          </a:bodyPr>
          <a:lstStyle/>
          <a:p>
            <a:r>
              <a:rPr lang="en-US">
                <a:solidFill>
                  <a:schemeClr val="accent1">
                    <a:lumMod val="75000"/>
                  </a:schemeClr>
                </a:solidFill>
              </a:rPr>
              <a:t>Day-0 Fabric Onboarding</a:t>
            </a:r>
          </a:p>
          <a:p>
            <a:endParaRPr lang="en-US">
              <a:solidFill>
                <a:schemeClr val="accent1">
                  <a:lumMod val="75000"/>
                </a:schemeClr>
              </a:solidFill>
            </a:endParaRPr>
          </a:p>
          <a:p>
            <a:pPr marL="171450" indent="-171450">
              <a:buFont typeface="Arial" panose="020B0604020202020204" pitchFamily="34" charset="0"/>
              <a:buChar char="•"/>
            </a:pPr>
            <a:r>
              <a:rPr lang="en-US" sz="900">
                <a:solidFill>
                  <a:schemeClr val="accent1">
                    <a:lumMod val="75000"/>
                  </a:schemeClr>
                </a:solidFill>
              </a:rPr>
              <a:t> Zero Touch Provisioning</a:t>
            </a:r>
          </a:p>
          <a:p>
            <a:pPr marL="171450" indent="-171450">
              <a:buFont typeface="Arial" panose="020B0604020202020204" pitchFamily="34" charset="0"/>
              <a:buChar char="•"/>
            </a:pPr>
            <a:r>
              <a:rPr lang="en-US" sz="900">
                <a:solidFill>
                  <a:schemeClr val="accent1">
                    <a:lumMod val="75000"/>
                  </a:schemeClr>
                </a:solidFill>
              </a:rPr>
              <a:t>Create ASN Pool and IP Pools</a:t>
            </a:r>
          </a:p>
          <a:p>
            <a:pPr marL="171450" indent="-171450">
              <a:buFont typeface="Arial" panose="020B0604020202020204" pitchFamily="34" charset="0"/>
              <a:buChar char="•"/>
            </a:pPr>
            <a:r>
              <a:rPr lang="en-US" sz="900">
                <a:solidFill>
                  <a:schemeClr val="accent1">
                    <a:lumMod val="75000"/>
                  </a:schemeClr>
                </a:solidFill>
              </a:rPr>
              <a:t>Create Logical Devices and Interface Maps</a:t>
            </a:r>
          </a:p>
          <a:p>
            <a:pPr marL="171450" indent="-171450">
              <a:buFont typeface="Arial" panose="020B0604020202020204" pitchFamily="34" charset="0"/>
              <a:buChar char="•"/>
            </a:pPr>
            <a:r>
              <a:rPr lang="en-US" sz="900">
                <a:solidFill>
                  <a:schemeClr val="accent1">
                    <a:lumMod val="75000"/>
                  </a:schemeClr>
                </a:solidFill>
              </a:rPr>
              <a:t>Create Rack Types</a:t>
            </a:r>
          </a:p>
          <a:p>
            <a:pPr marL="171450" indent="-171450">
              <a:buFont typeface="Arial" panose="020B0604020202020204" pitchFamily="34" charset="0"/>
              <a:buChar char="•"/>
            </a:pPr>
            <a:r>
              <a:rPr lang="en-US" sz="900">
                <a:solidFill>
                  <a:schemeClr val="accent1">
                    <a:lumMod val="75000"/>
                  </a:schemeClr>
                </a:solidFill>
              </a:rPr>
              <a:t>Create Templates</a:t>
            </a:r>
          </a:p>
          <a:p>
            <a:pPr marL="171450" indent="-171450">
              <a:buFont typeface="Arial" panose="020B0604020202020204" pitchFamily="34" charset="0"/>
              <a:buChar char="•"/>
            </a:pPr>
            <a:r>
              <a:rPr lang="en-US" sz="900">
                <a:solidFill>
                  <a:schemeClr val="accent1">
                    <a:lumMod val="75000"/>
                  </a:schemeClr>
                </a:solidFill>
              </a:rPr>
              <a:t>Create Blueprints</a:t>
            </a:r>
          </a:p>
        </p:txBody>
      </p:sp>
      <p:sp>
        <p:nvSpPr>
          <p:cNvPr id="7" name="Rounded Rectangle 6">
            <a:extLst>
              <a:ext uri="{FF2B5EF4-FFF2-40B4-BE49-F238E27FC236}">
                <a16:creationId xmlns:a16="http://schemas.microsoft.com/office/drawing/2014/main" id="{3BA07812-E03A-D949-AA50-2E8FF644FD5E}"/>
              </a:ext>
            </a:extLst>
          </p:cNvPr>
          <p:cNvSpPr/>
          <p:nvPr/>
        </p:nvSpPr>
        <p:spPr>
          <a:xfrm>
            <a:off x="3635324" y="1268592"/>
            <a:ext cx="2999232"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C823089-BCDD-3445-B9AD-1AA3D4BE7F63}"/>
              </a:ext>
            </a:extLst>
          </p:cNvPr>
          <p:cNvSpPr txBox="1"/>
          <p:nvPr/>
        </p:nvSpPr>
        <p:spPr>
          <a:xfrm>
            <a:off x="3724847" y="1398478"/>
            <a:ext cx="2300630" cy="1200329"/>
          </a:xfrm>
          <a:prstGeom prst="rect">
            <a:avLst/>
          </a:prstGeom>
          <a:noFill/>
        </p:spPr>
        <p:txBody>
          <a:bodyPr wrap="none" rtlCol="0">
            <a:spAutoFit/>
          </a:bodyPr>
          <a:lstStyle/>
          <a:p>
            <a:r>
              <a:rPr lang="en-US" dirty="0">
                <a:solidFill>
                  <a:schemeClr val="accent1">
                    <a:lumMod val="75000"/>
                  </a:schemeClr>
                </a:solidFill>
              </a:rPr>
              <a:t>Day-1 Service Provisioning</a:t>
            </a:r>
          </a:p>
          <a:p>
            <a:endParaRPr lang="en-US" dirty="0">
              <a:solidFill>
                <a:schemeClr val="accent1">
                  <a:lumMod val="75000"/>
                </a:schemeClr>
              </a:solidFill>
            </a:endParaRPr>
          </a:p>
          <a:p>
            <a:pPr marL="171450" indent="-171450">
              <a:buFont typeface="Arial" panose="020B0604020202020204" pitchFamily="34" charset="0"/>
              <a:buChar char="•"/>
            </a:pPr>
            <a:r>
              <a:rPr lang="en-US" sz="900" dirty="0">
                <a:solidFill>
                  <a:schemeClr val="accent1">
                    <a:lumMod val="75000"/>
                  </a:schemeClr>
                </a:solidFill>
              </a:rPr>
              <a:t>Create Routing Zones</a:t>
            </a:r>
          </a:p>
          <a:p>
            <a:pPr marL="171450" indent="-171450">
              <a:buFont typeface="Arial" panose="020B0604020202020204" pitchFamily="34" charset="0"/>
              <a:buChar char="•"/>
            </a:pPr>
            <a:r>
              <a:rPr lang="en-US" sz="900" dirty="0">
                <a:solidFill>
                  <a:schemeClr val="accent1">
                    <a:lumMod val="75000"/>
                  </a:schemeClr>
                </a:solidFill>
              </a:rPr>
              <a:t>Create Virtual Networks</a:t>
            </a:r>
          </a:p>
          <a:p>
            <a:pPr marL="171450" indent="-171450">
              <a:buFont typeface="Arial" panose="020B0604020202020204" pitchFamily="34" charset="0"/>
              <a:buChar char="•"/>
            </a:pPr>
            <a:r>
              <a:rPr lang="en-US" sz="900" dirty="0">
                <a:solidFill>
                  <a:schemeClr val="accent1">
                    <a:lumMod val="75000"/>
                  </a:schemeClr>
                </a:solidFill>
              </a:rPr>
              <a:t>Assign Virtual Network to Switchports</a:t>
            </a:r>
          </a:p>
          <a:p>
            <a:pPr marL="171450" indent="-171450">
              <a:buFont typeface="Arial" panose="020B0604020202020204" pitchFamily="34" charset="0"/>
              <a:buChar char="•"/>
            </a:pPr>
            <a:r>
              <a:rPr lang="en-US" sz="900" dirty="0">
                <a:solidFill>
                  <a:schemeClr val="accent1">
                    <a:lumMod val="75000"/>
                  </a:schemeClr>
                </a:solidFill>
              </a:rPr>
              <a:t>Add Server Links</a:t>
            </a:r>
          </a:p>
          <a:p>
            <a:pPr marL="171450" indent="-171450">
              <a:buFont typeface="Arial" panose="020B0604020202020204" pitchFamily="34" charset="0"/>
              <a:buChar char="•"/>
            </a:pPr>
            <a:r>
              <a:rPr lang="en-US" sz="900" dirty="0">
                <a:solidFill>
                  <a:schemeClr val="accent1">
                    <a:lumMod val="75000"/>
                  </a:schemeClr>
                </a:solidFill>
              </a:rPr>
              <a:t>Data Center Interconnect</a:t>
            </a:r>
          </a:p>
        </p:txBody>
      </p:sp>
      <p:sp>
        <p:nvSpPr>
          <p:cNvPr id="9" name="Rounded Rectangle 8">
            <a:extLst>
              <a:ext uri="{FF2B5EF4-FFF2-40B4-BE49-F238E27FC236}">
                <a16:creationId xmlns:a16="http://schemas.microsoft.com/office/drawing/2014/main" id="{318ABDE3-7C15-C945-AB3B-1D5296237598}"/>
              </a:ext>
            </a:extLst>
          </p:cNvPr>
          <p:cNvSpPr/>
          <p:nvPr/>
        </p:nvSpPr>
        <p:spPr>
          <a:xfrm>
            <a:off x="295599" y="3170559"/>
            <a:ext cx="2999293"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CFE89489-6723-6741-B577-75621D7AB605}"/>
              </a:ext>
            </a:extLst>
          </p:cNvPr>
          <p:cNvSpPr txBox="1"/>
          <p:nvPr/>
        </p:nvSpPr>
        <p:spPr>
          <a:xfrm>
            <a:off x="385121" y="3300445"/>
            <a:ext cx="2909771" cy="1061829"/>
          </a:xfrm>
          <a:prstGeom prst="rect">
            <a:avLst/>
          </a:prstGeom>
          <a:noFill/>
        </p:spPr>
        <p:txBody>
          <a:bodyPr wrap="none" rtlCol="0">
            <a:spAutoFit/>
          </a:bodyPr>
          <a:lstStyle/>
          <a:p>
            <a:r>
              <a:rPr lang="en-US">
                <a:solidFill>
                  <a:schemeClr val="accent1">
                    <a:lumMod val="75000"/>
                  </a:schemeClr>
                </a:solidFill>
              </a:rPr>
              <a:t>Day-2 Maintenance and Monitoring</a:t>
            </a:r>
          </a:p>
          <a:p>
            <a:endParaRPr lang="en-US">
              <a:solidFill>
                <a:schemeClr val="accent1">
                  <a:lumMod val="75000"/>
                </a:schemeClr>
              </a:solidFill>
            </a:endParaRPr>
          </a:p>
          <a:p>
            <a:pPr marL="171450" indent="-171450">
              <a:buFont typeface="Arial" panose="020B0604020202020204" pitchFamily="34" charset="0"/>
              <a:buChar char="•"/>
            </a:pPr>
            <a:r>
              <a:rPr lang="en-US" sz="900">
                <a:solidFill>
                  <a:schemeClr val="accent1">
                    <a:lumMod val="75000"/>
                  </a:schemeClr>
                </a:solidFill>
              </a:rPr>
              <a:t>Root Cause Identification</a:t>
            </a:r>
          </a:p>
          <a:p>
            <a:pPr marL="171450" indent="-171450">
              <a:buFont typeface="Arial" panose="020B0604020202020204" pitchFamily="34" charset="0"/>
              <a:buChar char="•"/>
            </a:pPr>
            <a:r>
              <a:rPr lang="en-US" sz="900">
                <a:solidFill>
                  <a:schemeClr val="accent1">
                    <a:lumMod val="75000"/>
                  </a:schemeClr>
                </a:solidFill>
              </a:rPr>
              <a:t>Config Deviation Checking</a:t>
            </a:r>
          </a:p>
          <a:p>
            <a:pPr marL="171450" indent="-171450">
              <a:buFont typeface="Arial" panose="020B0604020202020204" pitchFamily="34" charset="0"/>
              <a:buChar char="•"/>
            </a:pPr>
            <a:r>
              <a:rPr lang="en-US" sz="900">
                <a:solidFill>
                  <a:schemeClr val="accent1">
                    <a:lumMod val="75000"/>
                  </a:schemeClr>
                </a:solidFill>
              </a:rPr>
              <a:t>Apply custom config through Configlet</a:t>
            </a:r>
          </a:p>
          <a:p>
            <a:pPr marL="171450" indent="-171450">
              <a:buFont typeface="Arial" panose="020B0604020202020204" pitchFamily="34" charset="0"/>
              <a:buChar char="•"/>
            </a:pPr>
            <a:r>
              <a:rPr lang="en-US" sz="900">
                <a:solidFill>
                  <a:schemeClr val="accent1">
                    <a:lumMod val="75000"/>
                  </a:schemeClr>
                </a:solidFill>
              </a:rPr>
              <a:t>View Telemetry Data</a:t>
            </a:r>
          </a:p>
        </p:txBody>
      </p:sp>
      <p:sp>
        <p:nvSpPr>
          <p:cNvPr id="11" name="Rounded Rectangle 10">
            <a:extLst>
              <a:ext uri="{FF2B5EF4-FFF2-40B4-BE49-F238E27FC236}">
                <a16:creationId xmlns:a16="http://schemas.microsoft.com/office/drawing/2014/main" id="{636E0519-A675-0C4A-A171-63FB708B82F4}"/>
              </a:ext>
            </a:extLst>
          </p:cNvPr>
          <p:cNvSpPr/>
          <p:nvPr/>
        </p:nvSpPr>
        <p:spPr>
          <a:xfrm>
            <a:off x="3635324" y="3170559"/>
            <a:ext cx="2999232"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E59E87DD-1AA9-3C48-9D7F-147DF0EC413F}"/>
              </a:ext>
            </a:extLst>
          </p:cNvPr>
          <p:cNvSpPr txBox="1"/>
          <p:nvPr/>
        </p:nvSpPr>
        <p:spPr>
          <a:xfrm>
            <a:off x="3724847" y="3300445"/>
            <a:ext cx="2505814" cy="1200329"/>
          </a:xfrm>
          <a:prstGeom prst="rect">
            <a:avLst/>
          </a:prstGeom>
          <a:noFill/>
        </p:spPr>
        <p:txBody>
          <a:bodyPr wrap="none" rtlCol="0">
            <a:spAutoFit/>
          </a:bodyPr>
          <a:lstStyle/>
          <a:p>
            <a:r>
              <a:rPr lang="en-US">
                <a:solidFill>
                  <a:schemeClr val="accent1">
                    <a:lumMod val="75000"/>
                  </a:schemeClr>
                </a:solidFill>
              </a:rPr>
              <a:t>VMware vCenter Integration</a:t>
            </a:r>
          </a:p>
          <a:p>
            <a:endParaRPr lang="en-US">
              <a:solidFill>
                <a:schemeClr val="accent1">
                  <a:lumMod val="75000"/>
                </a:schemeClr>
              </a:solidFill>
            </a:endParaRPr>
          </a:p>
          <a:p>
            <a:pPr marL="171450" indent="-171450">
              <a:buFont typeface="Arial" panose="020B0604020202020204" pitchFamily="34" charset="0"/>
              <a:buChar char="•"/>
            </a:pPr>
            <a:r>
              <a:rPr lang="en-US" sz="900">
                <a:solidFill>
                  <a:schemeClr val="accent1">
                    <a:lumMod val="75000"/>
                  </a:schemeClr>
                </a:solidFill>
              </a:rPr>
              <a:t>Create and Import Virtual Infra Manager</a:t>
            </a:r>
          </a:p>
          <a:p>
            <a:pPr marL="171450" indent="-171450">
              <a:buFont typeface="Arial" panose="020B0604020202020204" pitchFamily="34" charset="0"/>
              <a:buChar char="•"/>
            </a:pPr>
            <a:r>
              <a:rPr lang="en-US" sz="900">
                <a:solidFill>
                  <a:schemeClr val="accent1">
                    <a:lumMod val="75000"/>
                  </a:schemeClr>
                </a:solidFill>
              </a:rPr>
              <a:t>Add Server Links for VMware ESXi servers</a:t>
            </a:r>
          </a:p>
          <a:p>
            <a:pPr marL="171450" indent="-171450">
              <a:buFont typeface="Arial" panose="020B0604020202020204" pitchFamily="34" charset="0"/>
              <a:buChar char="•"/>
            </a:pPr>
            <a:r>
              <a:rPr lang="en-US" sz="900">
                <a:solidFill>
                  <a:schemeClr val="accent1">
                    <a:lumMod val="75000"/>
                  </a:schemeClr>
                </a:solidFill>
              </a:rPr>
              <a:t>View Virtual Machine information</a:t>
            </a:r>
          </a:p>
          <a:p>
            <a:pPr marL="171450" indent="-171450">
              <a:buFont typeface="Arial" panose="020B0604020202020204" pitchFamily="34" charset="0"/>
              <a:buChar char="•"/>
            </a:pPr>
            <a:r>
              <a:rPr lang="en-US" sz="900">
                <a:solidFill>
                  <a:schemeClr val="accent1">
                    <a:lumMod val="75000"/>
                  </a:schemeClr>
                </a:solidFill>
              </a:rPr>
              <a:t>Fabric VLANs Validation</a:t>
            </a:r>
          </a:p>
          <a:p>
            <a:pPr marL="171450" indent="-171450">
              <a:buFont typeface="Arial" panose="020B0604020202020204" pitchFamily="34" charset="0"/>
              <a:buChar char="•"/>
            </a:pPr>
            <a:r>
              <a:rPr lang="en-US" sz="900">
                <a:solidFill>
                  <a:schemeClr val="accent1">
                    <a:lumMod val="75000"/>
                  </a:schemeClr>
                </a:solidFill>
              </a:rPr>
              <a:t>Hypervisor Uplinks Validation</a:t>
            </a:r>
          </a:p>
        </p:txBody>
      </p:sp>
    </p:spTree>
    <p:extLst>
      <p:ext uri="{BB962C8B-B14F-4D97-AF65-F5344CB8AC3E}">
        <p14:creationId xmlns:p14="http://schemas.microsoft.com/office/powerpoint/2010/main" val="3433244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FA5F40-AB04-4441-8471-CA695947CB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40</a:t>
            </a:fld>
            <a:endParaRPr lang="en-US"/>
          </a:p>
        </p:txBody>
      </p:sp>
      <p:sp>
        <p:nvSpPr>
          <p:cNvPr id="24" name="Content Placeholder 2">
            <a:extLst>
              <a:ext uri="{FF2B5EF4-FFF2-40B4-BE49-F238E27FC236}">
                <a16:creationId xmlns:a16="http://schemas.microsoft.com/office/drawing/2014/main" id="{299BD25E-92A7-5849-95EE-95B9CD1E8B3D}"/>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Select the interface map and device profile of each logical device.</a:t>
            </a:r>
          </a:p>
          <a:p>
            <a:pPr marL="171450" indent="-171450">
              <a:lnSpc>
                <a:spcPct val="100000"/>
              </a:lnSpc>
              <a:spcBef>
                <a:spcPts val="900"/>
              </a:spcBef>
              <a:buFont typeface="Arial" panose="020B0604020202020204" pitchFamily="34" charset="0"/>
              <a:buChar char="•"/>
            </a:pPr>
            <a:r>
              <a:rPr lang="en-US" sz="1000"/>
              <a:t>Please note that there is no need to assign the interface map of AOS-1x10-1.</a:t>
            </a:r>
          </a:p>
        </p:txBody>
      </p:sp>
      <p:graphicFrame>
        <p:nvGraphicFramePr>
          <p:cNvPr id="27" name="Table 10">
            <a:extLst>
              <a:ext uri="{FF2B5EF4-FFF2-40B4-BE49-F238E27FC236}">
                <a16:creationId xmlns:a16="http://schemas.microsoft.com/office/drawing/2014/main" id="{ABFF3763-D61E-6E4A-BEE8-311A75478BD1}"/>
              </a:ext>
            </a:extLst>
          </p:cNvPr>
          <p:cNvGraphicFramePr>
            <a:graphicFrameLocks noGrp="1"/>
          </p:cNvGraphicFramePr>
          <p:nvPr>
            <p:extLst>
              <p:ext uri="{D42A27DB-BD31-4B8C-83A1-F6EECF244321}">
                <p14:modId xmlns:p14="http://schemas.microsoft.com/office/powerpoint/2010/main" val="3493250723"/>
              </p:ext>
            </p:extLst>
          </p:nvPr>
        </p:nvGraphicFramePr>
        <p:xfrm>
          <a:off x="484350" y="2059194"/>
          <a:ext cx="3337253" cy="1493520"/>
        </p:xfrm>
        <a:graphic>
          <a:graphicData uri="http://schemas.openxmlformats.org/drawingml/2006/table">
            <a:tbl>
              <a:tblPr firstRow="1" bandRow="1">
                <a:tableStyleId>{5C22544A-7EE6-4342-B048-85BDC9FD1C3A}</a:tableStyleId>
              </a:tblPr>
              <a:tblGrid>
                <a:gridCol w="1366304">
                  <a:extLst>
                    <a:ext uri="{9D8B030D-6E8A-4147-A177-3AD203B41FA5}">
                      <a16:colId xmlns:a16="http://schemas.microsoft.com/office/drawing/2014/main" val="1907954002"/>
                    </a:ext>
                  </a:extLst>
                </a:gridCol>
                <a:gridCol w="1970949">
                  <a:extLst>
                    <a:ext uri="{9D8B030D-6E8A-4147-A177-3AD203B41FA5}">
                      <a16:colId xmlns:a16="http://schemas.microsoft.com/office/drawing/2014/main" val="2927897955"/>
                    </a:ext>
                  </a:extLst>
                </a:gridCol>
              </a:tblGrid>
              <a:tr h="0">
                <a:tc>
                  <a:txBody>
                    <a:bodyPr/>
                    <a:lstStyle/>
                    <a:p>
                      <a:r>
                        <a:rPr lang="en-US" sz="800" b="0"/>
                        <a:t>Device Name</a:t>
                      </a:r>
                    </a:p>
                  </a:txBody>
                  <a:tcPr/>
                </a:tc>
                <a:tc>
                  <a:txBody>
                    <a:bodyPr/>
                    <a:lstStyle/>
                    <a:p>
                      <a:r>
                        <a:rPr lang="en-US" sz="800" b="0"/>
                        <a:t>Interface Map</a:t>
                      </a:r>
                    </a:p>
                  </a:txBody>
                  <a:tcPr/>
                </a:tc>
                <a:extLst>
                  <a:ext uri="{0D108BD9-81ED-4DB2-BD59-A6C34878D82A}">
                    <a16:rowId xmlns:a16="http://schemas.microsoft.com/office/drawing/2014/main" val="3501326622"/>
                  </a:ext>
                </a:extLst>
              </a:tr>
              <a:tr h="0">
                <a:tc>
                  <a:txBody>
                    <a:bodyPr/>
                    <a:lstStyle/>
                    <a:p>
                      <a:r>
                        <a:rPr lang="en-US" sz="800"/>
                        <a:t>spine1</a:t>
                      </a:r>
                    </a:p>
                  </a:txBody>
                  <a:tcPr/>
                </a:tc>
                <a:tc>
                  <a:txBody>
                    <a:bodyPr/>
                    <a:lstStyle/>
                    <a:p>
                      <a:r>
                        <a:rPr lang="en-US" sz="800"/>
                        <a:t>Juniper vQFX____JNPR-12x10-Spine</a:t>
                      </a:r>
                    </a:p>
                  </a:txBody>
                  <a:tcPr/>
                </a:tc>
                <a:extLst>
                  <a:ext uri="{0D108BD9-81ED-4DB2-BD59-A6C34878D82A}">
                    <a16:rowId xmlns:a16="http://schemas.microsoft.com/office/drawing/2014/main" val="2893093250"/>
                  </a:ext>
                </a:extLst>
              </a:tr>
              <a:tr h="0">
                <a:tc>
                  <a:txBody>
                    <a:bodyPr/>
                    <a:lstStyle/>
                    <a:p>
                      <a:r>
                        <a:rPr lang="en-US" sz="800"/>
                        <a:t>spine2</a:t>
                      </a:r>
                    </a:p>
                  </a:txBody>
                  <a:tcPr/>
                </a:tc>
                <a:tc>
                  <a:txBody>
                    <a:bodyPr/>
                    <a:lstStyle/>
                    <a:p>
                      <a:r>
                        <a:rPr lang="en-US" sz="800"/>
                        <a:t>Juniper vQFX____JNPR-12x10-Spine</a:t>
                      </a:r>
                    </a:p>
                  </a:txBody>
                  <a:tcPr/>
                </a:tc>
                <a:extLst>
                  <a:ext uri="{0D108BD9-81ED-4DB2-BD59-A6C34878D82A}">
                    <a16:rowId xmlns:a16="http://schemas.microsoft.com/office/drawing/2014/main" val="2228261454"/>
                  </a:ext>
                </a:extLst>
              </a:tr>
              <a:tr h="0">
                <a:tc>
                  <a:txBody>
                    <a:bodyPr/>
                    <a:lstStyle/>
                    <a:p>
                      <a:r>
                        <a:rPr lang="en-US" sz="800"/>
                        <a:t>border_rack_001_leaf1</a:t>
                      </a:r>
                    </a:p>
                  </a:txBody>
                  <a:tcPr/>
                </a:tc>
                <a:tc>
                  <a:txBody>
                    <a:bodyPr/>
                    <a:lstStyle/>
                    <a:p>
                      <a:r>
                        <a:rPr lang="en-US" sz="800"/>
                        <a:t>Juniper vQFX____JNPR-12x10-Leaf</a:t>
                      </a:r>
                    </a:p>
                  </a:txBody>
                  <a:tcPr/>
                </a:tc>
                <a:extLst>
                  <a:ext uri="{0D108BD9-81ED-4DB2-BD59-A6C34878D82A}">
                    <a16:rowId xmlns:a16="http://schemas.microsoft.com/office/drawing/2014/main" val="1129896229"/>
                  </a:ext>
                </a:extLst>
              </a:tr>
              <a:tr h="0">
                <a:tc>
                  <a:txBody>
                    <a:bodyPr/>
                    <a:lstStyle/>
                    <a:p>
                      <a:r>
                        <a:rPr lang="en-US" sz="800"/>
                        <a:t>border_rack_001_leaf2</a:t>
                      </a:r>
                    </a:p>
                  </a:txBody>
                  <a:tcPr/>
                </a:tc>
                <a:tc>
                  <a:txBody>
                    <a:bodyPr/>
                    <a:lstStyle/>
                    <a:p>
                      <a:r>
                        <a:rPr lang="en-US" sz="800"/>
                        <a:t>Juniper vQFX____JNPR-12x10-Leaf</a:t>
                      </a:r>
                    </a:p>
                  </a:txBody>
                  <a:tcPr/>
                </a:tc>
                <a:extLst>
                  <a:ext uri="{0D108BD9-81ED-4DB2-BD59-A6C34878D82A}">
                    <a16:rowId xmlns:a16="http://schemas.microsoft.com/office/drawing/2014/main" val="1333957348"/>
                  </a:ext>
                </a:extLst>
              </a:tr>
              <a:tr h="0">
                <a:tc>
                  <a:txBody>
                    <a:bodyPr/>
                    <a:lstStyle/>
                    <a:p>
                      <a:r>
                        <a:rPr lang="en-US" sz="800"/>
                        <a:t>server_rack_001_leaf1</a:t>
                      </a:r>
                    </a:p>
                  </a:txBody>
                  <a:tcPr/>
                </a:tc>
                <a:tc>
                  <a:txBody>
                    <a:bodyPr/>
                    <a:lstStyle/>
                    <a:p>
                      <a:r>
                        <a:rPr lang="en-US" sz="800"/>
                        <a:t>Juniper vQFX____JNPR-12x10-Leaf</a:t>
                      </a:r>
                    </a:p>
                  </a:txBody>
                  <a:tcPr/>
                </a:tc>
                <a:extLst>
                  <a:ext uri="{0D108BD9-81ED-4DB2-BD59-A6C34878D82A}">
                    <a16:rowId xmlns:a16="http://schemas.microsoft.com/office/drawing/2014/main" val="1003569871"/>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a:t>server_rack_001_leaf2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a:t>Juniper vQFX____JNPR-12x10-Leaf</a:t>
                      </a:r>
                    </a:p>
                  </a:txBody>
                  <a:tcPr/>
                </a:tc>
                <a:extLst>
                  <a:ext uri="{0D108BD9-81ED-4DB2-BD59-A6C34878D82A}">
                    <a16:rowId xmlns:a16="http://schemas.microsoft.com/office/drawing/2014/main" val="1147421743"/>
                  </a:ext>
                </a:extLst>
              </a:tr>
            </a:tbl>
          </a:graphicData>
        </a:graphic>
      </p:graphicFrame>
      <p:cxnSp>
        <p:nvCxnSpPr>
          <p:cNvPr id="13" name="Straight Arrow Connector 12">
            <a:extLst>
              <a:ext uri="{FF2B5EF4-FFF2-40B4-BE49-F238E27FC236}">
                <a16:creationId xmlns:a16="http://schemas.microsoft.com/office/drawing/2014/main" id="{CEA445C5-E51D-B240-A1BC-EB821851A430}"/>
              </a:ext>
            </a:extLst>
          </p:cNvPr>
          <p:cNvCxnSpPr>
            <a:cxnSpLocks/>
            <a:stCxn id="22" idx="1"/>
          </p:cNvCxnSpPr>
          <p:nvPr/>
        </p:nvCxnSpPr>
        <p:spPr>
          <a:xfrm>
            <a:off x="7692441" y="2237747"/>
            <a:ext cx="532945" cy="27790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03932A97-0D09-124F-B14B-3747FAEF83B5}"/>
              </a:ext>
            </a:extLst>
          </p:cNvPr>
          <p:cNvGrpSpPr/>
          <p:nvPr/>
        </p:nvGrpSpPr>
        <p:grpSpPr>
          <a:xfrm>
            <a:off x="7590583" y="2129797"/>
            <a:ext cx="190758" cy="207749"/>
            <a:chOff x="6419077" y="1667919"/>
            <a:chExt cx="190758" cy="207749"/>
          </a:xfrm>
        </p:grpSpPr>
        <p:sp>
          <p:nvSpPr>
            <p:cNvPr id="21" name="Oval 20">
              <a:extLst>
                <a:ext uri="{FF2B5EF4-FFF2-40B4-BE49-F238E27FC236}">
                  <a16:creationId xmlns:a16="http://schemas.microsoft.com/office/drawing/2014/main" id="{E8B33DDF-6116-4C44-968F-6E207A9DB90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7">
              <a:extLst>
                <a:ext uri="{FF2B5EF4-FFF2-40B4-BE49-F238E27FC236}">
                  <a16:creationId xmlns:a16="http://schemas.microsoft.com/office/drawing/2014/main" id="{7C54E537-BAA0-0B4F-8A9F-5AF2813197B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5" name="Straight Arrow Connector 24">
            <a:extLst>
              <a:ext uri="{FF2B5EF4-FFF2-40B4-BE49-F238E27FC236}">
                <a16:creationId xmlns:a16="http://schemas.microsoft.com/office/drawing/2014/main" id="{C00129C5-23CC-9747-88AD-9ABCA008381E}"/>
              </a:ext>
            </a:extLst>
          </p:cNvPr>
          <p:cNvCxnSpPr>
            <a:cxnSpLocks/>
            <a:stCxn id="29" idx="1"/>
          </p:cNvCxnSpPr>
          <p:nvPr/>
        </p:nvCxnSpPr>
        <p:spPr>
          <a:xfrm>
            <a:off x="7474744" y="2801198"/>
            <a:ext cx="438819" cy="4313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2C7F205-2FDE-794B-B137-664DA560170B}"/>
              </a:ext>
            </a:extLst>
          </p:cNvPr>
          <p:cNvGrpSpPr/>
          <p:nvPr/>
        </p:nvGrpSpPr>
        <p:grpSpPr>
          <a:xfrm>
            <a:off x="7372886" y="2693248"/>
            <a:ext cx="190758" cy="207749"/>
            <a:chOff x="6419077" y="1667919"/>
            <a:chExt cx="190758" cy="207749"/>
          </a:xfrm>
        </p:grpSpPr>
        <p:sp>
          <p:nvSpPr>
            <p:cNvPr id="28" name="Oval 27">
              <a:extLst>
                <a:ext uri="{FF2B5EF4-FFF2-40B4-BE49-F238E27FC236}">
                  <a16:creationId xmlns:a16="http://schemas.microsoft.com/office/drawing/2014/main" id="{508CB4BF-D0AB-8648-B189-BB7B7398607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7">
              <a:extLst>
                <a:ext uri="{FF2B5EF4-FFF2-40B4-BE49-F238E27FC236}">
                  <a16:creationId xmlns:a16="http://schemas.microsoft.com/office/drawing/2014/main" id="{A4F7EFDA-987F-0646-9ECC-45BB3489F3B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31" name="Straight Arrow Connector 30">
            <a:extLst>
              <a:ext uri="{FF2B5EF4-FFF2-40B4-BE49-F238E27FC236}">
                <a16:creationId xmlns:a16="http://schemas.microsoft.com/office/drawing/2014/main" id="{8F91CE3F-8112-5549-8C39-142047A1B901}"/>
              </a:ext>
            </a:extLst>
          </p:cNvPr>
          <p:cNvCxnSpPr>
            <a:cxnSpLocks/>
            <a:stCxn id="34" idx="1"/>
          </p:cNvCxnSpPr>
          <p:nvPr/>
        </p:nvCxnSpPr>
        <p:spPr>
          <a:xfrm flipV="1">
            <a:off x="7557165" y="3033954"/>
            <a:ext cx="470171" cy="8294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EC7B616-3A44-8A4D-B88B-15110A5DC348}"/>
              </a:ext>
            </a:extLst>
          </p:cNvPr>
          <p:cNvGrpSpPr/>
          <p:nvPr/>
        </p:nvGrpSpPr>
        <p:grpSpPr>
          <a:xfrm>
            <a:off x="7455307" y="3008947"/>
            <a:ext cx="190758" cy="207749"/>
            <a:chOff x="6419077" y="1667919"/>
            <a:chExt cx="190758" cy="207749"/>
          </a:xfrm>
        </p:grpSpPr>
        <p:sp>
          <p:nvSpPr>
            <p:cNvPr id="33" name="Oval 32">
              <a:extLst>
                <a:ext uri="{FF2B5EF4-FFF2-40B4-BE49-F238E27FC236}">
                  <a16:creationId xmlns:a16="http://schemas.microsoft.com/office/drawing/2014/main" id="{3B06B91F-9FDF-A44F-8F90-E95D5DFBEC0A}"/>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7">
              <a:extLst>
                <a:ext uri="{FF2B5EF4-FFF2-40B4-BE49-F238E27FC236}">
                  <a16:creationId xmlns:a16="http://schemas.microsoft.com/office/drawing/2014/main" id="{E58E7546-F494-6943-94EE-0F5FB0B88BE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3529064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545AA5-7E35-D647-996D-CB3927799FB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41</a:t>
            </a:fld>
            <a:endParaRPr lang="en-US"/>
          </a:p>
        </p:txBody>
      </p:sp>
      <p:sp>
        <p:nvSpPr>
          <p:cNvPr id="14" name="Content Placeholder 2">
            <a:extLst>
              <a:ext uri="{FF2B5EF4-FFF2-40B4-BE49-F238E27FC236}">
                <a16:creationId xmlns:a16="http://schemas.microsoft.com/office/drawing/2014/main" id="{B54976F3-3FD6-B84A-863D-6D8B883399FD}"/>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Select the interface map and device profile of each logical device.</a:t>
            </a:r>
          </a:p>
          <a:p>
            <a:pPr marL="171450" indent="-171450">
              <a:lnSpc>
                <a:spcPct val="100000"/>
              </a:lnSpc>
              <a:spcBef>
                <a:spcPts val="900"/>
              </a:spcBef>
              <a:buFont typeface="Arial" panose="020B0604020202020204" pitchFamily="34" charset="0"/>
              <a:buChar char="•"/>
            </a:pPr>
            <a:r>
              <a:rPr lang="en-US" sz="1000"/>
              <a:t>Please note that there is no need to assign the interface map of AOS-1x10-1.</a:t>
            </a:r>
          </a:p>
        </p:txBody>
      </p:sp>
      <p:graphicFrame>
        <p:nvGraphicFramePr>
          <p:cNvPr id="11" name="Table 10">
            <a:extLst>
              <a:ext uri="{FF2B5EF4-FFF2-40B4-BE49-F238E27FC236}">
                <a16:creationId xmlns:a16="http://schemas.microsoft.com/office/drawing/2014/main" id="{416F1A16-B6F2-CC44-9F83-41A23CE88DA9}"/>
              </a:ext>
            </a:extLst>
          </p:cNvPr>
          <p:cNvGraphicFramePr>
            <a:graphicFrameLocks noGrp="1"/>
          </p:cNvGraphicFramePr>
          <p:nvPr>
            <p:extLst>
              <p:ext uri="{D42A27DB-BD31-4B8C-83A1-F6EECF244321}">
                <p14:modId xmlns:p14="http://schemas.microsoft.com/office/powerpoint/2010/main" val="310761019"/>
              </p:ext>
            </p:extLst>
          </p:nvPr>
        </p:nvGraphicFramePr>
        <p:xfrm>
          <a:off x="484350" y="2059194"/>
          <a:ext cx="3337253" cy="1493520"/>
        </p:xfrm>
        <a:graphic>
          <a:graphicData uri="http://schemas.openxmlformats.org/drawingml/2006/table">
            <a:tbl>
              <a:tblPr firstRow="1" bandRow="1">
                <a:tableStyleId>{5C22544A-7EE6-4342-B048-85BDC9FD1C3A}</a:tableStyleId>
              </a:tblPr>
              <a:tblGrid>
                <a:gridCol w="1366304">
                  <a:extLst>
                    <a:ext uri="{9D8B030D-6E8A-4147-A177-3AD203B41FA5}">
                      <a16:colId xmlns:a16="http://schemas.microsoft.com/office/drawing/2014/main" val="1907954002"/>
                    </a:ext>
                  </a:extLst>
                </a:gridCol>
                <a:gridCol w="1970949">
                  <a:extLst>
                    <a:ext uri="{9D8B030D-6E8A-4147-A177-3AD203B41FA5}">
                      <a16:colId xmlns:a16="http://schemas.microsoft.com/office/drawing/2014/main" val="2927897955"/>
                    </a:ext>
                  </a:extLst>
                </a:gridCol>
              </a:tblGrid>
              <a:tr h="0">
                <a:tc>
                  <a:txBody>
                    <a:bodyPr/>
                    <a:lstStyle/>
                    <a:p>
                      <a:r>
                        <a:rPr lang="en-US" sz="800" b="0"/>
                        <a:t>Device Name</a:t>
                      </a:r>
                    </a:p>
                  </a:txBody>
                  <a:tcPr/>
                </a:tc>
                <a:tc>
                  <a:txBody>
                    <a:bodyPr/>
                    <a:lstStyle/>
                    <a:p>
                      <a:r>
                        <a:rPr lang="en-US" sz="800" b="0"/>
                        <a:t>Interface Map</a:t>
                      </a:r>
                    </a:p>
                  </a:txBody>
                  <a:tcPr/>
                </a:tc>
                <a:extLst>
                  <a:ext uri="{0D108BD9-81ED-4DB2-BD59-A6C34878D82A}">
                    <a16:rowId xmlns:a16="http://schemas.microsoft.com/office/drawing/2014/main" val="3501326622"/>
                  </a:ext>
                </a:extLst>
              </a:tr>
              <a:tr h="0">
                <a:tc>
                  <a:txBody>
                    <a:bodyPr/>
                    <a:lstStyle/>
                    <a:p>
                      <a:r>
                        <a:rPr lang="en-US" sz="800"/>
                        <a:t>spine1</a:t>
                      </a:r>
                    </a:p>
                  </a:txBody>
                  <a:tcPr/>
                </a:tc>
                <a:tc>
                  <a:txBody>
                    <a:bodyPr/>
                    <a:lstStyle/>
                    <a:p>
                      <a:r>
                        <a:rPr lang="en-US" sz="800"/>
                        <a:t>Juniper vQFX____JNPR-12x10-Spine</a:t>
                      </a:r>
                    </a:p>
                  </a:txBody>
                  <a:tcPr/>
                </a:tc>
                <a:extLst>
                  <a:ext uri="{0D108BD9-81ED-4DB2-BD59-A6C34878D82A}">
                    <a16:rowId xmlns:a16="http://schemas.microsoft.com/office/drawing/2014/main" val="2893093250"/>
                  </a:ext>
                </a:extLst>
              </a:tr>
              <a:tr h="0">
                <a:tc>
                  <a:txBody>
                    <a:bodyPr/>
                    <a:lstStyle/>
                    <a:p>
                      <a:r>
                        <a:rPr lang="en-US" sz="800"/>
                        <a:t>spine2</a:t>
                      </a:r>
                    </a:p>
                  </a:txBody>
                  <a:tcPr/>
                </a:tc>
                <a:tc>
                  <a:txBody>
                    <a:bodyPr/>
                    <a:lstStyle/>
                    <a:p>
                      <a:r>
                        <a:rPr lang="en-US" sz="800"/>
                        <a:t>Juniper vQFX____JNPR-12x10-Spine</a:t>
                      </a:r>
                    </a:p>
                  </a:txBody>
                  <a:tcPr/>
                </a:tc>
                <a:extLst>
                  <a:ext uri="{0D108BD9-81ED-4DB2-BD59-A6C34878D82A}">
                    <a16:rowId xmlns:a16="http://schemas.microsoft.com/office/drawing/2014/main" val="2228261454"/>
                  </a:ext>
                </a:extLst>
              </a:tr>
              <a:tr h="0">
                <a:tc>
                  <a:txBody>
                    <a:bodyPr/>
                    <a:lstStyle/>
                    <a:p>
                      <a:r>
                        <a:rPr lang="en-US" sz="800"/>
                        <a:t>border_rack_001_leaf1</a:t>
                      </a:r>
                    </a:p>
                  </a:txBody>
                  <a:tcPr/>
                </a:tc>
                <a:tc>
                  <a:txBody>
                    <a:bodyPr/>
                    <a:lstStyle/>
                    <a:p>
                      <a:r>
                        <a:rPr lang="en-US" sz="800"/>
                        <a:t>Juniper vQFX____JNPR-12x10-Leaf</a:t>
                      </a:r>
                    </a:p>
                  </a:txBody>
                  <a:tcPr/>
                </a:tc>
                <a:extLst>
                  <a:ext uri="{0D108BD9-81ED-4DB2-BD59-A6C34878D82A}">
                    <a16:rowId xmlns:a16="http://schemas.microsoft.com/office/drawing/2014/main" val="1129896229"/>
                  </a:ext>
                </a:extLst>
              </a:tr>
              <a:tr h="0">
                <a:tc>
                  <a:txBody>
                    <a:bodyPr/>
                    <a:lstStyle/>
                    <a:p>
                      <a:r>
                        <a:rPr lang="en-US" sz="800"/>
                        <a:t>border_rack_001_leaf2</a:t>
                      </a:r>
                    </a:p>
                  </a:txBody>
                  <a:tcPr/>
                </a:tc>
                <a:tc>
                  <a:txBody>
                    <a:bodyPr/>
                    <a:lstStyle/>
                    <a:p>
                      <a:r>
                        <a:rPr lang="en-US" sz="800"/>
                        <a:t>Juniper vQFX____JNPR-12x10-Leaf</a:t>
                      </a:r>
                    </a:p>
                  </a:txBody>
                  <a:tcPr/>
                </a:tc>
                <a:extLst>
                  <a:ext uri="{0D108BD9-81ED-4DB2-BD59-A6C34878D82A}">
                    <a16:rowId xmlns:a16="http://schemas.microsoft.com/office/drawing/2014/main" val="1333957348"/>
                  </a:ext>
                </a:extLst>
              </a:tr>
              <a:tr h="0">
                <a:tc>
                  <a:txBody>
                    <a:bodyPr/>
                    <a:lstStyle/>
                    <a:p>
                      <a:r>
                        <a:rPr lang="en-US" sz="800"/>
                        <a:t>server_rack_001_leaf1</a:t>
                      </a:r>
                    </a:p>
                  </a:txBody>
                  <a:tcPr/>
                </a:tc>
                <a:tc>
                  <a:txBody>
                    <a:bodyPr/>
                    <a:lstStyle/>
                    <a:p>
                      <a:r>
                        <a:rPr lang="en-US" sz="800"/>
                        <a:t>Juniper vQFX____JNPR-12x10-Leaf</a:t>
                      </a:r>
                    </a:p>
                  </a:txBody>
                  <a:tcPr/>
                </a:tc>
                <a:extLst>
                  <a:ext uri="{0D108BD9-81ED-4DB2-BD59-A6C34878D82A}">
                    <a16:rowId xmlns:a16="http://schemas.microsoft.com/office/drawing/2014/main" val="1003569871"/>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a:t>server_rack_001_leaf2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a:t>Juniper vQFX____JNPR-12x10-Leaf</a:t>
                      </a:r>
                    </a:p>
                  </a:txBody>
                  <a:tcPr/>
                </a:tc>
                <a:extLst>
                  <a:ext uri="{0D108BD9-81ED-4DB2-BD59-A6C34878D82A}">
                    <a16:rowId xmlns:a16="http://schemas.microsoft.com/office/drawing/2014/main" val="1147421743"/>
                  </a:ext>
                </a:extLst>
              </a:tr>
            </a:tbl>
          </a:graphicData>
        </a:graphic>
      </p:graphicFrame>
      <p:cxnSp>
        <p:nvCxnSpPr>
          <p:cNvPr id="12" name="Straight Arrow Connector 11">
            <a:extLst>
              <a:ext uri="{FF2B5EF4-FFF2-40B4-BE49-F238E27FC236}">
                <a16:creationId xmlns:a16="http://schemas.microsoft.com/office/drawing/2014/main" id="{50EFC94A-3BC0-D241-A86D-A37AAAD0E56B}"/>
              </a:ext>
            </a:extLst>
          </p:cNvPr>
          <p:cNvCxnSpPr>
            <a:cxnSpLocks/>
            <a:stCxn id="16" idx="1"/>
          </p:cNvCxnSpPr>
          <p:nvPr/>
        </p:nvCxnSpPr>
        <p:spPr>
          <a:xfrm flipH="1">
            <a:off x="6712623" y="2631690"/>
            <a:ext cx="356109" cy="55817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399B918-89E4-7843-A6A1-3B0DE30ED6AD}"/>
              </a:ext>
            </a:extLst>
          </p:cNvPr>
          <p:cNvGrpSpPr/>
          <p:nvPr/>
        </p:nvGrpSpPr>
        <p:grpSpPr>
          <a:xfrm>
            <a:off x="6966874" y="2523740"/>
            <a:ext cx="1076015" cy="207749"/>
            <a:chOff x="6419077" y="1667919"/>
            <a:chExt cx="1076015" cy="207749"/>
          </a:xfrm>
        </p:grpSpPr>
        <p:sp>
          <p:nvSpPr>
            <p:cNvPr id="15" name="Oval 14">
              <a:extLst>
                <a:ext uri="{FF2B5EF4-FFF2-40B4-BE49-F238E27FC236}">
                  <a16:creationId xmlns:a16="http://schemas.microsoft.com/office/drawing/2014/main" id="{565B08EB-5058-C640-A612-24EB0B8A4F7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F4869E15-0507-F749-8268-32651135E4A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7" name="Rectangle 16">
              <a:extLst>
                <a:ext uri="{FF2B5EF4-FFF2-40B4-BE49-F238E27FC236}">
                  <a16:creationId xmlns:a16="http://schemas.microsoft.com/office/drawing/2014/main" id="{CD27AB24-12EC-2943-85C8-8A6640615FCA}"/>
                </a:ext>
              </a:extLst>
            </p:cNvPr>
            <p:cNvSpPr/>
            <p:nvPr/>
          </p:nvSpPr>
          <p:spPr>
            <a:xfrm>
              <a:off x="6618249" y="1710238"/>
              <a:ext cx="876843"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Select interface map</a:t>
              </a:r>
            </a:p>
          </p:txBody>
        </p:sp>
      </p:grpSp>
      <p:cxnSp>
        <p:nvCxnSpPr>
          <p:cNvPr id="18" name="Straight Arrow Connector 17">
            <a:extLst>
              <a:ext uri="{FF2B5EF4-FFF2-40B4-BE49-F238E27FC236}">
                <a16:creationId xmlns:a16="http://schemas.microsoft.com/office/drawing/2014/main" id="{A9CC5DEB-3B5D-6947-9AB8-CF43E7EDDD0F}"/>
              </a:ext>
            </a:extLst>
          </p:cNvPr>
          <p:cNvCxnSpPr>
            <a:cxnSpLocks/>
            <a:stCxn id="25" idx="1"/>
          </p:cNvCxnSpPr>
          <p:nvPr/>
        </p:nvCxnSpPr>
        <p:spPr>
          <a:xfrm>
            <a:off x="7747158" y="3161904"/>
            <a:ext cx="132695" cy="45777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5BFBF6E-87F0-DF48-BC11-F8DA0FCA2717}"/>
              </a:ext>
            </a:extLst>
          </p:cNvPr>
          <p:cNvGrpSpPr/>
          <p:nvPr/>
        </p:nvGrpSpPr>
        <p:grpSpPr>
          <a:xfrm>
            <a:off x="7645300" y="3053954"/>
            <a:ext cx="190758" cy="207749"/>
            <a:chOff x="6419077" y="1667919"/>
            <a:chExt cx="190758" cy="207749"/>
          </a:xfrm>
        </p:grpSpPr>
        <p:sp>
          <p:nvSpPr>
            <p:cNvPr id="20" name="Oval 19">
              <a:extLst>
                <a:ext uri="{FF2B5EF4-FFF2-40B4-BE49-F238E27FC236}">
                  <a16:creationId xmlns:a16="http://schemas.microsoft.com/office/drawing/2014/main" id="{D068B968-FC2C-5641-A444-4EF5D69BC33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78261EE1-D6A3-AD4F-A530-C0D83F10FFF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648922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F54C2-2077-1F47-B928-158C753CADC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42</a:t>
            </a:fld>
            <a:endParaRPr lang="en-US"/>
          </a:p>
        </p:txBody>
      </p:sp>
      <p:sp>
        <p:nvSpPr>
          <p:cNvPr id="28" name="Content Placeholder 2">
            <a:extLst>
              <a:ext uri="{FF2B5EF4-FFF2-40B4-BE49-F238E27FC236}">
                <a16:creationId xmlns:a16="http://schemas.microsoft.com/office/drawing/2014/main" id="{36952973-8645-5742-9C6D-F407AA3F191A}"/>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Select the physical device of each node.</a:t>
            </a:r>
          </a:p>
          <a:p>
            <a:pPr marL="171450" indent="-171450">
              <a:lnSpc>
                <a:spcPct val="100000"/>
              </a:lnSpc>
              <a:spcBef>
                <a:spcPts val="900"/>
              </a:spcBef>
              <a:buFont typeface="Arial" panose="020B0604020202020204" pitchFamily="34" charset="0"/>
              <a:buChar char="•"/>
            </a:pPr>
            <a:r>
              <a:rPr lang="en-US" sz="1000"/>
              <a:t>Please note that there is no need to assign the physical device of generic system nodes.</a:t>
            </a:r>
          </a:p>
          <a:p>
            <a:pPr marL="285750" indent="-285750">
              <a:lnSpc>
                <a:spcPct val="100000"/>
              </a:lnSpc>
              <a:spcBef>
                <a:spcPts val="900"/>
              </a:spcBef>
              <a:buFont typeface="Arial" panose="020B0604020202020204" pitchFamily="34" charset="0"/>
              <a:buChar char="•"/>
            </a:pPr>
            <a:endParaRPr lang="en-US" sz="1000"/>
          </a:p>
        </p:txBody>
      </p:sp>
      <p:graphicFrame>
        <p:nvGraphicFramePr>
          <p:cNvPr id="12" name="Table 10">
            <a:extLst>
              <a:ext uri="{FF2B5EF4-FFF2-40B4-BE49-F238E27FC236}">
                <a16:creationId xmlns:a16="http://schemas.microsoft.com/office/drawing/2014/main" id="{403A9E1E-2240-3644-8B50-5C6586F6476D}"/>
              </a:ext>
            </a:extLst>
          </p:cNvPr>
          <p:cNvGraphicFramePr>
            <a:graphicFrameLocks noGrp="1"/>
          </p:cNvGraphicFramePr>
          <p:nvPr>
            <p:extLst>
              <p:ext uri="{D42A27DB-BD31-4B8C-83A1-F6EECF244321}">
                <p14:modId xmlns:p14="http://schemas.microsoft.com/office/powerpoint/2010/main" val="1227416850"/>
              </p:ext>
            </p:extLst>
          </p:nvPr>
        </p:nvGraphicFramePr>
        <p:xfrm>
          <a:off x="546258" y="1912277"/>
          <a:ext cx="3117551" cy="1493520"/>
        </p:xfrm>
        <a:graphic>
          <a:graphicData uri="http://schemas.openxmlformats.org/drawingml/2006/table">
            <a:tbl>
              <a:tblPr firstRow="1" bandRow="1">
                <a:tableStyleId>{5C22544A-7EE6-4342-B048-85BDC9FD1C3A}</a:tableStyleId>
              </a:tblPr>
              <a:tblGrid>
                <a:gridCol w="1404929">
                  <a:extLst>
                    <a:ext uri="{9D8B030D-6E8A-4147-A177-3AD203B41FA5}">
                      <a16:colId xmlns:a16="http://schemas.microsoft.com/office/drawing/2014/main" val="1907954002"/>
                    </a:ext>
                  </a:extLst>
                </a:gridCol>
                <a:gridCol w="1712622">
                  <a:extLst>
                    <a:ext uri="{9D8B030D-6E8A-4147-A177-3AD203B41FA5}">
                      <a16:colId xmlns:a16="http://schemas.microsoft.com/office/drawing/2014/main" val="2927897955"/>
                    </a:ext>
                  </a:extLst>
                </a:gridCol>
              </a:tblGrid>
              <a:tr h="0">
                <a:tc>
                  <a:txBody>
                    <a:bodyPr/>
                    <a:lstStyle/>
                    <a:p>
                      <a:r>
                        <a:rPr lang="en-US" sz="800" b="0"/>
                        <a:t>Device Name</a:t>
                      </a:r>
                    </a:p>
                  </a:txBody>
                  <a:tcPr/>
                </a:tc>
                <a:tc>
                  <a:txBody>
                    <a:bodyPr/>
                    <a:lstStyle/>
                    <a:p>
                      <a:r>
                        <a:rPr lang="en-US" sz="800" b="0"/>
                        <a:t>System ID</a:t>
                      </a:r>
                    </a:p>
                  </a:txBody>
                  <a:tcPr/>
                </a:tc>
                <a:extLst>
                  <a:ext uri="{0D108BD9-81ED-4DB2-BD59-A6C34878D82A}">
                    <a16:rowId xmlns:a16="http://schemas.microsoft.com/office/drawing/2014/main" val="3501326622"/>
                  </a:ext>
                </a:extLst>
              </a:tr>
              <a:tr h="0">
                <a:tc>
                  <a:txBody>
                    <a:bodyPr/>
                    <a:lstStyle/>
                    <a:p>
                      <a:r>
                        <a:rPr lang="en-US" sz="800"/>
                        <a:t>spine1</a:t>
                      </a:r>
                    </a:p>
                  </a:txBody>
                  <a:tcPr/>
                </a:tc>
                <a:tc>
                  <a:txBody>
                    <a:bodyPr/>
                    <a:lstStyle/>
                    <a:p>
                      <a:r>
                        <a:rPr lang="en-US" sz="800"/>
                        <a:t>XXXXXXXXXXXX (10.xxx.0.11)</a:t>
                      </a:r>
                    </a:p>
                  </a:txBody>
                  <a:tcPr/>
                </a:tc>
                <a:extLst>
                  <a:ext uri="{0D108BD9-81ED-4DB2-BD59-A6C34878D82A}">
                    <a16:rowId xmlns:a16="http://schemas.microsoft.com/office/drawing/2014/main" val="2893093250"/>
                  </a:ext>
                </a:extLst>
              </a:tr>
              <a:tr h="0">
                <a:tc>
                  <a:txBody>
                    <a:bodyPr/>
                    <a:lstStyle/>
                    <a:p>
                      <a:r>
                        <a:rPr lang="en-US" sz="800"/>
                        <a:t>spine2</a:t>
                      </a:r>
                    </a:p>
                  </a:txBody>
                  <a:tcPr/>
                </a:tc>
                <a:tc>
                  <a:txBody>
                    <a:bodyPr/>
                    <a:lstStyle/>
                    <a:p>
                      <a:r>
                        <a:rPr lang="en-US" sz="800"/>
                        <a:t>XXXXXXXXXXXX (10.xxx.0.12)</a:t>
                      </a:r>
                    </a:p>
                  </a:txBody>
                  <a:tcPr/>
                </a:tc>
                <a:extLst>
                  <a:ext uri="{0D108BD9-81ED-4DB2-BD59-A6C34878D82A}">
                    <a16:rowId xmlns:a16="http://schemas.microsoft.com/office/drawing/2014/main" val="2228261454"/>
                  </a:ext>
                </a:extLst>
              </a:tr>
              <a:tr h="0">
                <a:tc>
                  <a:txBody>
                    <a:bodyPr/>
                    <a:lstStyle/>
                    <a:p>
                      <a:r>
                        <a:rPr lang="en-US" sz="800"/>
                        <a:t>border_rack_001_leaf1</a:t>
                      </a:r>
                    </a:p>
                  </a:txBody>
                  <a:tcPr/>
                </a:tc>
                <a:tc>
                  <a:txBody>
                    <a:bodyPr/>
                    <a:lstStyle/>
                    <a:p>
                      <a:r>
                        <a:rPr lang="en-US" sz="800"/>
                        <a:t>XXXXXXXXXXXX (10.xxx.0.13)</a:t>
                      </a:r>
                    </a:p>
                  </a:txBody>
                  <a:tcPr/>
                </a:tc>
                <a:extLst>
                  <a:ext uri="{0D108BD9-81ED-4DB2-BD59-A6C34878D82A}">
                    <a16:rowId xmlns:a16="http://schemas.microsoft.com/office/drawing/2014/main" val="1129896229"/>
                  </a:ext>
                </a:extLst>
              </a:tr>
              <a:tr h="0">
                <a:tc>
                  <a:txBody>
                    <a:bodyPr/>
                    <a:lstStyle/>
                    <a:p>
                      <a:r>
                        <a:rPr lang="en-US" sz="800"/>
                        <a:t>border_rack_001_leaf2</a:t>
                      </a:r>
                    </a:p>
                  </a:txBody>
                  <a:tcPr/>
                </a:tc>
                <a:tc>
                  <a:txBody>
                    <a:bodyPr/>
                    <a:lstStyle/>
                    <a:p>
                      <a:r>
                        <a:rPr lang="en-US" sz="800"/>
                        <a:t>XXXXXXXXXXXX (10.xxx.0.14)</a:t>
                      </a:r>
                    </a:p>
                  </a:txBody>
                  <a:tcPr/>
                </a:tc>
                <a:extLst>
                  <a:ext uri="{0D108BD9-81ED-4DB2-BD59-A6C34878D82A}">
                    <a16:rowId xmlns:a16="http://schemas.microsoft.com/office/drawing/2014/main" val="1333957348"/>
                  </a:ext>
                </a:extLst>
              </a:tr>
              <a:tr h="0">
                <a:tc>
                  <a:txBody>
                    <a:bodyPr/>
                    <a:lstStyle/>
                    <a:p>
                      <a:r>
                        <a:rPr lang="en-US" sz="800"/>
                        <a:t>server_rack_001_leaf1</a:t>
                      </a:r>
                    </a:p>
                  </a:txBody>
                  <a:tcPr/>
                </a:tc>
                <a:tc>
                  <a:txBody>
                    <a:bodyPr/>
                    <a:lstStyle/>
                    <a:p>
                      <a:r>
                        <a:rPr lang="en-US" sz="800"/>
                        <a:t>XXXXXXXXXXXX (10.xxx.0.15)</a:t>
                      </a:r>
                    </a:p>
                  </a:txBody>
                  <a:tcPr/>
                </a:tc>
                <a:extLst>
                  <a:ext uri="{0D108BD9-81ED-4DB2-BD59-A6C34878D82A}">
                    <a16:rowId xmlns:a16="http://schemas.microsoft.com/office/drawing/2014/main" val="1003569871"/>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a:t>server_rack_001_leaf2</a:t>
                      </a:r>
                    </a:p>
                  </a:txBody>
                  <a:tcPr/>
                </a:tc>
                <a:tc>
                  <a:txBody>
                    <a:bodyPr/>
                    <a:lstStyle/>
                    <a:p>
                      <a:r>
                        <a:rPr lang="en-US" sz="800"/>
                        <a:t>XXXXXXXXXXXX (10.xxx.0.16)</a:t>
                      </a:r>
                    </a:p>
                  </a:txBody>
                  <a:tcPr/>
                </a:tc>
                <a:extLst>
                  <a:ext uri="{0D108BD9-81ED-4DB2-BD59-A6C34878D82A}">
                    <a16:rowId xmlns:a16="http://schemas.microsoft.com/office/drawing/2014/main" val="1147421743"/>
                  </a:ext>
                </a:extLst>
              </a:tr>
            </a:tbl>
          </a:graphicData>
        </a:graphic>
      </p:graphicFrame>
      <p:cxnSp>
        <p:nvCxnSpPr>
          <p:cNvPr id="13" name="Straight Arrow Connector 12">
            <a:extLst>
              <a:ext uri="{FF2B5EF4-FFF2-40B4-BE49-F238E27FC236}">
                <a16:creationId xmlns:a16="http://schemas.microsoft.com/office/drawing/2014/main" id="{AA1AD34E-E29B-614A-950A-168537D8A5D1}"/>
              </a:ext>
            </a:extLst>
          </p:cNvPr>
          <p:cNvCxnSpPr>
            <a:cxnSpLocks/>
            <a:stCxn id="22" idx="1"/>
          </p:cNvCxnSpPr>
          <p:nvPr/>
        </p:nvCxnSpPr>
        <p:spPr>
          <a:xfrm>
            <a:off x="7775181" y="2260522"/>
            <a:ext cx="624738" cy="28054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856127C-485C-C64E-BCCD-40F44BB426ED}"/>
              </a:ext>
            </a:extLst>
          </p:cNvPr>
          <p:cNvGrpSpPr/>
          <p:nvPr/>
        </p:nvGrpSpPr>
        <p:grpSpPr>
          <a:xfrm>
            <a:off x="7673323" y="2152572"/>
            <a:ext cx="190758" cy="207749"/>
            <a:chOff x="6419077" y="1667919"/>
            <a:chExt cx="190758" cy="207749"/>
          </a:xfrm>
        </p:grpSpPr>
        <p:sp>
          <p:nvSpPr>
            <p:cNvPr id="21" name="Oval 20">
              <a:extLst>
                <a:ext uri="{FF2B5EF4-FFF2-40B4-BE49-F238E27FC236}">
                  <a16:creationId xmlns:a16="http://schemas.microsoft.com/office/drawing/2014/main" id="{C53D2AFD-3939-C94E-91B0-EDDD68BDA5F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7">
              <a:extLst>
                <a:ext uri="{FF2B5EF4-FFF2-40B4-BE49-F238E27FC236}">
                  <a16:creationId xmlns:a16="http://schemas.microsoft.com/office/drawing/2014/main" id="{911EDF8B-5ED5-104F-AC05-1607E8DE154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4" name="Straight Arrow Connector 23">
            <a:extLst>
              <a:ext uri="{FF2B5EF4-FFF2-40B4-BE49-F238E27FC236}">
                <a16:creationId xmlns:a16="http://schemas.microsoft.com/office/drawing/2014/main" id="{88F83BC2-8A5E-C047-9101-1A2B857D18ED}"/>
              </a:ext>
            </a:extLst>
          </p:cNvPr>
          <p:cNvCxnSpPr>
            <a:cxnSpLocks/>
            <a:stCxn id="27" idx="1"/>
          </p:cNvCxnSpPr>
          <p:nvPr/>
        </p:nvCxnSpPr>
        <p:spPr>
          <a:xfrm flipV="1">
            <a:off x="7491648" y="2776888"/>
            <a:ext cx="427008" cy="5770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26C68F5-0E15-C441-A676-7C53512351B7}"/>
              </a:ext>
            </a:extLst>
          </p:cNvPr>
          <p:cNvGrpSpPr/>
          <p:nvPr/>
        </p:nvGrpSpPr>
        <p:grpSpPr>
          <a:xfrm>
            <a:off x="7389790" y="2726640"/>
            <a:ext cx="190758" cy="207749"/>
            <a:chOff x="6419077" y="1667919"/>
            <a:chExt cx="190758" cy="207749"/>
          </a:xfrm>
        </p:grpSpPr>
        <p:sp>
          <p:nvSpPr>
            <p:cNvPr id="26" name="Oval 25">
              <a:extLst>
                <a:ext uri="{FF2B5EF4-FFF2-40B4-BE49-F238E27FC236}">
                  <a16:creationId xmlns:a16="http://schemas.microsoft.com/office/drawing/2014/main" id="{DBA87C86-3F44-8745-8294-C7862D2169D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7F1A0056-0D62-BA44-B9A7-D1F4F7B82F2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30" name="Straight Arrow Connector 29">
            <a:extLst>
              <a:ext uri="{FF2B5EF4-FFF2-40B4-BE49-F238E27FC236}">
                <a16:creationId xmlns:a16="http://schemas.microsoft.com/office/drawing/2014/main" id="{BBA0DD94-E071-C742-86B8-67906EB8EC9C}"/>
              </a:ext>
            </a:extLst>
          </p:cNvPr>
          <p:cNvCxnSpPr>
            <a:cxnSpLocks/>
            <a:stCxn id="33" idx="1"/>
          </p:cNvCxnSpPr>
          <p:nvPr/>
        </p:nvCxnSpPr>
        <p:spPr>
          <a:xfrm flipV="1">
            <a:off x="7498127" y="3106366"/>
            <a:ext cx="523950" cy="6791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178725E-7D4A-DA46-A829-4A6C183E7127}"/>
              </a:ext>
            </a:extLst>
          </p:cNvPr>
          <p:cNvGrpSpPr/>
          <p:nvPr/>
        </p:nvGrpSpPr>
        <p:grpSpPr>
          <a:xfrm>
            <a:off x="7396269" y="3066333"/>
            <a:ext cx="190758" cy="207749"/>
            <a:chOff x="6419077" y="1667919"/>
            <a:chExt cx="190758" cy="207749"/>
          </a:xfrm>
        </p:grpSpPr>
        <p:sp>
          <p:nvSpPr>
            <p:cNvPr id="32" name="Oval 31">
              <a:extLst>
                <a:ext uri="{FF2B5EF4-FFF2-40B4-BE49-F238E27FC236}">
                  <a16:creationId xmlns:a16="http://schemas.microsoft.com/office/drawing/2014/main" id="{0D4CD6B9-94FB-C14E-B011-78A33A4D21D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7">
              <a:extLst>
                <a:ext uri="{FF2B5EF4-FFF2-40B4-BE49-F238E27FC236}">
                  <a16:creationId xmlns:a16="http://schemas.microsoft.com/office/drawing/2014/main" id="{0854E582-CCDC-5149-AA75-461A44761BE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3133963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BE64DC-41AC-0149-9413-646115C7FEF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43</a:t>
            </a:fld>
            <a:endParaRPr lang="en-US"/>
          </a:p>
        </p:txBody>
      </p:sp>
      <p:sp>
        <p:nvSpPr>
          <p:cNvPr id="14" name="Content Placeholder 2">
            <a:extLst>
              <a:ext uri="{FF2B5EF4-FFF2-40B4-BE49-F238E27FC236}">
                <a16:creationId xmlns:a16="http://schemas.microsoft.com/office/drawing/2014/main" id="{7F511EFA-7BCC-444D-8095-F48779AD011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Select the physical device of each node.</a:t>
            </a:r>
          </a:p>
          <a:p>
            <a:pPr marL="171450" indent="-171450">
              <a:lnSpc>
                <a:spcPct val="100000"/>
              </a:lnSpc>
              <a:spcBef>
                <a:spcPts val="900"/>
              </a:spcBef>
              <a:buFont typeface="Arial" panose="020B0604020202020204" pitchFamily="34" charset="0"/>
              <a:buChar char="•"/>
            </a:pPr>
            <a:r>
              <a:rPr lang="en-US" sz="1000"/>
              <a:t>Please note that there is no need to assign the physical device of generic system nodes.</a:t>
            </a:r>
          </a:p>
          <a:p>
            <a:pPr marL="285750" indent="-285750">
              <a:lnSpc>
                <a:spcPct val="100000"/>
              </a:lnSpc>
              <a:spcBef>
                <a:spcPts val="900"/>
              </a:spcBef>
              <a:buFont typeface="Arial" panose="020B0604020202020204" pitchFamily="34" charset="0"/>
              <a:buChar char="•"/>
            </a:pPr>
            <a:endParaRPr lang="en-US" sz="1000"/>
          </a:p>
        </p:txBody>
      </p:sp>
      <p:graphicFrame>
        <p:nvGraphicFramePr>
          <p:cNvPr id="15" name="Table 10">
            <a:extLst>
              <a:ext uri="{FF2B5EF4-FFF2-40B4-BE49-F238E27FC236}">
                <a16:creationId xmlns:a16="http://schemas.microsoft.com/office/drawing/2014/main" id="{7D6AF558-FA94-8C4B-83A1-95214080F560}"/>
              </a:ext>
            </a:extLst>
          </p:cNvPr>
          <p:cNvGraphicFramePr>
            <a:graphicFrameLocks noGrp="1"/>
          </p:cNvGraphicFramePr>
          <p:nvPr>
            <p:extLst>
              <p:ext uri="{D42A27DB-BD31-4B8C-83A1-F6EECF244321}">
                <p14:modId xmlns:p14="http://schemas.microsoft.com/office/powerpoint/2010/main" val="3748162039"/>
              </p:ext>
            </p:extLst>
          </p:nvPr>
        </p:nvGraphicFramePr>
        <p:xfrm>
          <a:off x="546258" y="1912277"/>
          <a:ext cx="3117551" cy="1493520"/>
        </p:xfrm>
        <a:graphic>
          <a:graphicData uri="http://schemas.openxmlformats.org/drawingml/2006/table">
            <a:tbl>
              <a:tblPr firstRow="1" bandRow="1">
                <a:tableStyleId>{5C22544A-7EE6-4342-B048-85BDC9FD1C3A}</a:tableStyleId>
              </a:tblPr>
              <a:tblGrid>
                <a:gridCol w="1404929">
                  <a:extLst>
                    <a:ext uri="{9D8B030D-6E8A-4147-A177-3AD203B41FA5}">
                      <a16:colId xmlns:a16="http://schemas.microsoft.com/office/drawing/2014/main" val="1907954002"/>
                    </a:ext>
                  </a:extLst>
                </a:gridCol>
                <a:gridCol w="1712622">
                  <a:extLst>
                    <a:ext uri="{9D8B030D-6E8A-4147-A177-3AD203B41FA5}">
                      <a16:colId xmlns:a16="http://schemas.microsoft.com/office/drawing/2014/main" val="2927897955"/>
                    </a:ext>
                  </a:extLst>
                </a:gridCol>
              </a:tblGrid>
              <a:tr h="0">
                <a:tc>
                  <a:txBody>
                    <a:bodyPr/>
                    <a:lstStyle/>
                    <a:p>
                      <a:r>
                        <a:rPr lang="en-US" sz="800" b="0"/>
                        <a:t>Device Name</a:t>
                      </a:r>
                    </a:p>
                  </a:txBody>
                  <a:tcPr/>
                </a:tc>
                <a:tc>
                  <a:txBody>
                    <a:bodyPr/>
                    <a:lstStyle/>
                    <a:p>
                      <a:r>
                        <a:rPr lang="en-US" sz="800" b="0"/>
                        <a:t>System ID</a:t>
                      </a:r>
                    </a:p>
                  </a:txBody>
                  <a:tcPr/>
                </a:tc>
                <a:extLst>
                  <a:ext uri="{0D108BD9-81ED-4DB2-BD59-A6C34878D82A}">
                    <a16:rowId xmlns:a16="http://schemas.microsoft.com/office/drawing/2014/main" val="3501326622"/>
                  </a:ext>
                </a:extLst>
              </a:tr>
              <a:tr h="0">
                <a:tc>
                  <a:txBody>
                    <a:bodyPr/>
                    <a:lstStyle/>
                    <a:p>
                      <a:r>
                        <a:rPr lang="en-US" sz="800"/>
                        <a:t>spine1</a:t>
                      </a:r>
                    </a:p>
                  </a:txBody>
                  <a:tcPr/>
                </a:tc>
                <a:tc>
                  <a:txBody>
                    <a:bodyPr/>
                    <a:lstStyle/>
                    <a:p>
                      <a:r>
                        <a:rPr lang="en-US" sz="800"/>
                        <a:t>XXXXXXXXXXXX (10.xxx.0.11)</a:t>
                      </a:r>
                    </a:p>
                  </a:txBody>
                  <a:tcPr/>
                </a:tc>
                <a:extLst>
                  <a:ext uri="{0D108BD9-81ED-4DB2-BD59-A6C34878D82A}">
                    <a16:rowId xmlns:a16="http://schemas.microsoft.com/office/drawing/2014/main" val="2893093250"/>
                  </a:ext>
                </a:extLst>
              </a:tr>
              <a:tr h="0">
                <a:tc>
                  <a:txBody>
                    <a:bodyPr/>
                    <a:lstStyle/>
                    <a:p>
                      <a:r>
                        <a:rPr lang="en-US" sz="800"/>
                        <a:t>spine2</a:t>
                      </a:r>
                    </a:p>
                  </a:txBody>
                  <a:tcPr/>
                </a:tc>
                <a:tc>
                  <a:txBody>
                    <a:bodyPr/>
                    <a:lstStyle/>
                    <a:p>
                      <a:r>
                        <a:rPr lang="en-US" sz="800"/>
                        <a:t>XXXXXXXXXXXX (10.xxx.0.12)</a:t>
                      </a:r>
                    </a:p>
                  </a:txBody>
                  <a:tcPr/>
                </a:tc>
                <a:extLst>
                  <a:ext uri="{0D108BD9-81ED-4DB2-BD59-A6C34878D82A}">
                    <a16:rowId xmlns:a16="http://schemas.microsoft.com/office/drawing/2014/main" val="2228261454"/>
                  </a:ext>
                </a:extLst>
              </a:tr>
              <a:tr h="0">
                <a:tc>
                  <a:txBody>
                    <a:bodyPr/>
                    <a:lstStyle/>
                    <a:p>
                      <a:r>
                        <a:rPr lang="en-US" sz="800"/>
                        <a:t>border_rack_001_leaf1</a:t>
                      </a:r>
                    </a:p>
                  </a:txBody>
                  <a:tcPr/>
                </a:tc>
                <a:tc>
                  <a:txBody>
                    <a:bodyPr/>
                    <a:lstStyle/>
                    <a:p>
                      <a:r>
                        <a:rPr lang="en-US" sz="800"/>
                        <a:t>XXXXXXXXXXXX (10.xxx.0.13)</a:t>
                      </a:r>
                    </a:p>
                  </a:txBody>
                  <a:tcPr/>
                </a:tc>
                <a:extLst>
                  <a:ext uri="{0D108BD9-81ED-4DB2-BD59-A6C34878D82A}">
                    <a16:rowId xmlns:a16="http://schemas.microsoft.com/office/drawing/2014/main" val="1129896229"/>
                  </a:ext>
                </a:extLst>
              </a:tr>
              <a:tr h="0">
                <a:tc>
                  <a:txBody>
                    <a:bodyPr/>
                    <a:lstStyle/>
                    <a:p>
                      <a:r>
                        <a:rPr lang="en-US" sz="800"/>
                        <a:t>border_rack_001_leaf2</a:t>
                      </a:r>
                    </a:p>
                  </a:txBody>
                  <a:tcPr/>
                </a:tc>
                <a:tc>
                  <a:txBody>
                    <a:bodyPr/>
                    <a:lstStyle/>
                    <a:p>
                      <a:r>
                        <a:rPr lang="en-US" sz="800"/>
                        <a:t>XXXXXXXXXXXX (10.xxx.0.14)</a:t>
                      </a:r>
                    </a:p>
                  </a:txBody>
                  <a:tcPr/>
                </a:tc>
                <a:extLst>
                  <a:ext uri="{0D108BD9-81ED-4DB2-BD59-A6C34878D82A}">
                    <a16:rowId xmlns:a16="http://schemas.microsoft.com/office/drawing/2014/main" val="1333957348"/>
                  </a:ext>
                </a:extLst>
              </a:tr>
              <a:tr h="0">
                <a:tc>
                  <a:txBody>
                    <a:bodyPr/>
                    <a:lstStyle/>
                    <a:p>
                      <a:r>
                        <a:rPr lang="en-US" sz="800"/>
                        <a:t>server_rack_001_leaf1</a:t>
                      </a:r>
                    </a:p>
                  </a:txBody>
                  <a:tcPr/>
                </a:tc>
                <a:tc>
                  <a:txBody>
                    <a:bodyPr/>
                    <a:lstStyle/>
                    <a:p>
                      <a:r>
                        <a:rPr lang="en-US" sz="800"/>
                        <a:t>XXXXXXXXXXXX (10.xxx.0.15)</a:t>
                      </a:r>
                    </a:p>
                  </a:txBody>
                  <a:tcPr/>
                </a:tc>
                <a:extLst>
                  <a:ext uri="{0D108BD9-81ED-4DB2-BD59-A6C34878D82A}">
                    <a16:rowId xmlns:a16="http://schemas.microsoft.com/office/drawing/2014/main" val="1003569871"/>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a:t>server_rack_001_leaf2</a:t>
                      </a:r>
                    </a:p>
                  </a:txBody>
                  <a:tcPr/>
                </a:tc>
                <a:tc>
                  <a:txBody>
                    <a:bodyPr/>
                    <a:lstStyle/>
                    <a:p>
                      <a:r>
                        <a:rPr lang="en-US" sz="800"/>
                        <a:t>XXXXXXXXXXXX (10.xxx.0.16)</a:t>
                      </a:r>
                    </a:p>
                  </a:txBody>
                  <a:tcPr/>
                </a:tc>
                <a:extLst>
                  <a:ext uri="{0D108BD9-81ED-4DB2-BD59-A6C34878D82A}">
                    <a16:rowId xmlns:a16="http://schemas.microsoft.com/office/drawing/2014/main" val="1147421743"/>
                  </a:ext>
                </a:extLst>
              </a:tr>
            </a:tbl>
          </a:graphicData>
        </a:graphic>
      </p:graphicFrame>
      <p:cxnSp>
        <p:nvCxnSpPr>
          <p:cNvPr id="11" name="Straight Arrow Connector 10">
            <a:extLst>
              <a:ext uri="{FF2B5EF4-FFF2-40B4-BE49-F238E27FC236}">
                <a16:creationId xmlns:a16="http://schemas.microsoft.com/office/drawing/2014/main" id="{ABB3E60A-6D76-8943-9C24-B7F5A381514E}"/>
              </a:ext>
            </a:extLst>
          </p:cNvPr>
          <p:cNvCxnSpPr>
            <a:cxnSpLocks/>
            <a:stCxn id="20" idx="1"/>
          </p:cNvCxnSpPr>
          <p:nvPr/>
        </p:nvCxnSpPr>
        <p:spPr>
          <a:xfrm flipH="1">
            <a:off x="6506678" y="2230257"/>
            <a:ext cx="572523" cy="38300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4968E068-9577-6942-AD10-BB67662F0F0E}"/>
              </a:ext>
            </a:extLst>
          </p:cNvPr>
          <p:cNvGrpSpPr/>
          <p:nvPr/>
        </p:nvGrpSpPr>
        <p:grpSpPr>
          <a:xfrm>
            <a:off x="6977343" y="2122307"/>
            <a:ext cx="1125708" cy="207749"/>
            <a:chOff x="6419077" y="1667919"/>
            <a:chExt cx="1125708" cy="207749"/>
          </a:xfrm>
        </p:grpSpPr>
        <p:sp>
          <p:nvSpPr>
            <p:cNvPr id="17" name="Oval 16">
              <a:extLst>
                <a:ext uri="{FF2B5EF4-FFF2-40B4-BE49-F238E27FC236}">
                  <a16:creationId xmlns:a16="http://schemas.microsoft.com/office/drawing/2014/main" id="{D652153C-27D8-E644-A697-14B866D14B9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05037D60-5421-F847-8508-7E727C23ECF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1" name="Rectangle 20">
              <a:extLst>
                <a:ext uri="{FF2B5EF4-FFF2-40B4-BE49-F238E27FC236}">
                  <a16:creationId xmlns:a16="http://schemas.microsoft.com/office/drawing/2014/main" id="{60217765-D875-0041-9514-DBEA433FAAEB}"/>
                </a:ext>
              </a:extLst>
            </p:cNvPr>
            <p:cNvSpPr/>
            <p:nvPr/>
          </p:nvSpPr>
          <p:spPr>
            <a:xfrm>
              <a:off x="6618249" y="1710238"/>
              <a:ext cx="926536"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Select physical device</a:t>
              </a:r>
            </a:p>
          </p:txBody>
        </p:sp>
      </p:grpSp>
      <p:cxnSp>
        <p:nvCxnSpPr>
          <p:cNvPr id="22" name="Straight Arrow Connector 21">
            <a:extLst>
              <a:ext uri="{FF2B5EF4-FFF2-40B4-BE49-F238E27FC236}">
                <a16:creationId xmlns:a16="http://schemas.microsoft.com/office/drawing/2014/main" id="{8D813085-30F0-054C-805C-E476CFD655E9}"/>
              </a:ext>
            </a:extLst>
          </p:cNvPr>
          <p:cNvCxnSpPr>
            <a:cxnSpLocks/>
            <a:stCxn id="25" idx="1"/>
          </p:cNvCxnSpPr>
          <p:nvPr/>
        </p:nvCxnSpPr>
        <p:spPr>
          <a:xfrm flipH="1">
            <a:off x="7825339" y="3812807"/>
            <a:ext cx="188812" cy="50412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7173B22-AE0C-794E-87EE-7A97DE618F8F}"/>
              </a:ext>
            </a:extLst>
          </p:cNvPr>
          <p:cNvGrpSpPr/>
          <p:nvPr/>
        </p:nvGrpSpPr>
        <p:grpSpPr>
          <a:xfrm>
            <a:off x="7912293" y="3704857"/>
            <a:ext cx="190758" cy="207749"/>
            <a:chOff x="6419077" y="1667919"/>
            <a:chExt cx="190758" cy="207749"/>
          </a:xfrm>
        </p:grpSpPr>
        <p:sp>
          <p:nvSpPr>
            <p:cNvPr id="24" name="Oval 23">
              <a:extLst>
                <a:ext uri="{FF2B5EF4-FFF2-40B4-BE49-F238E27FC236}">
                  <a16:creationId xmlns:a16="http://schemas.microsoft.com/office/drawing/2014/main" id="{B55A951E-A8F5-464A-B988-A5F22A568D6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CA61D40F-5570-E24E-A5EC-BE3D781BAFE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4240592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36D06B-9578-8B4E-8F9A-F4E6218348B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44</a:t>
            </a:fld>
            <a:endParaRPr lang="en-US"/>
          </a:p>
        </p:txBody>
      </p:sp>
      <p:sp>
        <p:nvSpPr>
          <p:cNvPr id="19" name="Content Placeholder 2">
            <a:extLst>
              <a:ext uri="{FF2B5EF4-FFF2-40B4-BE49-F238E27FC236}">
                <a16:creationId xmlns:a16="http://schemas.microsoft.com/office/drawing/2014/main" id="{29F7E1A9-CFFB-1D4B-8380-69638E08078B}"/>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Verify the </a:t>
            </a:r>
            <a:r>
              <a:rPr lang="en-US" sz="1000" b="1"/>
              <a:t>Staged</a:t>
            </a:r>
            <a:r>
              <a:rPr lang="en-US" sz="1000"/>
              <a:t> icon is in green.</a:t>
            </a:r>
          </a:p>
          <a:p>
            <a:pPr marL="171450" indent="-171450">
              <a:lnSpc>
                <a:spcPct val="100000"/>
              </a:lnSpc>
              <a:spcBef>
                <a:spcPts val="900"/>
              </a:spcBef>
              <a:buFont typeface="Arial" panose="020B0604020202020204" pitchFamily="34" charset="0"/>
              <a:buChar char="•"/>
            </a:pPr>
            <a:r>
              <a:rPr lang="en-US" sz="1000"/>
              <a:t>Commit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By default, the memory threshold of device system health probe is 80%, and sometimes the memory utilization of vQFX RE is ~90%, raise the threshold value to get rid of the high memory anomaly.</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all the status are green in the </a:t>
            </a:r>
            <a:r>
              <a:rPr lang="en-US" sz="1000" b="1">
                <a:solidFill>
                  <a:schemeClr val="bg1">
                    <a:lumMod val="75000"/>
                  </a:schemeClr>
                </a:solidFill>
              </a:rPr>
              <a:t>Blueprints &gt; Dashboard</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Login to the vQFX devices and verify all BGP neighbors are established.</a:t>
            </a:r>
          </a:p>
        </p:txBody>
      </p:sp>
      <p:cxnSp>
        <p:nvCxnSpPr>
          <p:cNvPr id="12" name="Straight Arrow Connector 11">
            <a:extLst>
              <a:ext uri="{FF2B5EF4-FFF2-40B4-BE49-F238E27FC236}">
                <a16:creationId xmlns:a16="http://schemas.microsoft.com/office/drawing/2014/main" id="{38989FA9-0E78-D54C-BBA7-6F8ABD75EF5E}"/>
              </a:ext>
            </a:extLst>
          </p:cNvPr>
          <p:cNvCxnSpPr>
            <a:cxnSpLocks/>
            <a:stCxn id="18" idx="1"/>
          </p:cNvCxnSpPr>
          <p:nvPr/>
        </p:nvCxnSpPr>
        <p:spPr>
          <a:xfrm flipV="1">
            <a:off x="6223438" y="1674796"/>
            <a:ext cx="365055" cy="50319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536661C-78E4-5D4D-B789-A2B3428771CC}"/>
              </a:ext>
            </a:extLst>
          </p:cNvPr>
          <p:cNvGrpSpPr/>
          <p:nvPr/>
        </p:nvGrpSpPr>
        <p:grpSpPr>
          <a:xfrm>
            <a:off x="6121580" y="2070041"/>
            <a:ext cx="1175401" cy="207749"/>
            <a:chOff x="6419077" y="1667919"/>
            <a:chExt cx="1175401" cy="207749"/>
          </a:xfrm>
        </p:grpSpPr>
        <p:sp>
          <p:nvSpPr>
            <p:cNvPr id="16" name="Oval 15">
              <a:extLst>
                <a:ext uri="{FF2B5EF4-FFF2-40B4-BE49-F238E27FC236}">
                  <a16:creationId xmlns:a16="http://schemas.microsoft.com/office/drawing/2014/main" id="{B9021A1B-84CC-6546-B28A-83284B45B13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7">
              <a:extLst>
                <a:ext uri="{FF2B5EF4-FFF2-40B4-BE49-F238E27FC236}">
                  <a16:creationId xmlns:a16="http://schemas.microsoft.com/office/drawing/2014/main" id="{5A5F756C-480A-0B43-B9DE-8E4CB958678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3" name="Rectangle 22">
              <a:extLst>
                <a:ext uri="{FF2B5EF4-FFF2-40B4-BE49-F238E27FC236}">
                  <a16:creationId xmlns:a16="http://schemas.microsoft.com/office/drawing/2014/main" id="{91B941EC-3CA8-A441-AB89-0B6244AEEF98}"/>
                </a:ext>
              </a:extLst>
            </p:cNvPr>
            <p:cNvSpPr/>
            <p:nvPr/>
          </p:nvSpPr>
          <p:spPr>
            <a:xfrm>
              <a:off x="6618249" y="1710238"/>
              <a:ext cx="97622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Verify the icon is green</a:t>
              </a:r>
            </a:p>
          </p:txBody>
        </p:sp>
      </p:grpSp>
      <p:cxnSp>
        <p:nvCxnSpPr>
          <p:cNvPr id="24" name="Straight Arrow Connector 23">
            <a:extLst>
              <a:ext uri="{FF2B5EF4-FFF2-40B4-BE49-F238E27FC236}">
                <a16:creationId xmlns:a16="http://schemas.microsoft.com/office/drawing/2014/main" id="{67E9B147-A68F-BD49-8D42-E2DBDC178C57}"/>
              </a:ext>
            </a:extLst>
          </p:cNvPr>
          <p:cNvCxnSpPr>
            <a:cxnSpLocks/>
            <a:stCxn id="27" idx="1"/>
          </p:cNvCxnSpPr>
          <p:nvPr/>
        </p:nvCxnSpPr>
        <p:spPr>
          <a:xfrm flipH="1" flipV="1">
            <a:off x="7194884" y="1742173"/>
            <a:ext cx="413061" cy="22806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D345900-190E-9A4F-8420-4F9253FF993B}"/>
              </a:ext>
            </a:extLst>
          </p:cNvPr>
          <p:cNvGrpSpPr/>
          <p:nvPr/>
        </p:nvGrpSpPr>
        <p:grpSpPr>
          <a:xfrm>
            <a:off x="7506087" y="1862292"/>
            <a:ext cx="190758" cy="207749"/>
            <a:chOff x="6419077" y="1667919"/>
            <a:chExt cx="190758" cy="207749"/>
          </a:xfrm>
        </p:grpSpPr>
        <p:sp>
          <p:nvSpPr>
            <p:cNvPr id="26" name="Oval 25">
              <a:extLst>
                <a:ext uri="{FF2B5EF4-FFF2-40B4-BE49-F238E27FC236}">
                  <a16:creationId xmlns:a16="http://schemas.microsoft.com/office/drawing/2014/main" id="{28731163-5ED7-204A-B30A-B6487D44270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66915B1D-5F6B-204D-A9A1-AB60A58D69B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9" name="Straight Arrow Connector 28">
            <a:extLst>
              <a:ext uri="{FF2B5EF4-FFF2-40B4-BE49-F238E27FC236}">
                <a16:creationId xmlns:a16="http://schemas.microsoft.com/office/drawing/2014/main" id="{59FFD696-FFED-B445-91BA-8274E28C8495}"/>
              </a:ext>
            </a:extLst>
          </p:cNvPr>
          <p:cNvCxnSpPr>
            <a:cxnSpLocks/>
            <a:stCxn id="32" idx="1"/>
          </p:cNvCxnSpPr>
          <p:nvPr/>
        </p:nvCxnSpPr>
        <p:spPr>
          <a:xfrm flipV="1">
            <a:off x="8486337" y="1583356"/>
            <a:ext cx="109023" cy="34711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D168475-1D2D-7D46-9ABE-500A15E517AD}"/>
              </a:ext>
            </a:extLst>
          </p:cNvPr>
          <p:cNvGrpSpPr/>
          <p:nvPr/>
        </p:nvGrpSpPr>
        <p:grpSpPr>
          <a:xfrm>
            <a:off x="8384479" y="1822518"/>
            <a:ext cx="190758" cy="207749"/>
            <a:chOff x="6419077" y="1667919"/>
            <a:chExt cx="190758" cy="207749"/>
          </a:xfrm>
        </p:grpSpPr>
        <p:sp>
          <p:nvSpPr>
            <p:cNvPr id="31" name="Oval 30">
              <a:extLst>
                <a:ext uri="{FF2B5EF4-FFF2-40B4-BE49-F238E27FC236}">
                  <a16:creationId xmlns:a16="http://schemas.microsoft.com/office/drawing/2014/main" id="{AA8134CA-8D36-8E47-8830-734967751E2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7">
              <a:extLst>
                <a:ext uri="{FF2B5EF4-FFF2-40B4-BE49-F238E27FC236}">
                  <a16:creationId xmlns:a16="http://schemas.microsoft.com/office/drawing/2014/main" id="{CCA59522-822E-6240-A4BB-2B12DFB930B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1174028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EDFE6-20A9-8549-A433-18612F595B1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45</a:t>
            </a:fld>
            <a:endParaRPr lang="en-US"/>
          </a:p>
        </p:txBody>
      </p:sp>
      <p:sp>
        <p:nvSpPr>
          <p:cNvPr id="14" name="Content Placeholder 2">
            <a:extLst>
              <a:ext uri="{FF2B5EF4-FFF2-40B4-BE49-F238E27FC236}">
                <a16:creationId xmlns:a16="http://schemas.microsoft.com/office/drawing/2014/main" id="{F33248B5-B38C-9F4C-9CB5-4A977E364B85}"/>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the </a:t>
            </a:r>
            <a:r>
              <a:rPr lang="en-US" sz="1000" b="1">
                <a:solidFill>
                  <a:schemeClr val="bg1">
                    <a:lumMod val="75000"/>
                  </a:schemeClr>
                </a:solidFill>
              </a:rPr>
              <a:t>Staged</a:t>
            </a:r>
            <a:r>
              <a:rPr lang="en-US" sz="1000">
                <a:solidFill>
                  <a:schemeClr val="bg1">
                    <a:lumMod val="75000"/>
                  </a:schemeClr>
                </a:solidFill>
              </a:rPr>
              <a:t> icon is in green.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a:p>
            <a:pPr marL="171450" indent="-171450">
              <a:lnSpc>
                <a:spcPct val="100000"/>
              </a:lnSpc>
              <a:spcBef>
                <a:spcPts val="900"/>
              </a:spcBef>
              <a:buFont typeface="Arial" panose="020B0604020202020204" pitchFamily="34" charset="0"/>
              <a:buChar char="•"/>
            </a:pPr>
            <a:r>
              <a:rPr lang="en-US" sz="1000"/>
              <a:t>By default, the memory threshold of device system health probe is 80%, and sometimes the memory utilization of vQFX RE is ~90%, raise the threshold value to get rid of the high memory anomaly.</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all the status are green in the </a:t>
            </a:r>
            <a:r>
              <a:rPr lang="en-US" sz="1000" b="1">
                <a:solidFill>
                  <a:schemeClr val="bg1">
                    <a:lumMod val="75000"/>
                  </a:schemeClr>
                </a:solidFill>
              </a:rPr>
              <a:t>Blueprints &gt; Dashboard</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Login to the vQFX devices and verify all BGP neighbors are established.</a:t>
            </a:r>
          </a:p>
        </p:txBody>
      </p:sp>
      <p:cxnSp>
        <p:nvCxnSpPr>
          <p:cNvPr id="12" name="Straight Arrow Connector 11">
            <a:extLst>
              <a:ext uri="{FF2B5EF4-FFF2-40B4-BE49-F238E27FC236}">
                <a16:creationId xmlns:a16="http://schemas.microsoft.com/office/drawing/2014/main" id="{442A7ECE-E09E-BE4E-A7D4-AC1C5686CCC0}"/>
              </a:ext>
            </a:extLst>
          </p:cNvPr>
          <p:cNvCxnSpPr>
            <a:cxnSpLocks/>
            <a:stCxn id="17" idx="1"/>
          </p:cNvCxnSpPr>
          <p:nvPr/>
        </p:nvCxnSpPr>
        <p:spPr>
          <a:xfrm flipH="1">
            <a:off x="5909912" y="1500258"/>
            <a:ext cx="452828" cy="22266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8FF6D30-28EE-1C45-84DC-838E59BE0854}"/>
              </a:ext>
            </a:extLst>
          </p:cNvPr>
          <p:cNvGrpSpPr/>
          <p:nvPr/>
        </p:nvGrpSpPr>
        <p:grpSpPr>
          <a:xfrm>
            <a:off x="6260882" y="1392308"/>
            <a:ext cx="190758" cy="207749"/>
            <a:chOff x="6419077" y="1667919"/>
            <a:chExt cx="190758" cy="207749"/>
          </a:xfrm>
        </p:grpSpPr>
        <p:sp>
          <p:nvSpPr>
            <p:cNvPr id="16" name="Oval 15">
              <a:extLst>
                <a:ext uri="{FF2B5EF4-FFF2-40B4-BE49-F238E27FC236}">
                  <a16:creationId xmlns:a16="http://schemas.microsoft.com/office/drawing/2014/main" id="{0B04BAFC-D542-4F47-8B82-234FA858AFD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7">
              <a:extLst>
                <a:ext uri="{FF2B5EF4-FFF2-40B4-BE49-F238E27FC236}">
                  <a16:creationId xmlns:a16="http://schemas.microsoft.com/office/drawing/2014/main" id="{303E2975-B75F-7143-9441-78B40C192BA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1" name="Straight Arrow Connector 20">
            <a:extLst>
              <a:ext uri="{FF2B5EF4-FFF2-40B4-BE49-F238E27FC236}">
                <a16:creationId xmlns:a16="http://schemas.microsoft.com/office/drawing/2014/main" id="{D755E696-968F-BB47-9A07-3F31B4B1E288}"/>
              </a:ext>
            </a:extLst>
          </p:cNvPr>
          <p:cNvCxnSpPr>
            <a:cxnSpLocks/>
            <a:stCxn id="27" idx="1"/>
          </p:cNvCxnSpPr>
          <p:nvPr/>
        </p:nvCxnSpPr>
        <p:spPr>
          <a:xfrm flipH="1">
            <a:off x="6516303" y="1919415"/>
            <a:ext cx="396599" cy="8264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76D2036-48B9-4248-89EE-482EF37E973E}"/>
              </a:ext>
            </a:extLst>
          </p:cNvPr>
          <p:cNvGrpSpPr/>
          <p:nvPr/>
        </p:nvGrpSpPr>
        <p:grpSpPr>
          <a:xfrm>
            <a:off x="6811044" y="1811465"/>
            <a:ext cx="190758" cy="207749"/>
            <a:chOff x="6419077" y="1667919"/>
            <a:chExt cx="190758" cy="207749"/>
          </a:xfrm>
        </p:grpSpPr>
        <p:sp>
          <p:nvSpPr>
            <p:cNvPr id="23" name="Oval 22">
              <a:extLst>
                <a:ext uri="{FF2B5EF4-FFF2-40B4-BE49-F238E27FC236}">
                  <a16:creationId xmlns:a16="http://schemas.microsoft.com/office/drawing/2014/main" id="{C426FCD5-D59A-054E-9A3E-384C61AB124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6A2749B3-C565-5348-B850-DD8B0BC1141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9" name="Straight Arrow Connector 28">
            <a:extLst>
              <a:ext uri="{FF2B5EF4-FFF2-40B4-BE49-F238E27FC236}">
                <a16:creationId xmlns:a16="http://schemas.microsoft.com/office/drawing/2014/main" id="{939953D2-FC16-CF41-B8AF-E96D7710E3AD}"/>
              </a:ext>
            </a:extLst>
          </p:cNvPr>
          <p:cNvCxnSpPr>
            <a:cxnSpLocks/>
            <a:stCxn id="32" idx="1"/>
          </p:cNvCxnSpPr>
          <p:nvPr/>
        </p:nvCxnSpPr>
        <p:spPr>
          <a:xfrm>
            <a:off x="7745487" y="2471951"/>
            <a:ext cx="739182" cy="56963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9AA93288-27DA-C84F-AD00-F9050C6C1C7E}"/>
              </a:ext>
            </a:extLst>
          </p:cNvPr>
          <p:cNvGrpSpPr/>
          <p:nvPr/>
        </p:nvGrpSpPr>
        <p:grpSpPr>
          <a:xfrm>
            <a:off x="7643629" y="2364001"/>
            <a:ext cx="190758" cy="207749"/>
            <a:chOff x="6419077" y="1667919"/>
            <a:chExt cx="190758" cy="207749"/>
          </a:xfrm>
        </p:grpSpPr>
        <p:sp>
          <p:nvSpPr>
            <p:cNvPr id="31" name="Oval 30">
              <a:extLst>
                <a:ext uri="{FF2B5EF4-FFF2-40B4-BE49-F238E27FC236}">
                  <a16:creationId xmlns:a16="http://schemas.microsoft.com/office/drawing/2014/main" id="{CFC9E4A6-8CD4-9C4B-B55D-AABA19C6369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7">
              <a:extLst>
                <a:ext uri="{FF2B5EF4-FFF2-40B4-BE49-F238E27FC236}">
                  <a16:creationId xmlns:a16="http://schemas.microsoft.com/office/drawing/2014/main" id="{221584C3-3B7F-A042-94AF-616C5A6F184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2117593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C6902F-22B4-5341-B3B6-E4D6CD8DE97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46</a:t>
            </a:fld>
            <a:endParaRPr lang="en-US"/>
          </a:p>
        </p:txBody>
      </p:sp>
      <p:sp>
        <p:nvSpPr>
          <p:cNvPr id="12" name="Content Placeholder 2">
            <a:extLst>
              <a:ext uri="{FF2B5EF4-FFF2-40B4-BE49-F238E27FC236}">
                <a16:creationId xmlns:a16="http://schemas.microsoft.com/office/drawing/2014/main" id="{945D0F6B-B417-BC42-8BAD-343F70E853CE}"/>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the </a:t>
            </a:r>
            <a:r>
              <a:rPr lang="en-US" sz="1000" b="1">
                <a:solidFill>
                  <a:schemeClr val="bg1">
                    <a:lumMod val="75000"/>
                  </a:schemeClr>
                </a:solidFill>
              </a:rPr>
              <a:t>Staged</a:t>
            </a:r>
            <a:r>
              <a:rPr lang="en-US" sz="1000">
                <a:solidFill>
                  <a:schemeClr val="bg1">
                    <a:lumMod val="75000"/>
                  </a:schemeClr>
                </a:solidFill>
              </a:rPr>
              <a:t> icon is in green.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a:p>
            <a:pPr marL="171450" indent="-171450">
              <a:lnSpc>
                <a:spcPct val="100000"/>
              </a:lnSpc>
              <a:spcBef>
                <a:spcPts val="900"/>
              </a:spcBef>
              <a:buFont typeface="Arial" panose="020B0604020202020204" pitchFamily="34" charset="0"/>
              <a:buChar char="•"/>
            </a:pPr>
            <a:r>
              <a:rPr lang="en-US" sz="1000"/>
              <a:t>By default, the memory threshold of device system health probe is 80%, and sometimes the memory utilization of vQFX RE is ~90%, raise the threshold value to get rid of the high memory anomaly.</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all the status are green in the </a:t>
            </a:r>
            <a:r>
              <a:rPr lang="en-US" sz="1000" b="1">
                <a:solidFill>
                  <a:schemeClr val="bg1">
                    <a:lumMod val="75000"/>
                  </a:schemeClr>
                </a:solidFill>
              </a:rPr>
              <a:t>Blueprints &gt; Dashboard</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Login to the vQFX devices and verify all BGP neighbors are established.</a:t>
            </a:r>
          </a:p>
        </p:txBody>
      </p:sp>
      <p:cxnSp>
        <p:nvCxnSpPr>
          <p:cNvPr id="10" name="Straight Arrow Connector 9">
            <a:extLst>
              <a:ext uri="{FF2B5EF4-FFF2-40B4-BE49-F238E27FC236}">
                <a16:creationId xmlns:a16="http://schemas.microsoft.com/office/drawing/2014/main" id="{B1CA59EF-8FD7-844D-902D-E65F999156ED}"/>
              </a:ext>
            </a:extLst>
          </p:cNvPr>
          <p:cNvCxnSpPr>
            <a:cxnSpLocks/>
            <a:stCxn id="16" idx="1"/>
          </p:cNvCxnSpPr>
          <p:nvPr/>
        </p:nvCxnSpPr>
        <p:spPr>
          <a:xfrm flipH="1">
            <a:off x="5313145" y="2850139"/>
            <a:ext cx="1388659" cy="18181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FFA098A-501A-E740-A747-22EB449D2DDC}"/>
              </a:ext>
            </a:extLst>
          </p:cNvPr>
          <p:cNvGrpSpPr/>
          <p:nvPr/>
        </p:nvGrpSpPr>
        <p:grpSpPr>
          <a:xfrm>
            <a:off x="6599946" y="2742189"/>
            <a:ext cx="781063" cy="207749"/>
            <a:chOff x="6419077" y="1667919"/>
            <a:chExt cx="781063" cy="207749"/>
          </a:xfrm>
        </p:grpSpPr>
        <p:sp>
          <p:nvSpPr>
            <p:cNvPr id="13" name="Oval 12">
              <a:extLst>
                <a:ext uri="{FF2B5EF4-FFF2-40B4-BE49-F238E27FC236}">
                  <a16:creationId xmlns:a16="http://schemas.microsoft.com/office/drawing/2014/main" id="{2A967317-8257-E94E-AAE3-F9D7F26B0A9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7">
              <a:extLst>
                <a:ext uri="{FF2B5EF4-FFF2-40B4-BE49-F238E27FC236}">
                  <a16:creationId xmlns:a16="http://schemas.microsoft.com/office/drawing/2014/main" id="{8CC366E9-227F-BA42-8C65-524723C090B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8" name="Rectangle 17">
              <a:extLst>
                <a:ext uri="{FF2B5EF4-FFF2-40B4-BE49-F238E27FC236}">
                  <a16:creationId xmlns:a16="http://schemas.microsoft.com/office/drawing/2014/main" id="{2FAD8EFC-18F9-2C4C-B021-9E188742CD78}"/>
                </a:ext>
              </a:extLst>
            </p:cNvPr>
            <p:cNvSpPr/>
            <p:nvPr/>
          </p:nvSpPr>
          <p:spPr>
            <a:xfrm>
              <a:off x="6618249" y="1710238"/>
              <a:ext cx="58189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Change to 95</a:t>
              </a:r>
            </a:p>
          </p:txBody>
        </p:sp>
      </p:grpSp>
      <p:cxnSp>
        <p:nvCxnSpPr>
          <p:cNvPr id="19" name="Straight Arrow Connector 18">
            <a:extLst>
              <a:ext uri="{FF2B5EF4-FFF2-40B4-BE49-F238E27FC236}">
                <a16:creationId xmlns:a16="http://schemas.microsoft.com/office/drawing/2014/main" id="{8C3F2B46-AE58-FF4C-B953-52AF816B8B3A}"/>
              </a:ext>
            </a:extLst>
          </p:cNvPr>
          <p:cNvCxnSpPr>
            <a:cxnSpLocks/>
            <a:stCxn id="23" idx="1"/>
          </p:cNvCxnSpPr>
          <p:nvPr/>
        </p:nvCxnSpPr>
        <p:spPr>
          <a:xfrm>
            <a:off x="7560464" y="3894622"/>
            <a:ext cx="139747" cy="35011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D872204-EDE3-A042-AA36-8810BB446862}"/>
              </a:ext>
            </a:extLst>
          </p:cNvPr>
          <p:cNvGrpSpPr/>
          <p:nvPr/>
        </p:nvGrpSpPr>
        <p:grpSpPr>
          <a:xfrm>
            <a:off x="7458606" y="3786672"/>
            <a:ext cx="190758" cy="207749"/>
            <a:chOff x="6419077" y="1667919"/>
            <a:chExt cx="190758" cy="207749"/>
          </a:xfrm>
        </p:grpSpPr>
        <p:sp>
          <p:nvSpPr>
            <p:cNvPr id="22" name="Oval 21">
              <a:extLst>
                <a:ext uri="{FF2B5EF4-FFF2-40B4-BE49-F238E27FC236}">
                  <a16:creationId xmlns:a16="http://schemas.microsoft.com/office/drawing/2014/main" id="{A4D3841B-58D3-544E-8DD7-07295ADFA86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47F9420F-1C16-3B4C-A9FC-6D4DB99B826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3611847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C6C46-618B-E045-9BEF-2EFE4C415A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47</a:t>
            </a:fld>
            <a:endParaRPr lang="en-US"/>
          </a:p>
        </p:txBody>
      </p:sp>
      <p:sp>
        <p:nvSpPr>
          <p:cNvPr id="8" name="Content Placeholder 2">
            <a:extLst>
              <a:ext uri="{FF2B5EF4-FFF2-40B4-BE49-F238E27FC236}">
                <a16:creationId xmlns:a16="http://schemas.microsoft.com/office/drawing/2014/main" id="{F4DA5640-0851-774C-8269-8E593770D747}"/>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Verify the </a:t>
            </a:r>
            <a:r>
              <a:rPr lang="en-US" sz="1000" b="1">
                <a:solidFill>
                  <a:schemeClr val="bg1">
                    <a:lumMod val="75000"/>
                  </a:schemeClr>
                </a:solidFill>
              </a:rPr>
              <a:t>Staged</a:t>
            </a:r>
            <a:r>
              <a:rPr lang="en-US" sz="1000">
                <a:solidFill>
                  <a:schemeClr val="bg1">
                    <a:lumMod val="75000"/>
                  </a:schemeClr>
                </a:solidFill>
              </a:rPr>
              <a:t> icon is in green.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By default, the memory threshold of device system health probe is 80%, and sometimes the memory utilization of vQFX RE is ~90%, raise the threshold value to get rid of the high memory anomaly.</a:t>
            </a:r>
          </a:p>
          <a:p>
            <a:pPr marL="171450" indent="-171450">
              <a:lnSpc>
                <a:spcPct val="100000"/>
              </a:lnSpc>
              <a:spcBef>
                <a:spcPts val="900"/>
              </a:spcBef>
              <a:buFont typeface="Arial" panose="020B0604020202020204" pitchFamily="34" charset="0"/>
              <a:buChar char="•"/>
            </a:pPr>
            <a:r>
              <a:rPr lang="en-US" sz="1000"/>
              <a:t>Verify all the status are green in the </a:t>
            </a:r>
            <a:r>
              <a:rPr lang="en-US" sz="1000" b="1"/>
              <a:t>Blueprints &gt; Dashboard</a:t>
            </a:r>
            <a:r>
              <a:rPr lang="en-US" sz="1000"/>
              <a:t>.</a:t>
            </a:r>
          </a:p>
          <a:p>
            <a:pPr marL="171450" indent="-171450">
              <a:lnSpc>
                <a:spcPct val="100000"/>
              </a:lnSpc>
              <a:spcBef>
                <a:spcPts val="900"/>
              </a:spcBef>
              <a:buFont typeface="Arial" panose="020B0604020202020204" pitchFamily="34" charset="0"/>
              <a:buChar char="•"/>
            </a:pPr>
            <a:r>
              <a:rPr lang="en-US" sz="1000"/>
              <a:t>Login to the vQFX devices and verify all BGP neighbors are established.</a:t>
            </a:r>
          </a:p>
          <a:p>
            <a:pPr marL="285750" indent="-285750">
              <a:lnSpc>
                <a:spcPct val="100000"/>
              </a:lnSpc>
              <a:spcBef>
                <a:spcPts val="900"/>
              </a:spcBef>
              <a:buFont typeface="Arial" panose="020B0604020202020204" pitchFamily="34" charset="0"/>
              <a:buChar char="•"/>
            </a:pPr>
            <a:endParaRPr lang="en-US" sz="1000"/>
          </a:p>
        </p:txBody>
      </p:sp>
    </p:spTree>
    <p:extLst>
      <p:ext uri="{BB962C8B-B14F-4D97-AF65-F5344CB8AC3E}">
        <p14:creationId xmlns:p14="http://schemas.microsoft.com/office/powerpoint/2010/main" val="803547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D27ED-5A7E-7C40-9AB6-0D2A8DAF871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Blueprints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48</a:t>
            </a:fld>
            <a:endParaRPr lang="en-US"/>
          </a:p>
        </p:txBody>
      </p:sp>
      <p:sp>
        <p:nvSpPr>
          <p:cNvPr id="16" name="Content Placeholder 2">
            <a:extLst>
              <a:ext uri="{FF2B5EF4-FFF2-40B4-BE49-F238E27FC236}">
                <a16:creationId xmlns:a16="http://schemas.microsoft.com/office/drawing/2014/main" id="{8C3DCFA0-EA56-7742-BDF5-10485A569654}"/>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Repeat the steps to create another blueprint for </a:t>
            </a:r>
            <a:r>
              <a:rPr lang="en-US" sz="1000" b="1"/>
              <a:t>DataCenter-B</a:t>
            </a:r>
            <a:r>
              <a:rPr lang="en-US" sz="1000"/>
              <a:t>.</a:t>
            </a:r>
          </a:p>
          <a:p>
            <a:pPr marL="171450" indent="-171450">
              <a:lnSpc>
                <a:spcPct val="100000"/>
              </a:lnSpc>
              <a:spcBef>
                <a:spcPts val="900"/>
              </a:spcBef>
              <a:buFont typeface="Arial" panose="020B0604020202020204" pitchFamily="34" charset="0"/>
              <a:buChar char="•"/>
            </a:pPr>
            <a:r>
              <a:rPr lang="en-US" sz="1000"/>
              <a:t>Use the resource pools with "</a:t>
            </a:r>
            <a:r>
              <a:rPr lang="en-US" sz="1000" b="1"/>
              <a:t>DataCenter-B</a:t>
            </a:r>
            <a:r>
              <a:rPr lang="en-US" sz="1000"/>
              <a:t>" prefix in the resource assignment.</a:t>
            </a:r>
          </a:p>
          <a:p>
            <a:pPr marL="171450" indent="-171450">
              <a:lnSpc>
                <a:spcPct val="100000"/>
              </a:lnSpc>
              <a:spcBef>
                <a:spcPts val="900"/>
              </a:spcBef>
              <a:buFont typeface="Arial" panose="020B0604020202020204" pitchFamily="34" charset="0"/>
              <a:buChar char="•"/>
            </a:pPr>
            <a:r>
              <a:rPr lang="en-US" sz="1000"/>
              <a:t>Assign the physical devices with IP address </a:t>
            </a:r>
            <a:r>
              <a:rPr lang="en-US" sz="1000" b="1"/>
              <a:t>10.xxx.1.21 to 10.xxx.1.26</a:t>
            </a:r>
            <a:r>
              <a:rPr lang="en-US" sz="1000"/>
              <a:t> to DataCenter-B.</a:t>
            </a:r>
          </a:p>
          <a:p>
            <a:pPr marL="171450" indent="-171450">
              <a:lnSpc>
                <a:spcPct val="100000"/>
              </a:lnSpc>
              <a:spcBef>
                <a:spcPts val="900"/>
              </a:spcBef>
              <a:buFont typeface="Arial" panose="020B0604020202020204" pitchFamily="34" charset="0"/>
              <a:buChar char="•"/>
            </a:pPr>
            <a:r>
              <a:rPr lang="en-US" sz="1000"/>
              <a:t>Verify that you had got the similar output to the screenshot on right hand side.</a:t>
            </a:r>
          </a:p>
        </p:txBody>
      </p:sp>
    </p:spTree>
    <p:extLst>
      <p:ext uri="{BB962C8B-B14F-4D97-AF65-F5344CB8AC3E}">
        <p14:creationId xmlns:p14="http://schemas.microsoft.com/office/powerpoint/2010/main" val="2256219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22D69-91EE-4129-AC00-53D38324D1BC}"/>
              </a:ext>
            </a:extLst>
          </p:cNvPr>
          <p:cNvSpPr>
            <a:spLocks noGrp="1"/>
          </p:cNvSpPr>
          <p:nvPr>
            <p:ph type="ctrTitle"/>
          </p:nvPr>
        </p:nvSpPr>
        <p:spPr>
          <a:xfrm>
            <a:off x="2525118" y="473558"/>
            <a:ext cx="3802040" cy="502212"/>
          </a:xfrm>
        </p:spPr>
        <p:txBody>
          <a:bodyPr/>
          <a:lstStyle/>
          <a:p>
            <a:r>
              <a:rPr lang="en-US" sz="2400" cap="none"/>
              <a:t>Day-1 Service Provisioning</a:t>
            </a:r>
          </a:p>
        </p:txBody>
      </p:sp>
      <p:sp>
        <p:nvSpPr>
          <p:cNvPr id="3" name="TextBox 2">
            <a:extLst>
              <a:ext uri="{FF2B5EF4-FFF2-40B4-BE49-F238E27FC236}">
                <a16:creationId xmlns:a16="http://schemas.microsoft.com/office/drawing/2014/main" id="{A427F910-B5B3-9449-A844-00D003497BC2}"/>
              </a:ext>
            </a:extLst>
          </p:cNvPr>
          <p:cNvSpPr txBox="1"/>
          <p:nvPr/>
        </p:nvSpPr>
        <p:spPr>
          <a:xfrm>
            <a:off x="3100077" y="1202834"/>
            <a:ext cx="3070071" cy="1994841"/>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1200">
                <a:solidFill>
                  <a:schemeClr val="bg1"/>
                </a:solidFill>
              </a:rPr>
              <a:t>Create Routing Zones</a:t>
            </a:r>
          </a:p>
          <a:p>
            <a:pPr marL="285750" indent="-285750">
              <a:lnSpc>
                <a:spcPct val="150000"/>
              </a:lnSpc>
              <a:buFont typeface="Arial" panose="020B0604020202020204" pitchFamily="34" charset="0"/>
              <a:buChar char="•"/>
            </a:pPr>
            <a:r>
              <a:rPr lang="en-US" sz="1200">
                <a:solidFill>
                  <a:schemeClr val="bg1"/>
                </a:solidFill>
              </a:rPr>
              <a:t>Create Virtual Networks</a:t>
            </a:r>
          </a:p>
          <a:p>
            <a:pPr marL="285750" indent="-285750">
              <a:lnSpc>
                <a:spcPct val="150000"/>
              </a:lnSpc>
              <a:buFont typeface="Arial" panose="020B0604020202020204" pitchFamily="34" charset="0"/>
              <a:buChar char="•"/>
            </a:pPr>
            <a:r>
              <a:rPr lang="en-US" sz="1200">
                <a:solidFill>
                  <a:schemeClr val="bg1"/>
                </a:solidFill>
              </a:rPr>
              <a:t>Assign Virtual Network to Switchports</a:t>
            </a:r>
          </a:p>
          <a:p>
            <a:pPr marL="285750" indent="-285750">
              <a:lnSpc>
                <a:spcPct val="150000"/>
              </a:lnSpc>
              <a:buFont typeface="Arial" panose="020B0604020202020204" pitchFamily="34" charset="0"/>
              <a:buChar char="•"/>
            </a:pPr>
            <a:r>
              <a:rPr lang="en-US" sz="1200">
                <a:solidFill>
                  <a:schemeClr val="bg1"/>
                </a:solidFill>
              </a:rPr>
              <a:t>Add Server Links</a:t>
            </a:r>
          </a:p>
          <a:p>
            <a:pPr marL="285750" indent="-285750">
              <a:lnSpc>
                <a:spcPct val="150000"/>
              </a:lnSpc>
              <a:buFont typeface="Arial" panose="020B0604020202020204" pitchFamily="34" charset="0"/>
              <a:buChar char="•"/>
            </a:pPr>
            <a:r>
              <a:rPr lang="en-US" sz="1200">
                <a:solidFill>
                  <a:schemeClr val="bg1"/>
                </a:solidFill>
              </a:rPr>
              <a:t>Data Center Interconnect</a:t>
            </a:r>
          </a:p>
          <a:p>
            <a:pPr marL="285750" indent="-285750">
              <a:lnSpc>
                <a:spcPct val="150000"/>
              </a:lnSpc>
              <a:buFont typeface="Arial" panose="020B0604020202020204" pitchFamily="34" charset="0"/>
              <a:buChar char="•"/>
            </a:pPr>
            <a:r>
              <a:rPr lang="en-US" sz="1200">
                <a:solidFill>
                  <a:schemeClr val="bg1"/>
                </a:solidFill>
              </a:rPr>
              <a:t>Firewall Service Chain</a:t>
            </a:r>
          </a:p>
          <a:p>
            <a:pPr marL="285750" indent="-285750">
              <a:lnSpc>
                <a:spcPct val="150000"/>
              </a:lnSpc>
              <a:buFont typeface="Arial" panose="020B0604020202020204" pitchFamily="34" charset="0"/>
              <a:buChar char="•"/>
            </a:pPr>
            <a:endParaRPr lang="en-US" sz="1200">
              <a:solidFill>
                <a:schemeClr val="bg1"/>
              </a:solidFill>
            </a:endParaRPr>
          </a:p>
        </p:txBody>
      </p:sp>
    </p:spTree>
    <p:extLst>
      <p:ext uri="{BB962C8B-B14F-4D97-AF65-F5344CB8AC3E}">
        <p14:creationId xmlns:p14="http://schemas.microsoft.com/office/powerpoint/2010/main" val="74990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none"/>
              <a:t>Lab Topology</a:t>
            </a:r>
            <a:endParaRPr lang="en-US" cap="none">
              <a:solidFill>
                <a:srgbClr val="FF0000"/>
              </a:solidFill>
            </a:endParaRPr>
          </a:p>
        </p:txBody>
      </p:sp>
      <p:sp>
        <p:nvSpPr>
          <p:cNvPr id="86" name="Rectangle 85">
            <a:extLst>
              <a:ext uri="{FF2B5EF4-FFF2-40B4-BE49-F238E27FC236}">
                <a16:creationId xmlns:a16="http://schemas.microsoft.com/office/drawing/2014/main" id="{02E1908D-8621-4E4D-84AD-BA235BA7C825}"/>
              </a:ext>
            </a:extLst>
          </p:cNvPr>
          <p:cNvSpPr/>
          <p:nvPr/>
        </p:nvSpPr>
        <p:spPr>
          <a:xfrm>
            <a:off x="1682235" y="2872105"/>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A-spine1</a:t>
            </a:r>
          </a:p>
        </p:txBody>
      </p:sp>
      <p:sp>
        <p:nvSpPr>
          <p:cNvPr id="88" name="Rectangle 87">
            <a:extLst>
              <a:ext uri="{FF2B5EF4-FFF2-40B4-BE49-F238E27FC236}">
                <a16:creationId xmlns:a16="http://schemas.microsoft.com/office/drawing/2014/main" id="{634BC409-E85D-1A4C-ABA8-747495217DE9}"/>
              </a:ext>
            </a:extLst>
          </p:cNvPr>
          <p:cNvSpPr/>
          <p:nvPr/>
        </p:nvSpPr>
        <p:spPr>
          <a:xfrm>
            <a:off x="2650181" y="2872105"/>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A-spine2</a:t>
            </a:r>
          </a:p>
        </p:txBody>
      </p:sp>
      <p:sp>
        <p:nvSpPr>
          <p:cNvPr id="91" name="Rectangle 90">
            <a:extLst>
              <a:ext uri="{FF2B5EF4-FFF2-40B4-BE49-F238E27FC236}">
                <a16:creationId xmlns:a16="http://schemas.microsoft.com/office/drawing/2014/main" id="{3CC1FF1B-07E5-CC4E-9BE5-78B6AA935484}"/>
              </a:ext>
            </a:extLst>
          </p:cNvPr>
          <p:cNvSpPr/>
          <p:nvPr/>
        </p:nvSpPr>
        <p:spPr>
          <a:xfrm>
            <a:off x="1682235" y="2286000"/>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A-border1</a:t>
            </a:r>
          </a:p>
        </p:txBody>
      </p:sp>
      <p:sp>
        <p:nvSpPr>
          <p:cNvPr id="95" name="Rectangle 94">
            <a:extLst>
              <a:ext uri="{FF2B5EF4-FFF2-40B4-BE49-F238E27FC236}">
                <a16:creationId xmlns:a16="http://schemas.microsoft.com/office/drawing/2014/main" id="{AA59DC3D-506F-6540-990A-CA24A7DB10F3}"/>
              </a:ext>
            </a:extLst>
          </p:cNvPr>
          <p:cNvSpPr/>
          <p:nvPr/>
        </p:nvSpPr>
        <p:spPr>
          <a:xfrm>
            <a:off x="2650181" y="2286000"/>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A-border2</a:t>
            </a:r>
          </a:p>
        </p:txBody>
      </p:sp>
      <p:sp>
        <p:nvSpPr>
          <p:cNvPr id="97" name="Rectangle 96">
            <a:extLst>
              <a:ext uri="{FF2B5EF4-FFF2-40B4-BE49-F238E27FC236}">
                <a16:creationId xmlns:a16="http://schemas.microsoft.com/office/drawing/2014/main" id="{073E6ACD-73DE-5E46-83D3-7F757C824C80}"/>
              </a:ext>
            </a:extLst>
          </p:cNvPr>
          <p:cNvSpPr/>
          <p:nvPr/>
        </p:nvSpPr>
        <p:spPr>
          <a:xfrm>
            <a:off x="1682235" y="345090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A-leaf1</a:t>
            </a:r>
          </a:p>
        </p:txBody>
      </p:sp>
      <p:sp>
        <p:nvSpPr>
          <p:cNvPr id="99" name="Rectangle 98">
            <a:extLst>
              <a:ext uri="{FF2B5EF4-FFF2-40B4-BE49-F238E27FC236}">
                <a16:creationId xmlns:a16="http://schemas.microsoft.com/office/drawing/2014/main" id="{7518F2CC-9A11-354E-B754-BD112CF3C7CB}"/>
              </a:ext>
            </a:extLst>
          </p:cNvPr>
          <p:cNvSpPr/>
          <p:nvPr/>
        </p:nvSpPr>
        <p:spPr>
          <a:xfrm>
            <a:off x="2650181" y="345090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A-leaf2</a:t>
            </a:r>
          </a:p>
        </p:txBody>
      </p:sp>
      <p:cxnSp>
        <p:nvCxnSpPr>
          <p:cNvPr id="100" name="Straight Connector 99">
            <a:extLst>
              <a:ext uri="{FF2B5EF4-FFF2-40B4-BE49-F238E27FC236}">
                <a16:creationId xmlns:a16="http://schemas.microsoft.com/office/drawing/2014/main" id="{7C860FE0-4C90-9643-A403-4D83E3CC652F}"/>
              </a:ext>
            </a:extLst>
          </p:cNvPr>
          <p:cNvCxnSpPr>
            <a:cxnSpLocks/>
            <a:stCxn id="86" idx="2"/>
            <a:endCxn id="97" idx="0"/>
          </p:cNvCxnSpPr>
          <p:nvPr/>
        </p:nvCxnSpPr>
        <p:spPr>
          <a:xfrm>
            <a:off x="2054654" y="3157855"/>
            <a:ext cx="0"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A8FA40B-0640-3044-9D1C-C08760479770}"/>
              </a:ext>
            </a:extLst>
          </p:cNvPr>
          <p:cNvCxnSpPr>
            <a:cxnSpLocks/>
            <a:stCxn id="99" idx="0"/>
            <a:endCxn id="86" idx="2"/>
          </p:cNvCxnSpPr>
          <p:nvPr/>
        </p:nvCxnSpPr>
        <p:spPr>
          <a:xfrm flipH="1" flipV="1">
            <a:off x="2054654" y="3157855"/>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5FC29B1-8271-2846-823B-1D322AD5436F}"/>
              </a:ext>
            </a:extLst>
          </p:cNvPr>
          <p:cNvCxnSpPr>
            <a:cxnSpLocks/>
            <a:stCxn id="97" idx="0"/>
            <a:endCxn id="88" idx="2"/>
          </p:cNvCxnSpPr>
          <p:nvPr/>
        </p:nvCxnSpPr>
        <p:spPr>
          <a:xfrm flipV="1">
            <a:off x="2054654" y="3157855"/>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BC69739-B1A1-DA48-8874-85187E2C2D73}"/>
              </a:ext>
            </a:extLst>
          </p:cNvPr>
          <p:cNvCxnSpPr>
            <a:cxnSpLocks/>
            <a:stCxn id="99" idx="0"/>
            <a:endCxn id="88" idx="2"/>
          </p:cNvCxnSpPr>
          <p:nvPr/>
        </p:nvCxnSpPr>
        <p:spPr>
          <a:xfrm flipV="1">
            <a:off x="3022600" y="3157855"/>
            <a:ext cx="0" cy="293052"/>
          </a:xfrm>
          <a:prstGeom prst="line">
            <a:avLst/>
          </a:prstGeom>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4E616FD4-D785-0B4B-89AF-238381B6EE6D}"/>
              </a:ext>
            </a:extLst>
          </p:cNvPr>
          <p:cNvSpPr/>
          <p:nvPr/>
        </p:nvSpPr>
        <p:spPr>
          <a:xfrm>
            <a:off x="570470" y="147868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A-fw1</a:t>
            </a:r>
          </a:p>
        </p:txBody>
      </p:sp>
      <p:sp>
        <p:nvSpPr>
          <p:cNvPr id="110" name="Rectangle 109">
            <a:extLst>
              <a:ext uri="{FF2B5EF4-FFF2-40B4-BE49-F238E27FC236}">
                <a16:creationId xmlns:a16="http://schemas.microsoft.com/office/drawing/2014/main" id="{7960A42F-82F3-3545-AABF-4F909E998F4E}"/>
              </a:ext>
            </a:extLst>
          </p:cNvPr>
          <p:cNvSpPr/>
          <p:nvPr/>
        </p:nvSpPr>
        <p:spPr>
          <a:xfrm>
            <a:off x="1438190" y="147868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A-fw2</a:t>
            </a:r>
          </a:p>
        </p:txBody>
      </p:sp>
      <p:sp>
        <p:nvSpPr>
          <p:cNvPr id="15" name="Rounded Rectangle 14">
            <a:extLst>
              <a:ext uri="{FF2B5EF4-FFF2-40B4-BE49-F238E27FC236}">
                <a16:creationId xmlns:a16="http://schemas.microsoft.com/office/drawing/2014/main" id="{D6370B74-7144-EA4E-9759-823F9897BE01}"/>
              </a:ext>
            </a:extLst>
          </p:cNvPr>
          <p:cNvSpPr/>
          <p:nvPr/>
        </p:nvSpPr>
        <p:spPr>
          <a:xfrm>
            <a:off x="461319" y="1257851"/>
            <a:ext cx="1816443" cy="60535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7664EC2B-A1DC-1948-8931-726E8215AED2}"/>
              </a:ext>
            </a:extLst>
          </p:cNvPr>
          <p:cNvSpPr txBox="1"/>
          <p:nvPr/>
        </p:nvSpPr>
        <p:spPr>
          <a:xfrm>
            <a:off x="940139" y="1257851"/>
            <a:ext cx="806631" cy="230832"/>
          </a:xfrm>
          <a:prstGeom prst="rect">
            <a:avLst/>
          </a:prstGeom>
          <a:noFill/>
        </p:spPr>
        <p:txBody>
          <a:bodyPr wrap="none" rtlCol="0">
            <a:spAutoFit/>
          </a:bodyPr>
          <a:lstStyle/>
          <a:p>
            <a:r>
              <a:rPr lang="en-US" sz="900">
                <a:solidFill>
                  <a:schemeClr val="accent1"/>
                </a:solidFill>
              </a:rPr>
              <a:t>A-</a:t>
            </a:r>
            <a:r>
              <a:rPr lang="en-US" sz="900" err="1">
                <a:solidFill>
                  <a:schemeClr val="accent1"/>
                </a:solidFill>
              </a:rPr>
              <a:t>fw</a:t>
            </a:r>
            <a:r>
              <a:rPr lang="en-US" sz="900">
                <a:solidFill>
                  <a:schemeClr val="accent1"/>
                </a:solidFill>
              </a:rPr>
              <a:t> cluster</a:t>
            </a:r>
          </a:p>
        </p:txBody>
      </p:sp>
      <p:sp>
        <p:nvSpPr>
          <p:cNvPr id="122" name="Rectangle 121">
            <a:extLst>
              <a:ext uri="{FF2B5EF4-FFF2-40B4-BE49-F238E27FC236}">
                <a16:creationId xmlns:a16="http://schemas.microsoft.com/office/drawing/2014/main" id="{7BB899B4-110A-CE4F-8577-3059AC39688D}"/>
              </a:ext>
            </a:extLst>
          </p:cNvPr>
          <p:cNvSpPr/>
          <p:nvPr/>
        </p:nvSpPr>
        <p:spPr>
          <a:xfrm>
            <a:off x="3534156" y="1479506"/>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ext-rtr1</a:t>
            </a:r>
          </a:p>
        </p:txBody>
      </p:sp>
      <p:cxnSp>
        <p:nvCxnSpPr>
          <p:cNvPr id="123" name="Straight Connector 122">
            <a:extLst>
              <a:ext uri="{FF2B5EF4-FFF2-40B4-BE49-F238E27FC236}">
                <a16:creationId xmlns:a16="http://schemas.microsoft.com/office/drawing/2014/main" id="{C98C7ECE-A408-D94D-AA9F-1211A649413F}"/>
              </a:ext>
            </a:extLst>
          </p:cNvPr>
          <p:cNvCxnSpPr>
            <a:cxnSpLocks/>
            <a:stCxn id="88" idx="0"/>
            <a:endCxn id="91" idx="2"/>
          </p:cNvCxnSpPr>
          <p:nvPr/>
        </p:nvCxnSpPr>
        <p:spPr>
          <a:xfrm flipH="1" flipV="1">
            <a:off x="2054654" y="2571750"/>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A4BDD05-B8B2-1847-8E7C-FB7EF9216411}"/>
              </a:ext>
            </a:extLst>
          </p:cNvPr>
          <p:cNvCxnSpPr>
            <a:cxnSpLocks/>
            <a:stCxn id="86" idx="0"/>
            <a:endCxn id="95" idx="2"/>
          </p:cNvCxnSpPr>
          <p:nvPr/>
        </p:nvCxnSpPr>
        <p:spPr>
          <a:xfrm flipV="1">
            <a:off x="2054654" y="2571750"/>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73FA3C3-26C6-B746-BF0D-5ED09FC33418}"/>
              </a:ext>
            </a:extLst>
          </p:cNvPr>
          <p:cNvCxnSpPr>
            <a:cxnSpLocks/>
            <a:stCxn id="88" idx="0"/>
            <a:endCxn id="95" idx="2"/>
          </p:cNvCxnSpPr>
          <p:nvPr/>
        </p:nvCxnSpPr>
        <p:spPr>
          <a:xfrm flipV="1">
            <a:off x="3022600" y="2571750"/>
            <a:ext cx="0"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96B1951-9F41-B944-8344-D2B88DC3038C}"/>
              </a:ext>
            </a:extLst>
          </p:cNvPr>
          <p:cNvCxnSpPr>
            <a:cxnSpLocks/>
            <a:stCxn id="86" idx="0"/>
            <a:endCxn id="91" idx="2"/>
          </p:cNvCxnSpPr>
          <p:nvPr/>
        </p:nvCxnSpPr>
        <p:spPr>
          <a:xfrm flipV="1">
            <a:off x="2054654" y="2571750"/>
            <a:ext cx="0"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43FB8CA-DE30-3C43-812A-B18565E65BA5}"/>
              </a:ext>
            </a:extLst>
          </p:cNvPr>
          <p:cNvCxnSpPr>
            <a:cxnSpLocks/>
            <a:stCxn id="91" idx="0"/>
            <a:endCxn id="109" idx="2"/>
          </p:cNvCxnSpPr>
          <p:nvPr/>
        </p:nvCxnSpPr>
        <p:spPr>
          <a:xfrm flipH="1" flipV="1">
            <a:off x="942889" y="1764437"/>
            <a:ext cx="1111765" cy="5215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98C4AE29-E696-0C44-BF76-21D098196018}"/>
              </a:ext>
            </a:extLst>
          </p:cNvPr>
          <p:cNvCxnSpPr>
            <a:cxnSpLocks/>
            <a:stCxn id="95" idx="0"/>
            <a:endCxn id="110" idx="2"/>
          </p:cNvCxnSpPr>
          <p:nvPr/>
        </p:nvCxnSpPr>
        <p:spPr>
          <a:xfrm flipH="1" flipV="1">
            <a:off x="1810609" y="1764437"/>
            <a:ext cx="1211991" cy="521563"/>
          </a:xfrm>
          <a:prstGeom prst="line">
            <a:avLst/>
          </a:prstGeom>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E89CE182-0E82-FC47-AC00-2D2B2E9CBE27}"/>
              </a:ext>
            </a:extLst>
          </p:cNvPr>
          <p:cNvSpPr/>
          <p:nvPr/>
        </p:nvSpPr>
        <p:spPr>
          <a:xfrm>
            <a:off x="2827147" y="4029709"/>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esxi1</a:t>
            </a:r>
          </a:p>
        </p:txBody>
      </p:sp>
      <p:sp>
        <p:nvSpPr>
          <p:cNvPr id="173" name="Rectangle 172">
            <a:extLst>
              <a:ext uri="{FF2B5EF4-FFF2-40B4-BE49-F238E27FC236}">
                <a16:creationId xmlns:a16="http://schemas.microsoft.com/office/drawing/2014/main" id="{45EA410D-989D-3743-91D2-7230685128D7}"/>
              </a:ext>
            </a:extLst>
          </p:cNvPr>
          <p:cNvSpPr/>
          <p:nvPr/>
        </p:nvSpPr>
        <p:spPr>
          <a:xfrm>
            <a:off x="3645270" y="4029709"/>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esxi2</a:t>
            </a:r>
          </a:p>
        </p:txBody>
      </p:sp>
      <p:cxnSp>
        <p:nvCxnSpPr>
          <p:cNvPr id="176" name="Straight Connector 175">
            <a:extLst>
              <a:ext uri="{FF2B5EF4-FFF2-40B4-BE49-F238E27FC236}">
                <a16:creationId xmlns:a16="http://schemas.microsoft.com/office/drawing/2014/main" id="{A0E5A85A-6186-664E-918E-F99109D53F30}"/>
              </a:ext>
            </a:extLst>
          </p:cNvPr>
          <p:cNvCxnSpPr>
            <a:cxnSpLocks/>
            <a:stCxn id="97" idx="2"/>
            <a:endCxn id="172" idx="0"/>
          </p:cNvCxnSpPr>
          <p:nvPr/>
        </p:nvCxnSpPr>
        <p:spPr>
          <a:xfrm>
            <a:off x="2054654" y="3736657"/>
            <a:ext cx="1144912"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6CBFAB0-F6CA-FE44-AB97-D74DCEF0F52D}"/>
              </a:ext>
            </a:extLst>
          </p:cNvPr>
          <p:cNvCxnSpPr>
            <a:cxnSpLocks/>
            <a:stCxn id="99" idx="2"/>
            <a:endCxn id="173" idx="0"/>
          </p:cNvCxnSpPr>
          <p:nvPr/>
        </p:nvCxnSpPr>
        <p:spPr>
          <a:xfrm>
            <a:off x="3022600" y="3736657"/>
            <a:ext cx="995089"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01401C5F-5CD6-CB48-9183-D9587C1C5F11}"/>
              </a:ext>
            </a:extLst>
          </p:cNvPr>
          <p:cNvCxnSpPr>
            <a:cxnSpLocks/>
            <a:stCxn id="99" idx="2"/>
            <a:endCxn id="172" idx="0"/>
          </p:cNvCxnSpPr>
          <p:nvPr/>
        </p:nvCxnSpPr>
        <p:spPr>
          <a:xfrm>
            <a:off x="3022600" y="3736657"/>
            <a:ext cx="17696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BBE997C7-00F4-1E40-B826-655E9D7A063B}"/>
              </a:ext>
            </a:extLst>
          </p:cNvPr>
          <p:cNvCxnSpPr>
            <a:cxnSpLocks/>
            <a:stCxn id="173" idx="0"/>
            <a:endCxn id="97" idx="2"/>
          </p:cNvCxnSpPr>
          <p:nvPr/>
        </p:nvCxnSpPr>
        <p:spPr>
          <a:xfrm flipH="1" flipV="1">
            <a:off x="2054654" y="3736657"/>
            <a:ext cx="1963035" cy="293052"/>
          </a:xfrm>
          <a:prstGeom prst="line">
            <a:avLst/>
          </a:prstGeom>
        </p:spPr>
        <p:style>
          <a:lnRef idx="1">
            <a:schemeClr val="accent1"/>
          </a:lnRef>
          <a:fillRef idx="0">
            <a:schemeClr val="accent1"/>
          </a:fillRef>
          <a:effectRef idx="0">
            <a:schemeClr val="accent1"/>
          </a:effectRef>
          <a:fontRef idx="minor">
            <a:schemeClr val="tx1"/>
          </a:fontRef>
        </p:style>
      </p:cxnSp>
      <p:sp>
        <p:nvSpPr>
          <p:cNvPr id="180" name="Rectangle 179">
            <a:extLst>
              <a:ext uri="{FF2B5EF4-FFF2-40B4-BE49-F238E27FC236}">
                <a16:creationId xmlns:a16="http://schemas.microsoft.com/office/drawing/2014/main" id="{477149B0-2683-8440-80E7-3F7DCBA591F3}"/>
              </a:ext>
            </a:extLst>
          </p:cNvPr>
          <p:cNvSpPr/>
          <p:nvPr/>
        </p:nvSpPr>
        <p:spPr>
          <a:xfrm>
            <a:off x="5616490" y="2872105"/>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B-spine1</a:t>
            </a:r>
          </a:p>
        </p:txBody>
      </p:sp>
      <p:sp>
        <p:nvSpPr>
          <p:cNvPr id="181" name="Rectangle 180">
            <a:extLst>
              <a:ext uri="{FF2B5EF4-FFF2-40B4-BE49-F238E27FC236}">
                <a16:creationId xmlns:a16="http://schemas.microsoft.com/office/drawing/2014/main" id="{DCC0C169-B609-5D41-A9F4-AFC165A6D09F}"/>
              </a:ext>
            </a:extLst>
          </p:cNvPr>
          <p:cNvSpPr/>
          <p:nvPr/>
        </p:nvSpPr>
        <p:spPr>
          <a:xfrm>
            <a:off x="6584436" y="2872105"/>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B-spine2</a:t>
            </a:r>
          </a:p>
        </p:txBody>
      </p:sp>
      <p:sp>
        <p:nvSpPr>
          <p:cNvPr id="182" name="Rectangle 181">
            <a:extLst>
              <a:ext uri="{FF2B5EF4-FFF2-40B4-BE49-F238E27FC236}">
                <a16:creationId xmlns:a16="http://schemas.microsoft.com/office/drawing/2014/main" id="{ACFEE4FC-9388-D840-B823-1C95F76D7E21}"/>
              </a:ext>
            </a:extLst>
          </p:cNvPr>
          <p:cNvSpPr/>
          <p:nvPr/>
        </p:nvSpPr>
        <p:spPr>
          <a:xfrm>
            <a:off x="5616490" y="2286000"/>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B-border1</a:t>
            </a:r>
          </a:p>
        </p:txBody>
      </p:sp>
      <p:sp>
        <p:nvSpPr>
          <p:cNvPr id="183" name="Rectangle 182">
            <a:extLst>
              <a:ext uri="{FF2B5EF4-FFF2-40B4-BE49-F238E27FC236}">
                <a16:creationId xmlns:a16="http://schemas.microsoft.com/office/drawing/2014/main" id="{673CD527-4A89-444C-AF5D-4C152B4A6A83}"/>
              </a:ext>
            </a:extLst>
          </p:cNvPr>
          <p:cNvSpPr/>
          <p:nvPr/>
        </p:nvSpPr>
        <p:spPr>
          <a:xfrm>
            <a:off x="6584436" y="2286000"/>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B-border2</a:t>
            </a:r>
          </a:p>
        </p:txBody>
      </p:sp>
      <p:sp>
        <p:nvSpPr>
          <p:cNvPr id="184" name="Rectangle 183">
            <a:extLst>
              <a:ext uri="{FF2B5EF4-FFF2-40B4-BE49-F238E27FC236}">
                <a16:creationId xmlns:a16="http://schemas.microsoft.com/office/drawing/2014/main" id="{049C10CC-6F0F-2A48-AFD0-D3765A85DC30}"/>
              </a:ext>
            </a:extLst>
          </p:cNvPr>
          <p:cNvSpPr/>
          <p:nvPr/>
        </p:nvSpPr>
        <p:spPr>
          <a:xfrm>
            <a:off x="5616490" y="345090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B-leaf1</a:t>
            </a:r>
          </a:p>
        </p:txBody>
      </p:sp>
      <p:sp>
        <p:nvSpPr>
          <p:cNvPr id="185" name="Rectangle 184">
            <a:extLst>
              <a:ext uri="{FF2B5EF4-FFF2-40B4-BE49-F238E27FC236}">
                <a16:creationId xmlns:a16="http://schemas.microsoft.com/office/drawing/2014/main" id="{B2F063D2-DE1E-074C-819C-A978CF23F124}"/>
              </a:ext>
            </a:extLst>
          </p:cNvPr>
          <p:cNvSpPr/>
          <p:nvPr/>
        </p:nvSpPr>
        <p:spPr>
          <a:xfrm>
            <a:off x="6584436" y="345090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B-leaf2</a:t>
            </a:r>
          </a:p>
        </p:txBody>
      </p:sp>
      <p:cxnSp>
        <p:nvCxnSpPr>
          <p:cNvPr id="186" name="Straight Connector 185">
            <a:extLst>
              <a:ext uri="{FF2B5EF4-FFF2-40B4-BE49-F238E27FC236}">
                <a16:creationId xmlns:a16="http://schemas.microsoft.com/office/drawing/2014/main" id="{1A097475-E56D-1843-8A4A-3556257DD109}"/>
              </a:ext>
            </a:extLst>
          </p:cNvPr>
          <p:cNvCxnSpPr>
            <a:cxnSpLocks/>
            <a:stCxn id="180" idx="2"/>
            <a:endCxn id="184" idx="0"/>
          </p:cNvCxnSpPr>
          <p:nvPr/>
        </p:nvCxnSpPr>
        <p:spPr>
          <a:xfrm>
            <a:off x="5988909" y="3157855"/>
            <a:ext cx="0"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60CC7C0-63D1-FA44-8F26-CCF27E57388F}"/>
              </a:ext>
            </a:extLst>
          </p:cNvPr>
          <p:cNvCxnSpPr>
            <a:cxnSpLocks/>
            <a:stCxn id="185" idx="0"/>
            <a:endCxn id="180" idx="2"/>
          </p:cNvCxnSpPr>
          <p:nvPr/>
        </p:nvCxnSpPr>
        <p:spPr>
          <a:xfrm flipH="1" flipV="1">
            <a:off x="5988909" y="3157855"/>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1A7AFBB-9224-A643-AEA9-3A04D62A4F0C}"/>
              </a:ext>
            </a:extLst>
          </p:cNvPr>
          <p:cNvCxnSpPr>
            <a:cxnSpLocks/>
            <a:stCxn id="184" idx="0"/>
            <a:endCxn id="181" idx="2"/>
          </p:cNvCxnSpPr>
          <p:nvPr/>
        </p:nvCxnSpPr>
        <p:spPr>
          <a:xfrm flipV="1">
            <a:off x="5988909" y="3157855"/>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1E6C7851-DB47-1E45-B0A9-F39B72AE2909}"/>
              </a:ext>
            </a:extLst>
          </p:cNvPr>
          <p:cNvCxnSpPr>
            <a:cxnSpLocks/>
            <a:stCxn id="185" idx="0"/>
            <a:endCxn id="181" idx="2"/>
          </p:cNvCxnSpPr>
          <p:nvPr/>
        </p:nvCxnSpPr>
        <p:spPr>
          <a:xfrm flipV="1">
            <a:off x="6956855" y="3157855"/>
            <a:ext cx="0"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7A07AFE-47C2-D242-91DA-9A7410908892}"/>
              </a:ext>
            </a:extLst>
          </p:cNvPr>
          <p:cNvCxnSpPr>
            <a:cxnSpLocks/>
            <a:stCxn id="181" idx="0"/>
            <a:endCxn id="182" idx="2"/>
          </p:cNvCxnSpPr>
          <p:nvPr/>
        </p:nvCxnSpPr>
        <p:spPr>
          <a:xfrm flipH="1" flipV="1">
            <a:off x="5988909" y="2571750"/>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3BF36A5-AE82-2347-8EC3-22055C398685}"/>
              </a:ext>
            </a:extLst>
          </p:cNvPr>
          <p:cNvCxnSpPr>
            <a:cxnSpLocks/>
            <a:stCxn id="180" idx="0"/>
            <a:endCxn id="183" idx="2"/>
          </p:cNvCxnSpPr>
          <p:nvPr/>
        </p:nvCxnSpPr>
        <p:spPr>
          <a:xfrm flipV="1">
            <a:off x="5988909" y="2571750"/>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45408C5-E312-944D-8B87-5C6BD98E165D}"/>
              </a:ext>
            </a:extLst>
          </p:cNvPr>
          <p:cNvCxnSpPr>
            <a:cxnSpLocks/>
            <a:stCxn id="181" idx="0"/>
            <a:endCxn id="183" idx="2"/>
          </p:cNvCxnSpPr>
          <p:nvPr/>
        </p:nvCxnSpPr>
        <p:spPr>
          <a:xfrm flipV="1">
            <a:off x="6956855" y="2571750"/>
            <a:ext cx="0"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93CB42FE-EEB2-1341-8B23-00752A30D9BB}"/>
              </a:ext>
            </a:extLst>
          </p:cNvPr>
          <p:cNvCxnSpPr>
            <a:cxnSpLocks/>
            <a:stCxn id="180" idx="0"/>
            <a:endCxn id="182" idx="2"/>
          </p:cNvCxnSpPr>
          <p:nvPr/>
        </p:nvCxnSpPr>
        <p:spPr>
          <a:xfrm flipV="1">
            <a:off x="5988909" y="2571750"/>
            <a:ext cx="0" cy="300355"/>
          </a:xfrm>
          <a:prstGeom prst="line">
            <a:avLst/>
          </a:prstGeom>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FF3DEECC-D1E7-124F-AB80-D4E5E4779FD7}"/>
              </a:ext>
            </a:extLst>
          </p:cNvPr>
          <p:cNvSpPr/>
          <p:nvPr/>
        </p:nvSpPr>
        <p:spPr>
          <a:xfrm>
            <a:off x="5616490" y="4029709"/>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B-bms1</a:t>
            </a:r>
          </a:p>
        </p:txBody>
      </p:sp>
      <p:sp>
        <p:nvSpPr>
          <p:cNvPr id="195" name="Rectangle 194">
            <a:extLst>
              <a:ext uri="{FF2B5EF4-FFF2-40B4-BE49-F238E27FC236}">
                <a16:creationId xmlns:a16="http://schemas.microsoft.com/office/drawing/2014/main" id="{30B28DFC-0EA8-5640-8A1C-0BEC7E6F9780}"/>
              </a:ext>
            </a:extLst>
          </p:cNvPr>
          <p:cNvSpPr/>
          <p:nvPr/>
        </p:nvSpPr>
        <p:spPr>
          <a:xfrm>
            <a:off x="6584436" y="4029709"/>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B-bms2</a:t>
            </a:r>
          </a:p>
        </p:txBody>
      </p:sp>
      <p:cxnSp>
        <p:nvCxnSpPr>
          <p:cNvPr id="196" name="Straight Connector 195">
            <a:extLst>
              <a:ext uri="{FF2B5EF4-FFF2-40B4-BE49-F238E27FC236}">
                <a16:creationId xmlns:a16="http://schemas.microsoft.com/office/drawing/2014/main" id="{EAF14D23-BDE6-E242-B37A-E15177BA92E4}"/>
              </a:ext>
            </a:extLst>
          </p:cNvPr>
          <p:cNvCxnSpPr>
            <a:cxnSpLocks/>
            <a:stCxn id="184" idx="2"/>
            <a:endCxn id="194" idx="0"/>
          </p:cNvCxnSpPr>
          <p:nvPr/>
        </p:nvCxnSpPr>
        <p:spPr>
          <a:xfrm>
            <a:off x="5988909" y="3736657"/>
            <a:ext cx="0"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6D6D5BE-ED03-2548-985F-A8465B6DFFC3}"/>
              </a:ext>
            </a:extLst>
          </p:cNvPr>
          <p:cNvCxnSpPr>
            <a:cxnSpLocks/>
            <a:stCxn id="185" idx="2"/>
            <a:endCxn id="195" idx="0"/>
          </p:cNvCxnSpPr>
          <p:nvPr/>
        </p:nvCxnSpPr>
        <p:spPr>
          <a:xfrm>
            <a:off x="6956855" y="3736657"/>
            <a:ext cx="0" cy="293052"/>
          </a:xfrm>
          <a:prstGeom prst="line">
            <a:avLst/>
          </a:prstGeom>
        </p:spPr>
        <p:style>
          <a:lnRef idx="1">
            <a:schemeClr val="accent1"/>
          </a:lnRef>
          <a:fillRef idx="0">
            <a:schemeClr val="accent1"/>
          </a:fillRef>
          <a:effectRef idx="0">
            <a:schemeClr val="accent1"/>
          </a:effectRef>
          <a:fontRef idx="minor">
            <a:schemeClr val="tx1"/>
          </a:fontRef>
        </p:style>
      </p:cxnSp>
      <p:sp>
        <p:nvSpPr>
          <p:cNvPr id="224" name="Rectangle 223">
            <a:extLst>
              <a:ext uri="{FF2B5EF4-FFF2-40B4-BE49-F238E27FC236}">
                <a16:creationId xmlns:a16="http://schemas.microsoft.com/office/drawing/2014/main" id="{B065B204-7EC5-2B40-9712-7B1820623EE3}"/>
              </a:ext>
            </a:extLst>
          </p:cNvPr>
          <p:cNvSpPr/>
          <p:nvPr/>
        </p:nvSpPr>
        <p:spPr>
          <a:xfrm>
            <a:off x="5047301" y="1476290"/>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ext-rtr2</a:t>
            </a:r>
          </a:p>
        </p:txBody>
      </p:sp>
      <p:sp>
        <p:nvSpPr>
          <p:cNvPr id="225" name="Rectangle 224">
            <a:extLst>
              <a:ext uri="{FF2B5EF4-FFF2-40B4-BE49-F238E27FC236}">
                <a16:creationId xmlns:a16="http://schemas.microsoft.com/office/drawing/2014/main" id="{377EFF23-90B7-654E-9C6F-58989037C471}"/>
              </a:ext>
            </a:extLst>
          </p:cNvPr>
          <p:cNvSpPr/>
          <p:nvPr/>
        </p:nvSpPr>
        <p:spPr>
          <a:xfrm>
            <a:off x="6693587" y="148107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B-fw1</a:t>
            </a:r>
          </a:p>
        </p:txBody>
      </p:sp>
      <p:sp>
        <p:nvSpPr>
          <p:cNvPr id="226" name="Rectangle 225">
            <a:extLst>
              <a:ext uri="{FF2B5EF4-FFF2-40B4-BE49-F238E27FC236}">
                <a16:creationId xmlns:a16="http://schemas.microsoft.com/office/drawing/2014/main" id="{CF7EEFC6-5B55-4649-B607-FC5266178392}"/>
              </a:ext>
            </a:extLst>
          </p:cNvPr>
          <p:cNvSpPr/>
          <p:nvPr/>
        </p:nvSpPr>
        <p:spPr>
          <a:xfrm>
            <a:off x="7561307" y="1481077"/>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B-fw2</a:t>
            </a:r>
          </a:p>
        </p:txBody>
      </p:sp>
      <p:sp>
        <p:nvSpPr>
          <p:cNvPr id="227" name="Rounded Rectangle 226">
            <a:extLst>
              <a:ext uri="{FF2B5EF4-FFF2-40B4-BE49-F238E27FC236}">
                <a16:creationId xmlns:a16="http://schemas.microsoft.com/office/drawing/2014/main" id="{1FC9CE72-94C2-604F-9B8A-A0B090910B23}"/>
              </a:ext>
            </a:extLst>
          </p:cNvPr>
          <p:cNvSpPr/>
          <p:nvPr/>
        </p:nvSpPr>
        <p:spPr>
          <a:xfrm>
            <a:off x="6584436" y="1260241"/>
            <a:ext cx="1816443" cy="60535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8" name="TextBox 227">
            <a:extLst>
              <a:ext uri="{FF2B5EF4-FFF2-40B4-BE49-F238E27FC236}">
                <a16:creationId xmlns:a16="http://schemas.microsoft.com/office/drawing/2014/main" id="{71A056C0-C970-4644-B412-8A9377E200F6}"/>
              </a:ext>
            </a:extLst>
          </p:cNvPr>
          <p:cNvSpPr txBox="1"/>
          <p:nvPr/>
        </p:nvSpPr>
        <p:spPr>
          <a:xfrm>
            <a:off x="7063256" y="1260241"/>
            <a:ext cx="803425" cy="230832"/>
          </a:xfrm>
          <a:prstGeom prst="rect">
            <a:avLst/>
          </a:prstGeom>
          <a:noFill/>
        </p:spPr>
        <p:txBody>
          <a:bodyPr wrap="none" rtlCol="0">
            <a:spAutoFit/>
          </a:bodyPr>
          <a:lstStyle/>
          <a:p>
            <a:r>
              <a:rPr lang="en-US" sz="900">
                <a:solidFill>
                  <a:schemeClr val="accent1"/>
                </a:solidFill>
              </a:rPr>
              <a:t>B-fw cluster</a:t>
            </a:r>
          </a:p>
        </p:txBody>
      </p:sp>
      <p:cxnSp>
        <p:nvCxnSpPr>
          <p:cNvPr id="229" name="Straight Connector 228">
            <a:extLst>
              <a:ext uri="{FF2B5EF4-FFF2-40B4-BE49-F238E27FC236}">
                <a16:creationId xmlns:a16="http://schemas.microsoft.com/office/drawing/2014/main" id="{BEEF29FA-DE7F-184A-860A-2B76142895BA}"/>
              </a:ext>
            </a:extLst>
          </p:cNvPr>
          <p:cNvCxnSpPr>
            <a:cxnSpLocks/>
            <a:stCxn id="225" idx="2"/>
            <a:endCxn id="182" idx="0"/>
          </p:cNvCxnSpPr>
          <p:nvPr/>
        </p:nvCxnSpPr>
        <p:spPr>
          <a:xfrm flipH="1">
            <a:off x="5988909" y="1766827"/>
            <a:ext cx="1077097" cy="519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F5FD66E3-7EFF-E34C-A08F-A49E7A860FC8}"/>
              </a:ext>
            </a:extLst>
          </p:cNvPr>
          <p:cNvCxnSpPr>
            <a:cxnSpLocks/>
            <a:stCxn id="226" idx="2"/>
            <a:endCxn id="183" idx="0"/>
          </p:cNvCxnSpPr>
          <p:nvPr/>
        </p:nvCxnSpPr>
        <p:spPr>
          <a:xfrm flipH="1">
            <a:off x="6956855" y="1766827"/>
            <a:ext cx="976871" cy="519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732A8135-5A1B-5C41-974B-DEC2245218E0}"/>
              </a:ext>
            </a:extLst>
          </p:cNvPr>
          <p:cNvCxnSpPr>
            <a:cxnSpLocks/>
            <a:stCxn id="122" idx="2"/>
            <a:endCxn id="91" idx="0"/>
          </p:cNvCxnSpPr>
          <p:nvPr/>
        </p:nvCxnSpPr>
        <p:spPr>
          <a:xfrm flipH="1">
            <a:off x="2054654" y="1765256"/>
            <a:ext cx="1851921" cy="5207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417C3F6-8020-B240-9D08-9EF88BD374AD}"/>
              </a:ext>
            </a:extLst>
          </p:cNvPr>
          <p:cNvCxnSpPr>
            <a:cxnSpLocks/>
            <a:stCxn id="182" idx="0"/>
            <a:endCxn id="224" idx="2"/>
          </p:cNvCxnSpPr>
          <p:nvPr/>
        </p:nvCxnSpPr>
        <p:spPr>
          <a:xfrm flipH="1" flipV="1">
            <a:off x="5419720" y="1762040"/>
            <a:ext cx="569189" cy="523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D18B9A74-C639-454A-9DB5-15783C583303}"/>
              </a:ext>
            </a:extLst>
          </p:cNvPr>
          <p:cNvCxnSpPr>
            <a:cxnSpLocks/>
            <a:stCxn id="122" idx="2"/>
            <a:endCxn id="95" idx="0"/>
          </p:cNvCxnSpPr>
          <p:nvPr/>
        </p:nvCxnSpPr>
        <p:spPr>
          <a:xfrm flipH="1">
            <a:off x="3022600" y="1765256"/>
            <a:ext cx="883975" cy="5207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DAD70E7-EEF3-E746-94A4-8D60622DA63F}"/>
              </a:ext>
            </a:extLst>
          </p:cNvPr>
          <p:cNvCxnSpPr>
            <a:cxnSpLocks/>
            <a:stCxn id="183" idx="0"/>
            <a:endCxn id="224" idx="2"/>
          </p:cNvCxnSpPr>
          <p:nvPr/>
        </p:nvCxnSpPr>
        <p:spPr>
          <a:xfrm flipH="1" flipV="1">
            <a:off x="5419720" y="1762040"/>
            <a:ext cx="1537135" cy="523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EA44C67-E3C5-574C-9020-F88709A3A1AE}"/>
              </a:ext>
            </a:extLst>
          </p:cNvPr>
          <p:cNvCxnSpPr>
            <a:cxnSpLocks/>
          </p:cNvCxnSpPr>
          <p:nvPr/>
        </p:nvCxnSpPr>
        <p:spPr>
          <a:xfrm flipV="1">
            <a:off x="4662234" y="1192427"/>
            <a:ext cx="0" cy="3615586"/>
          </a:xfrm>
          <a:prstGeom prst="line">
            <a:avLst/>
          </a:prstGeom>
          <a:ln w="571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0" name="TextBox 259">
            <a:extLst>
              <a:ext uri="{FF2B5EF4-FFF2-40B4-BE49-F238E27FC236}">
                <a16:creationId xmlns:a16="http://schemas.microsoft.com/office/drawing/2014/main" id="{6EDEBB38-0434-FE41-86BB-1134CE87C831}"/>
              </a:ext>
            </a:extLst>
          </p:cNvPr>
          <p:cNvSpPr txBox="1"/>
          <p:nvPr/>
        </p:nvSpPr>
        <p:spPr>
          <a:xfrm>
            <a:off x="3285484" y="4553538"/>
            <a:ext cx="1015021" cy="253916"/>
          </a:xfrm>
          <a:prstGeom prst="rect">
            <a:avLst/>
          </a:prstGeom>
          <a:noFill/>
        </p:spPr>
        <p:txBody>
          <a:bodyPr wrap="none" rtlCol="0">
            <a:spAutoFit/>
          </a:bodyPr>
          <a:lstStyle/>
          <a:p>
            <a:r>
              <a:rPr lang="en-US" sz="1000"/>
              <a:t>DataCenter-A</a:t>
            </a:r>
          </a:p>
        </p:txBody>
      </p:sp>
      <p:sp>
        <p:nvSpPr>
          <p:cNvPr id="261" name="TextBox 260">
            <a:extLst>
              <a:ext uri="{FF2B5EF4-FFF2-40B4-BE49-F238E27FC236}">
                <a16:creationId xmlns:a16="http://schemas.microsoft.com/office/drawing/2014/main" id="{7CD6610E-62D9-B941-B220-162A126802E6}"/>
              </a:ext>
            </a:extLst>
          </p:cNvPr>
          <p:cNvSpPr txBox="1"/>
          <p:nvPr/>
        </p:nvSpPr>
        <p:spPr>
          <a:xfrm>
            <a:off x="5019155" y="4553538"/>
            <a:ext cx="973343" cy="246221"/>
          </a:xfrm>
          <a:prstGeom prst="rect">
            <a:avLst/>
          </a:prstGeom>
          <a:noFill/>
        </p:spPr>
        <p:txBody>
          <a:bodyPr wrap="none" rtlCol="0">
            <a:spAutoFit/>
          </a:bodyPr>
          <a:lstStyle/>
          <a:p>
            <a:r>
              <a:rPr lang="en-US" sz="1000"/>
              <a:t>DataCenter-B</a:t>
            </a:r>
          </a:p>
        </p:txBody>
      </p:sp>
      <p:sp>
        <p:nvSpPr>
          <p:cNvPr id="263" name="Rectangle 262">
            <a:extLst>
              <a:ext uri="{FF2B5EF4-FFF2-40B4-BE49-F238E27FC236}">
                <a16:creationId xmlns:a16="http://schemas.microsoft.com/office/drawing/2014/main" id="{ABEC725D-925C-6D4E-8974-5106120FA162}"/>
              </a:ext>
            </a:extLst>
          </p:cNvPr>
          <p:cNvSpPr/>
          <p:nvPr/>
        </p:nvSpPr>
        <p:spPr>
          <a:xfrm>
            <a:off x="463472" y="2631568"/>
            <a:ext cx="860035" cy="2857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00"/>
              <a:t>apstra-server</a:t>
            </a:r>
          </a:p>
        </p:txBody>
      </p:sp>
      <p:sp>
        <p:nvSpPr>
          <p:cNvPr id="264" name="Rectangle 263">
            <a:extLst>
              <a:ext uri="{FF2B5EF4-FFF2-40B4-BE49-F238E27FC236}">
                <a16:creationId xmlns:a16="http://schemas.microsoft.com/office/drawing/2014/main" id="{28C75FB6-C7C4-DF46-ABC5-CE99B0C9794E}"/>
              </a:ext>
            </a:extLst>
          </p:cNvPr>
          <p:cNvSpPr/>
          <p:nvPr/>
        </p:nvSpPr>
        <p:spPr>
          <a:xfrm>
            <a:off x="459695" y="3039650"/>
            <a:ext cx="860035" cy="2857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00"/>
              <a:t>apstra-ztp</a:t>
            </a:r>
          </a:p>
        </p:txBody>
      </p:sp>
      <p:sp>
        <p:nvSpPr>
          <p:cNvPr id="265" name="Rectangle 264">
            <a:extLst>
              <a:ext uri="{FF2B5EF4-FFF2-40B4-BE49-F238E27FC236}">
                <a16:creationId xmlns:a16="http://schemas.microsoft.com/office/drawing/2014/main" id="{28760E5C-F5EE-D04C-8876-56B48F480557}"/>
              </a:ext>
            </a:extLst>
          </p:cNvPr>
          <p:cNvSpPr/>
          <p:nvPr/>
        </p:nvSpPr>
        <p:spPr>
          <a:xfrm>
            <a:off x="459354" y="3441922"/>
            <a:ext cx="860035" cy="2857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900"/>
              <a:t>vcenter</a:t>
            </a:r>
          </a:p>
        </p:txBody>
      </p:sp>
      <p:sp>
        <p:nvSpPr>
          <p:cNvPr id="276" name="Rectangle 275">
            <a:extLst>
              <a:ext uri="{FF2B5EF4-FFF2-40B4-BE49-F238E27FC236}">
                <a16:creationId xmlns:a16="http://schemas.microsoft.com/office/drawing/2014/main" id="{6C27DD66-BBD7-B946-8178-CED812275B2A}"/>
              </a:ext>
            </a:extLst>
          </p:cNvPr>
          <p:cNvSpPr/>
          <p:nvPr/>
        </p:nvSpPr>
        <p:spPr>
          <a:xfrm>
            <a:off x="1194684" y="4029709"/>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A-bms2</a:t>
            </a:r>
          </a:p>
        </p:txBody>
      </p:sp>
      <p:sp>
        <p:nvSpPr>
          <p:cNvPr id="277" name="Rectangle 276">
            <a:extLst>
              <a:ext uri="{FF2B5EF4-FFF2-40B4-BE49-F238E27FC236}">
                <a16:creationId xmlns:a16="http://schemas.microsoft.com/office/drawing/2014/main" id="{4FA27A0A-2136-0C43-9322-C28541A18ABB}"/>
              </a:ext>
            </a:extLst>
          </p:cNvPr>
          <p:cNvSpPr/>
          <p:nvPr/>
        </p:nvSpPr>
        <p:spPr>
          <a:xfrm>
            <a:off x="2012807" y="4029709"/>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A-bms3</a:t>
            </a:r>
          </a:p>
        </p:txBody>
      </p:sp>
      <p:cxnSp>
        <p:nvCxnSpPr>
          <p:cNvPr id="278" name="Straight Connector 277">
            <a:extLst>
              <a:ext uri="{FF2B5EF4-FFF2-40B4-BE49-F238E27FC236}">
                <a16:creationId xmlns:a16="http://schemas.microsoft.com/office/drawing/2014/main" id="{76EB822C-4941-FF4D-954D-389C822C33D1}"/>
              </a:ext>
            </a:extLst>
          </p:cNvPr>
          <p:cNvCxnSpPr>
            <a:cxnSpLocks/>
            <a:stCxn id="97" idx="2"/>
            <a:endCxn id="73" idx="0"/>
          </p:cNvCxnSpPr>
          <p:nvPr/>
        </p:nvCxnSpPr>
        <p:spPr>
          <a:xfrm flipH="1">
            <a:off x="749155" y="3736657"/>
            <a:ext cx="1305499"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26EB0769-0639-3D41-A9D8-D30D4A8A6F0C}"/>
              </a:ext>
            </a:extLst>
          </p:cNvPr>
          <p:cNvCxnSpPr>
            <a:cxnSpLocks/>
            <a:stCxn id="99" idx="2"/>
            <a:endCxn id="276" idx="0"/>
          </p:cNvCxnSpPr>
          <p:nvPr/>
        </p:nvCxnSpPr>
        <p:spPr>
          <a:xfrm flipH="1">
            <a:off x="1567103" y="3736657"/>
            <a:ext cx="1455497"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E97A322-4B1B-1740-8475-5710F5CC24CB}"/>
              </a:ext>
            </a:extLst>
          </p:cNvPr>
          <p:cNvCxnSpPr>
            <a:cxnSpLocks/>
            <a:stCxn id="97" idx="2"/>
            <a:endCxn id="277" idx="0"/>
          </p:cNvCxnSpPr>
          <p:nvPr/>
        </p:nvCxnSpPr>
        <p:spPr>
          <a:xfrm>
            <a:off x="2054654" y="3736657"/>
            <a:ext cx="330572"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9D174E17-2E2A-164C-B2D0-F019E38DB22E}"/>
              </a:ext>
            </a:extLst>
          </p:cNvPr>
          <p:cNvCxnSpPr>
            <a:cxnSpLocks/>
            <a:stCxn id="99" idx="2"/>
            <a:endCxn id="277" idx="0"/>
          </p:cNvCxnSpPr>
          <p:nvPr/>
        </p:nvCxnSpPr>
        <p:spPr>
          <a:xfrm flipH="1">
            <a:off x="2385226" y="3736657"/>
            <a:ext cx="637374" cy="293052"/>
          </a:xfrm>
          <a:prstGeom prst="line">
            <a:avLst/>
          </a:prstGeom>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B4141B32-E048-EC4A-BB7E-AF3BF5DC6841}"/>
              </a:ext>
            </a:extLst>
          </p:cNvPr>
          <p:cNvSpPr/>
          <p:nvPr/>
        </p:nvSpPr>
        <p:spPr>
          <a:xfrm>
            <a:off x="376736" y="4029709"/>
            <a:ext cx="744837" cy="2857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A-bms1</a:t>
            </a:r>
          </a:p>
        </p:txBody>
      </p:sp>
      <p:cxnSp>
        <p:nvCxnSpPr>
          <p:cNvPr id="84" name="Straight Connector 83">
            <a:extLst>
              <a:ext uri="{FF2B5EF4-FFF2-40B4-BE49-F238E27FC236}">
                <a16:creationId xmlns:a16="http://schemas.microsoft.com/office/drawing/2014/main" id="{906EDF4D-1F3B-DB41-BC24-E38508E21685}"/>
              </a:ext>
            </a:extLst>
          </p:cNvPr>
          <p:cNvCxnSpPr>
            <a:cxnSpLocks/>
            <a:stCxn id="224" idx="1"/>
            <a:endCxn id="122" idx="3"/>
          </p:cNvCxnSpPr>
          <p:nvPr/>
        </p:nvCxnSpPr>
        <p:spPr>
          <a:xfrm flipH="1">
            <a:off x="4278993" y="1619165"/>
            <a:ext cx="768308" cy="32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8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50</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A routing zone in Apstra refers to a routing instance in Junos device.</a:t>
            </a:r>
          </a:p>
          <a:p>
            <a:pPr marL="0" indent="0">
              <a:lnSpc>
                <a:spcPct val="100000"/>
              </a:lnSpc>
              <a:buNone/>
            </a:pPr>
            <a:r>
              <a:rPr lang="en-US" sz="1200"/>
              <a:t>When creating a virtual network, we must assign it to a routing zone which cannot be change later.  So, before we create the first virtual network, we need to create a routing zone.</a:t>
            </a:r>
          </a:p>
          <a:p>
            <a:pPr marL="0" indent="0">
              <a:lnSpc>
                <a:spcPct val="100000"/>
              </a:lnSpc>
              <a:buNone/>
            </a:pPr>
            <a:r>
              <a:rPr lang="en-US" sz="1200"/>
              <a:t>Below diagram illustrates the topology of the data center after this section.</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Routing Zones</a:t>
            </a:r>
          </a:p>
        </p:txBody>
      </p:sp>
      <p:sp>
        <p:nvSpPr>
          <p:cNvPr id="6" name="Rounded Rectangle 5">
            <a:extLst>
              <a:ext uri="{FF2B5EF4-FFF2-40B4-BE49-F238E27FC236}">
                <a16:creationId xmlns:a16="http://schemas.microsoft.com/office/drawing/2014/main" id="{033322D0-1AE7-E347-BEF9-DEEAB7388F04}"/>
              </a:ext>
            </a:extLst>
          </p:cNvPr>
          <p:cNvSpPr/>
          <p:nvPr/>
        </p:nvSpPr>
        <p:spPr>
          <a:xfrm>
            <a:off x="1284994" y="2712515"/>
            <a:ext cx="4403924" cy="2248113"/>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TextBox 6">
            <a:extLst>
              <a:ext uri="{FF2B5EF4-FFF2-40B4-BE49-F238E27FC236}">
                <a16:creationId xmlns:a16="http://schemas.microsoft.com/office/drawing/2014/main" id="{DD00AF24-7D79-E34E-81EC-4D2BAECA3AEB}"/>
              </a:ext>
            </a:extLst>
          </p:cNvPr>
          <p:cNvSpPr txBox="1"/>
          <p:nvPr/>
        </p:nvSpPr>
        <p:spPr>
          <a:xfrm>
            <a:off x="1335438" y="2781360"/>
            <a:ext cx="1664238" cy="261610"/>
          </a:xfrm>
          <a:prstGeom prst="rect">
            <a:avLst/>
          </a:prstGeom>
          <a:noFill/>
        </p:spPr>
        <p:txBody>
          <a:bodyPr wrap="none" rtlCol="0">
            <a:spAutoFit/>
          </a:bodyPr>
          <a:lstStyle/>
          <a:p>
            <a:r>
              <a:rPr lang="en-US" sz="1100">
                <a:solidFill>
                  <a:schemeClr val="accent1">
                    <a:lumMod val="75000"/>
                  </a:schemeClr>
                </a:solidFill>
              </a:rPr>
              <a:t>DataCenter-A Blueprint</a:t>
            </a:r>
          </a:p>
        </p:txBody>
      </p:sp>
      <p:sp>
        <p:nvSpPr>
          <p:cNvPr id="4" name="Oval 3">
            <a:extLst>
              <a:ext uri="{FF2B5EF4-FFF2-40B4-BE49-F238E27FC236}">
                <a16:creationId xmlns:a16="http://schemas.microsoft.com/office/drawing/2014/main" id="{09F6EEF6-F9D9-2848-BF7B-6467083434C2}"/>
              </a:ext>
            </a:extLst>
          </p:cNvPr>
          <p:cNvSpPr/>
          <p:nvPr/>
        </p:nvSpPr>
        <p:spPr>
          <a:xfrm>
            <a:off x="2817130" y="3255758"/>
            <a:ext cx="1295894" cy="1204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Tenant-1 Routing Zone</a:t>
            </a:r>
          </a:p>
        </p:txBody>
      </p:sp>
    </p:spTree>
    <p:extLst>
      <p:ext uri="{BB962C8B-B14F-4D97-AF65-F5344CB8AC3E}">
        <p14:creationId xmlns:p14="http://schemas.microsoft.com/office/powerpoint/2010/main" val="2459506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CD726-22A9-A444-8663-6700E926D11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Routing Zones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51</a:t>
            </a:fld>
            <a:endParaRPr lang="en-US"/>
          </a:p>
        </p:txBody>
      </p:sp>
      <p:sp>
        <p:nvSpPr>
          <p:cNvPr id="16" name="Content Placeholder 2">
            <a:extLst>
              <a:ext uri="{FF2B5EF4-FFF2-40B4-BE49-F238E27FC236}">
                <a16:creationId xmlns:a16="http://schemas.microsoft.com/office/drawing/2014/main" id="{8C3DCFA0-EA56-7742-BDF5-10485A569654}"/>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Virtual &gt; Routing Zones</a:t>
            </a:r>
            <a:r>
              <a:rPr lang="en-US" sz="1000"/>
              <a:t>, and then create below routing zone.</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After creating the routing zone, we need to assign a loopback IP address pool to it, choose </a:t>
            </a:r>
            <a:r>
              <a:rPr lang="en-US" sz="1000" b="1">
                <a:solidFill>
                  <a:schemeClr val="bg1">
                    <a:lumMod val="75000"/>
                  </a:schemeClr>
                </a:solidFill>
              </a:rPr>
              <a:t>DataCenter-A Loopback</a:t>
            </a:r>
            <a:r>
              <a:rPr lang="en-US" sz="1000">
                <a:solidFill>
                  <a:schemeClr val="bg1">
                    <a:lumMod val="75000"/>
                  </a:schemeClr>
                </a:solidFill>
              </a:rPr>
              <a:t>.</a:t>
            </a:r>
          </a:p>
        </p:txBody>
      </p:sp>
      <p:graphicFrame>
        <p:nvGraphicFramePr>
          <p:cNvPr id="22" name="Table 7">
            <a:extLst>
              <a:ext uri="{FF2B5EF4-FFF2-40B4-BE49-F238E27FC236}">
                <a16:creationId xmlns:a16="http://schemas.microsoft.com/office/drawing/2014/main" id="{B9EE63B8-EAD9-204C-95BF-96902FF1AF47}"/>
              </a:ext>
            </a:extLst>
          </p:cNvPr>
          <p:cNvGraphicFramePr>
            <a:graphicFrameLocks noGrp="1"/>
          </p:cNvGraphicFramePr>
          <p:nvPr>
            <p:extLst>
              <p:ext uri="{D42A27DB-BD31-4B8C-83A1-F6EECF244321}">
                <p14:modId xmlns:p14="http://schemas.microsoft.com/office/powerpoint/2010/main" val="1983796373"/>
              </p:ext>
            </p:extLst>
          </p:nvPr>
        </p:nvGraphicFramePr>
        <p:xfrm>
          <a:off x="546596" y="1609931"/>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VRF Name</a:t>
                      </a:r>
                    </a:p>
                  </a:txBody>
                  <a:tcPr/>
                </a:tc>
                <a:tc>
                  <a:txBody>
                    <a:bodyPr/>
                    <a:lstStyle/>
                    <a:p>
                      <a:r>
                        <a:rPr lang="en-US" sz="800"/>
                        <a:t>Tenant-1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VLAN ID</a:t>
                      </a:r>
                    </a:p>
                  </a:txBody>
                  <a:tcPr/>
                </a:tc>
                <a:tc>
                  <a:txBody>
                    <a:bodyPr/>
                    <a:lstStyle/>
                    <a:p>
                      <a:r>
                        <a:rPr lang="en-US" sz="800"/>
                        <a:t>10</a:t>
                      </a:r>
                    </a:p>
                  </a:txBody>
                  <a:tcPr/>
                </a:tc>
                <a:extLst>
                  <a:ext uri="{0D108BD9-81ED-4DB2-BD59-A6C34878D82A}">
                    <a16:rowId xmlns:a16="http://schemas.microsoft.com/office/drawing/2014/main" val="2246386874"/>
                  </a:ext>
                </a:extLst>
              </a:tr>
              <a:tr h="0">
                <a:tc>
                  <a:txBody>
                    <a:bodyPr/>
                    <a:lstStyle/>
                    <a:p>
                      <a:r>
                        <a:rPr lang="en-US" sz="800"/>
                        <a:t>VNI</a:t>
                      </a:r>
                    </a:p>
                  </a:txBody>
                  <a:tcPr/>
                </a:tc>
                <a:tc>
                  <a:txBody>
                    <a:bodyPr/>
                    <a:lstStyle/>
                    <a:p>
                      <a:r>
                        <a:rPr lang="en-US" sz="800"/>
                        <a:t>10010</a:t>
                      </a:r>
                    </a:p>
                  </a:txBody>
                  <a:tcPr/>
                </a:tc>
                <a:extLst>
                  <a:ext uri="{0D108BD9-81ED-4DB2-BD59-A6C34878D82A}">
                    <a16:rowId xmlns:a16="http://schemas.microsoft.com/office/drawing/2014/main" val="1088043331"/>
                  </a:ext>
                </a:extLst>
              </a:tr>
            </a:tbl>
          </a:graphicData>
        </a:graphic>
      </p:graphicFrame>
      <p:cxnSp>
        <p:nvCxnSpPr>
          <p:cNvPr id="17" name="Straight Arrow Connector 16">
            <a:extLst>
              <a:ext uri="{FF2B5EF4-FFF2-40B4-BE49-F238E27FC236}">
                <a16:creationId xmlns:a16="http://schemas.microsoft.com/office/drawing/2014/main" id="{A266507C-276C-D04A-8836-0E0222F7EDF2}"/>
              </a:ext>
            </a:extLst>
          </p:cNvPr>
          <p:cNvCxnSpPr>
            <a:cxnSpLocks/>
            <a:stCxn id="23" idx="1"/>
          </p:cNvCxnSpPr>
          <p:nvPr/>
        </p:nvCxnSpPr>
        <p:spPr>
          <a:xfrm flipH="1">
            <a:off x="6458552" y="1521535"/>
            <a:ext cx="455271" cy="20138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1C2A855-E84F-2348-9026-A97A2FD7C534}"/>
              </a:ext>
            </a:extLst>
          </p:cNvPr>
          <p:cNvGrpSpPr/>
          <p:nvPr/>
        </p:nvGrpSpPr>
        <p:grpSpPr>
          <a:xfrm>
            <a:off x="6811965" y="1413585"/>
            <a:ext cx="190758" cy="207749"/>
            <a:chOff x="6419077" y="1667919"/>
            <a:chExt cx="190758" cy="207749"/>
          </a:xfrm>
        </p:grpSpPr>
        <p:sp>
          <p:nvSpPr>
            <p:cNvPr id="21" name="Oval 20">
              <a:extLst>
                <a:ext uri="{FF2B5EF4-FFF2-40B4-BE49-F238E27FC236}">
                  <a16:creationId xmlns:a16="http://schemas.microsoft.com/office/drawing/2014/main" id="{4BC127D3-8BE6-B64D-9B2C-CB17844B106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EAD5B5A7-F22D-B742-9DF8-E5DF879B619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4" name="Straight Arrow Connector 23">
            <a:extLst>
              <a:ext uri="{FF2B5EF4-FFF2-40B4-BE49-F238E27FC236}">
                <a16:creationId xmlns:a16="http://schemas.microsoft.com/office/drawing/2014/main" id="{79CDE661-3C6E-ED46-8839-EC0C17EB1EB0}"/>
              </a:ext>
            </a:extLst>
          </p:cNvPr>
          <p:cNvCxnSpPr>
            <a:cxnSpLocks/>
            <a:stCxn id="27" idx="1"/>
          </p:cNvCxnSpPr>
          <p:nvPr/>
        </p:nvCxnSpPr>
        <p:spPr>
          <a:xfrm flipH="1">
            <a:off x="5601903" y="1880192"/>
            <a:ext cx="689878" cy="16517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1468E47C-B328-1C4D-9FBC-72566FB698AD}"/>
              </a:ext>
            </a:extLst>
          </p:cNvPr>
          <p:cNvGrpSpPr/>
          <p:nvPr/>
        </p:nvGrpSpPr>
        <p:grpSpPr>
          <a:xfrm>
            <a:off x="6189923" y="1772242"/>
            <a:ext cx="190758" cy="207749"/>
            <a:chOff x="6419077" y="1667919"/>
            <a:chExt cx="190758" cy="207749"/>
          </a:xfrm>
        </p:grpSpPr>
        <p:sp>
          <p:nvSpPr>
            <p:cNvPr id="26" name="Oval 25">
              <a:extLst>
                <a:ext uri="{FF2B5EF4-FFF2-40B4-BE49-F238E27FC236}">
                  <a16:creationId xmlns:a16="http://schemas.microsoft.com/office/drawing/2014/main" id="{C347E84B-C5CC-6E4F-8A7E-A0B65885141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7A0C86D3-2E4F-A645-99A2-530166BC31A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8" name="Straight Arrow Connector 27">
            <a:extLst>
              <a:ext uri="{FF2B5EF4-FFF2-40B4-BE49-F238E27FC236}">
                <a16:creationId xmlns:a16="http://schemas.microsoft.com/office/drawing/2014/main" id="{840211D2-DBC8-6B46-A453-D3B5754BDD1D}"/>
              </a:ext>
            </a:extLst>
          </p:cNvPr>
          <p:cNvCxnSpPr>
            <a:cxnSpLocks/>
            <a:stCxn id="31" idx="1"/>
          </p:cNvCxnSpPr>
          <p:nvPr/>
        </p:nvCxnSpPr>
        <p:spPr>
          <a:xfrm flipH="1">
            <a:off x="5702968" y="2183191"/>
            <a:ext cx="575855" cy="11724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19B0E-EC3C-734B-B3FF-2965607C1B29}"/>
              </a:ext>
            </a:extLst>
          </p:cNvPr>
          <p:cNvGrpSpPr/>
          <p:nvPr/>
        </p:nvGrpSpPr>
        <p:grpSpPr>
          <a:xfrm>
            <a:off x="6176965" y="2075241"/>
            <a:ext cx="190758" cy="207749"/>
            <a:chOff x="6419077" y="1667919"/>
            <a:chExt cx="190758" cy="207749"/>
          </a:xfrm>
        </p:grpSpPr>
        <p:sp>
          <p:nvSpPr>
            <p:cNvPr id="30" name="Oval 29">
              <a:extLst>
                <a:ext uri="{FF2B5EF4-FFF2-40B4-BE49-F238E27FC236}">
                  <a16:creationId xmlns:a16="http://schemas.microsoft.com/office/drawing/2014/main" id="{F474AB9E-13F2-AD4C-831C-29E2AC1CA68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7">
              <a:extLst>
                <a:ext uri="{FF2B5EF4-FFF2-40B4-BE49-F238E27FC236}">
                  <a16:creationId xmlns:a16="http://schemas.microsoft.com/office/drawing/2014/main" id="{8042FD06-1372-ED46-B91F-550FD8CD3BD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cxnSp>
        <p:nvCxnSpPr>
          <p:cNvPr id="32" name="Straight Arrow Connector 31">
            <a:extLst>
              <a:ext uri="{FF2B5EF4-FFF2-40B4-BE49-F238E27FC236}">
                <a16:creationId xmlns:a16="http://schemas.microsoft.com/office/drawing/2014/main" id="{A89CDAED-B502-BE4E-B10B-371A1376ACC2}"/>
              </a:ext>
            </a:extLst>
          </p:cNvPr>
          <p:cNvCxnSpPr>
            <a:cxnSpLocks/>
            <a:stCxn id="35" idx="1"/>
          </p:cNvCxnSpPr>
          <p:nvPr/>
        </p:nvCxnSpPr>
        <p:spPr>
          <a:xfrm>
            <a:off x="7661529" y="2443073"/>
            <a:ext cx="428505" cy="9318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5218638-E4E7-8C45-9C46-8BFBDB560487}"/>
              </a:ext>
            </a:extLst>
          </p:cNvPr>
          <p:cNvGrpSpPr/>
          <p:nvPr/>
        </p:nvGrpSpPr>
        <p:grpSpPr>
          <a:xfrm>
            <a:off x="7559671" y="2335123"/>
            <a:ext cx="190758" cy="207749"/>
            <a:chOff x="6419077" y="1667919"/>
            <a:chExt cx="190758" cy="207749"/>
          </a:xfrm>
        </p:grpSpPr>
        <p:sp>
          <p:nvSpPr>
            <p:cNvPr id="34" name="Oval 33">
              <a:extLst>
                <a:ext uri="{FF2B5EF4-FFF2-40B4-BE49-F238E27FC236}">
                  <a16:creationId xmlns:a16="http://schemas.microsoft.com/office/drawing/2014/main" id="{3DA49C6B-819F-B342-8072-D47CD5C6E7DA}"/>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5A3AC079-81AC-6645-8EF5-84EA6ECEB1D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spTree>
    <p:extLst>
      <p:ext uri="{BB962C8B-B14F-4D97-AF65-F5344CB8AC3E}">
        <p14:creationId xmlns:p14="http://schemas.microsoft.com/office/powerpoint/2010/main" val="924034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D6EDFB-0A99-4044-BD2B-1526E28C4EB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Routing Zones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52</a:t>
            </a:fld>
            <a:endParaRPr lang="en-US"/>
          </a:p>
        </p:txBody>
      </p:sp>
      <p:sp>
        <p:nvSpPr>
          <p:cNvPr id="14" name="Content Placeholder 2">
            <a:extLst>
              <a:ext uri="{FF2B5EF4-FFF2-40B4-BE49-F238E27FC236}">
                <a16:creationId xmlns:a16="http://schemas.microsoft.com/office/drawing/2014/main" id="{6725B5C7-1F0E-1145-BAD0-D97265CF5F8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Virtual &gt; Routing Zones</a:t>
            </a:r>
            <a:r>
              <a:rPr lang="en-US" sz="1000"/>
              <a:t>, and then create below routing zone.</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After creating the routing zone, we need to assign a loopback IP address pool to it, choose </a:t>
            </a:r>
            <a:r>
              <a:rPr lang="en-US" sz="1000" b="1">
                <a:solidFill>
                  <a:schemeClr val="bg1">
                    <a:lumMod val="75000"/>
                  </a:schemeClr>
                </a:solidFill>
              </a:rPr>
              <a:t>DataCenter-A Loopback</a:t>
            </a:r>
            <a:r>
              <a:rPr lang="en-US" sz="1000">
                <a:solidFill>
                  <a:schemeClr val="bg1">
                    <a:lumMod val="75000"/>
                  </a:schemeClr>
                </a:solidFill>
              </a:rPr>
              <a:t>.</a:t>
            </a:r>
          </a:p>
        </p:txBody>
      </p:sp>
      <p:graphicFrame>
        <p:nvGraphicFramePr>
          <p:cNvPr id="15" name="Table 7">
            <a:extLst>
              <a:ext uri="{FF2B5EF4-FFF2-40B4-BE49-F238E27FC236}">
                <a16:creationId xmlns:a16="http://schemas.microsoft.com/office/drawing/2014/main" id="{AA497713-4B72-3B48-A53A-59A263646680}"/>
              </a:ext>
            </a:extLst>
          </p:cNvPr>
          <p:cNvGraphicFramePr>
            <a:graphicFrameLocks noGrp="1"/>
          </p:cNvGraphicFramePr>
          <p:nvPr>
            <p:extLst>
              <p:ext uri="{D42A27DB-BD31-4B8C-83A1-F6EECF244321}">
                <p14:modId xmlns:p14="http://schemas.microsoft.com/office/powerpoint/2010/main" val="4115422921"/>
              </p:ext>
            </p:extLst>
          </p:nvPr>
        </p:nvGraphicFramePr>
        <p:xfrm>
          <a:off x="546596" y="1609931"/>
          <a:ext cx="3130382" cy="640080"/>
        </p:xfrm>
        <a:graphic>
          <a:graphicData uri="http://schemas.openxmlformats.org/drawingml/2006/table">
            <a:tbl>
              <a:tblPr firstCol="1" bandRow="1">
                <a:tableStyleId>{5C22544A-7EE6-4342-B048-85BDC9FD1C3A}</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VRF Name</a:t>
                      </a:r>
                    </a:p>
                  </a:txBody>
                  <a:tcPr/>
                </a:tc>
                <a:tc>
                  <a:txBody>
                    <a:bodyPr/>
                    <a:lstStyle/>
                    <a:p>
                      <a:r>
                        <a:rPr lang="en-US" sz="800"/>
                        <a:t>Tenant-1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VLAN ID</a:t>
                      </a:r>
                    </a:p>
                  </a:txBody>
                  <a:tcPr/>
                </a:tc>
                <a:tc>
                  <a:txBody>
                    <a:bodyPr/>
                    <a:lstStyle/>
                    <a:p>
                      <a:r>
                        <a:rPr lang="en-US" sz="800"/>
                        <a:t>10</a:t>
                      </a:r>
                    </a:p>
                  </a:txBody>
                  <a:tcPr/>
                </a:tc>
                <a:extLst>
                  <a:ext uri="{0D108BD9-81ED-4DB2-BD59-A6C34878D82A}">
                    <a16:rowId xmlns:a16="http://schemas.microsoft.com/office/drawing/2014/main" val="2246386874"/>
                  </a:ext>
                </a:extLst>
              </a:tr>
              <a:tr h="0">
                <a:tc>
                  <a:txBody>
                    <a:bodyPr/>
                    <a:lstStyle/>
                    <a:p>
                      <a:r>
                        <a:rPr lang="en-US" sz="800"/>
                        <a:t>VNI</a:t>
                      </a:r>
                    </a:p>
                  </a:txBody>
                  <a:tcPr/>
                </a:tc>
                <a:tc>
                  <a:txBody>
                    <a:bodyPr/>
                    <a:lstStyle/>
                    <a:p>
                      <a:r>
                        <a:rPr lang="en-US" sz="800"/>
                        <a:t>10010</a:t>
                      </a:r>
                    </a:p>
                  </a:txBody>
                  <a:tcPr/>
                </a:tc>
                <a:extLst>
                  <a:ext uri="{0D108BD9-81ED-4DB2-BD59-A6C34878D82A}">
                    <a16:rowId xmlns:a16="http://schemas.microsoft.com/office/drawing/2014/main" val="1088043331"/>
                  </a:ext>
                </a:extLst>
              </a:tr>
            </a:tbl>
          </a:graphicData>
        </a:graphic>
      </p:graphicFrame>
      <p:cxnSp>
        <p:nvCxnSpPr>
          <p:cNvPr id="11" name="Straight Arrow Connector 10">
            <a:extLst>
              <a:ext uri="{FF2B5EF4-FFF2-40B4-BE49-F238E27FC236}">
                <a16:creationId xmlns:a16="http://schemas.microsoft.com/office/drawing/2014/main" id="{043ADCB1-DA9B-D340-9768-80ECE38F33F0}"/>
              </a:ext>
            </a:extLst>
          </p:cNvPr>
          <p:cNvCxnSpPr>
            <a:cxnSpLocks/>
            <a:stCxn id="20" idx="1"/>
          </p:cNvCxnSpPr>
          <p:nvPr/>
        </p:nvCxnSpPr>
        <p:spPr>
          <a:xfrm flipH="1">
            <a:off x="5558589" y="2290820"/>
            <a:ext cx="490709" cy="16362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9D8A90F-234D-2046-A8B7-A2FF11A3106E}"/>
              </a:ext>
            </a:extLst>
          </p:cNvPr>
          <p:cNvGrpSpPr/>
          <p:nvPr/>
        </p:nvGrpSpPr>
        <p:grpSpPr>
          <a:xfrm>
            <a:off x="5947440" y="2182870"/>
            <a:ext cx="1681950" cy="207749"/>
            <a:chOff x="6419077" y="1667919"/>
            <a:chExt cx="1681950" cy="207749"/>
          </a:xfrm>
        </p:grpSpPr>
        <p:sp>
          <p:nvSpPr>
            <p:cNvPr id="16" name="Oval 15">
              <a:extLst>
                <a:ext uri="{FF2B5EF4-FFF2-40B4-BE49-F238E27FC236}">
                  <a16:creationId xmlns:a16="http://schemas.microsoft.com/office/drawing/2014/main" id="{56142D61-C1C6-ED4A-93E6-13D02E4DCBA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238DEAF1-DE31-614D-879C-AB6506F29E6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1" name="Rectangle 20">
              <a:extLst>
                <a:ext uri="{FF2B5EF4-FFF2-40B4-BE49-F238E27FC236}">
                  <a16:creationId xmlns:a16="http://schemas.microsoft.com/office/drawing/2014/main" id="{609D7FC0-8BAF-D841-96B4-5932572321C0}"/>
                </a:ext>
              </a:extLst>
            </p:cNvPr>
            <p:cNvSpPr/>
            <p:nvPr/>
          </p:nvSpPr>
          <p:spPr>
            <a:xfrm>
              <a:off x="6618249" y="1710238"/>
              <a:ext cx="1482778"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VRF name, VLAN ID and VNI</a:t>
              </a:r>
            </a:p>
          </p:txBody>
        </p:sp>
      </p:grpSp>
      <p:cxnSp>
        <p:nvCxnSpPr>
          <p:cNvPr id="22" name="Straight Arrow Connector 21">
            <a:extLst>
              <a:ext uri="{FF2B5EF4-FFF2-40B4-BE49-F238E27FC236}">
                <a16:creationId xmlns:a16="http://schemas.microsoft.com/office/drawing/2014/main" id="{9CBD83E9-E898-D246-8BE8-AF5B4E3E9BCF}"/>
              </a:ext>
            </a:extLst>
          </p:cNvPr>
          <p:cNvCxnSpPr>
            <a:cxnSpLocks/>
            <a:stCxn id="25" idx="1"/>
          </p:cNvCxnSpPr>
          <p:nvPr/>
        </p:nvCxnSpPr>
        <p:spPr>
          <a:xfrm>
            <a:off x="7857243" y="3600314"/>
            <a:ext cx="160601" cy="45192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DBFBB8FC-C77A-A945-9731-5621401C75B3}"/>
              </a:ext>
            </a:extLst>
          </p:cNvPr>
          <p:cNvGrpSpPr/>
          <p:nvPr/>
        </p:nvGrpSpPr>
        <p:grpSpPr>
          <a:xfrm>
            <a:off x="7755385" y="3492364"/>
            <a:ext cx="190758" cy="207749"/>
            <a:chOff x="6419077" y="1667919"/>
            <a:chExt cx="190758" cy="207749"/>
          </a:xfrm>
        </p:grpSpPr>
        <p:sp>
          <p:nvSpPr>
            <p:cNvPr id="24" name="Oval 23">
              <a:extLst>
                <a:ext uri="{FF2B5EF4-FFF2-40B4-BE49-F238E27FC236}">
                  <a16:creationId xmlns:a16="http://schemas.microsoft.com/office/drawing/2014/main" id="{CB63AA1B-33F8-AC44-9E0D-5474268FE66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F8650C1E-11C2-744D-A622-3F9C2FBB4B9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3430614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CEE7D-DE3C-0341-AE6A-65ED70B777D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Routing Zones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53</a:t>
            </a:fld>
            <a:endParaRPr lang="en-US"/>
          </a:p>
        </p:txBody>
      </p:sp>
      <p:sp>
        <p:nvSpPr>
          <p:cNvPr id="15" name="Content Placeholder 2">
            <a:extLst>
              <a:ext uri="{FF2B5EF4-FFF2-40B4-BE49-F238E27FC236}">
                <a16:creationId xmlns:a16="http://schemas.microsoft.com/office/drawing/2014/main" id="{3BAE953D-45DF-4545-BB91-9F3565CBED9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Virtual &gt; Routing Zones</a:t>
            </a:r>
            <a:r>
              <a:rPr lang="en-US" sz="1000">
                <a:solidFill>
                  <a:schemeClr val="bg1">
                    <a:lumMod val="75000"/>
                  </a:schemeClr>
                </a:solidFill>
              </a:rPr>
              <a:t>, and then create below routing zone.</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After creating the routing zone, we need to assign a loopback IP address pool to it, choose </a:t>
            </a:r>
            <a:r>
              <a:rPr lang="en-US" sz="1000" b="1"/>
              <a:t>DataCenter-A Loopback</a:t>
            </a:r>
            <a:r>
              <a:rPr lang="en-US" sz="1000"/>
              <a:t>.</a:t>
            </a:r>
          </a:p>
        </p:txBody>
      </p:sp>
      <p:graphicFrame>
        <p:nvGraphicFramePr>
          <p:cNvPr id="17" name="Table 7">
            <a:extLst>
              <a:ext uri="{FF2B5EF4-FFF2-40B4-BE49-F238E27FC236}">
                <a16:creationId xmlns:a16="http://schemas.microsoft.com/office/drawing/2014/main" id="{7CA6186C-A7BC-D047-BF6D-1F01EDED13AC}"/>
              </a:ext>
            </a:extLst>
          </p:cNvPr>
          <p:cNvGraphicFramePr>
            <a:graphicFrameLocks noGrp="1"/>
          </p:cNvGraphicFramePr>
          <p:nvPr>
            <p:extLst>
              <p:ext uri="{D42A27DB-BD31-4B8C-83A1-F6EECF244321}">
                <p14:modId xmlns:p14="http://schemas.microsoft.com/office/powerpoint/2010/main" val="2647781255"/>
              </p:ext>
            </p:extLst>
          </p:nvPr>
        </p:nvGraphicFramePr>
        <p:xfrm>
          <a:off x="546596" y="1609931"/>
          <a:ext cx="3130382" cy="640080"/>
        </p:xfrm>
        <a:graphic>
          <a:graphicData uri="http://schemas.openxmlformats.org/drawingml/2006/table">
            <a:tbl>
              <a:tblPr firstCol="1" bandRow="1">
                <a:tableStyleId>{7DF18680-E054-41AD-8BC1-D1AEF772440D}</a:tableStyleId>
              </a:tblPr>
              <a:tblGrid>
                <a:gridCol w="1565191">
                  <a:extLst>
                    <a:ext uri="{9D8B030D-6E8A-4147-A177-3AD203B41FA5}">
                      <a16:colId xmlns:a16="http://schemas.microsoft.com/office/drawing/2014/main" val="578006021"/>
                    </a:ext>
                  </a:extLst>
                </a:gridCol>
                <a:gridCol w="1565191">
                  <a:extLst>
                    <a:ext uri="{9D8B030D-6E8A-4147-A177-3AD203B41FA5}">
                      <a16:colId xmlns:a16="http://schemas.microsoft.com/office/drawing/2014/main" val="264078699"/>
                    </a:ext>
                  </a:extLst>
                </a:gridCol>
              </a:tblGrid>
              <a:tr h="0">
                <a:tc>
                  <a:txBody>
                    <a:bodyPr/>
                    <a:lstStyle/>
                    <a:p>
                      <a:r>
                        <a:rPr lang="en-US" sz="800"/>
                        <a:t>VRF Name</a:t>
                      </a:r>
                    </a:p>
                  </a:txBody>
                  <a:tcPr/>
                </a:tc>
                <a:tc>
                  <a:txBody>
                    <a:bodyPr/>
                    <a:lstStyle/>
                    <a:p>
                      <a:r>
                        <a:rPr lang="en-US" sz="800">
                          <a:solidFill>
                            <a:schemeClr val="bg1">
                              <a:lumMod val="75000"/>
                            </a:schemeClr>
                          </a:solidFill>
                        </a:rPr>
                        <a:t>Tenant-1</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VLAN ID</a:t>
                      </a:r>
                      <a:endParaRPr lang="en-US" sz="800" b="1" kern="1200">
                        <a:solidFill>
                          <a:schemeClr val="lt1"/>
                        </a:solidFill>
                        <a:latin typeface="+mn-lt"/>
                        <a:ea typeface="+mn-ea"/>
                        <a:cs typeface="+mn-cs"/>
                      </a:endParaRPr>
                    </a:p>
                  </a:txBody>
                  <a:tcPr/>
                </a:tc>
                <a:tc>
                  <a:txBody>
                    <a:bodyPr/>
                    <a:lstStyle/>
                    <a:p>
                      <a:r>
                        <a:rPr lang="en-US" sz="800">
                          <a:solidFill>
                            <a:schemeClr val="bg1">
                              <a:lumMod val="75000"/>
                            </a:schemeClr>
                          </a:solidFill>
                        </a:rPr>
                        <a:t>10</a:t>
                      </a:r>
                    </a:p>
                  </a:txBody>
                  <a:tcPr/>
                </a:tc>
                <a:extLst>
                  <a:ext uri="{0D108BD9-81ED-4DB2-BD59-A6C34878D82A}">
                    <a16:rowId xmlns:a16="http://schemas.microsoft.com/office/drawing/2014/main" val="2246386874"/>
                  </a:ext>
                </a:extLst>
              </a:tr>
              <a:tr h="0">
                <a:tc>
                  <a:txBody>
                    <a:bodyPr/>
                    <a:lstStyle/>
                    <a:p>
                      <a:r>
                        <a:rPr lang="en-US" sz="800"/>
                        <a:t>VNI</a:t>
                      </a:r>
                    </a:p>
                  </a:txBody>
                  <a:tcPr/>
                </a:tc>
                <a:tc>
                  <a:txBody>
                    <a:bodyPr/>
                    <a:lstStyle/>
                    <a:p>
                      <a:r>
                        <a:rPr lang="en-US" sz="800">
                          <a:solidFill>
                            <a:schemeClr val="bg1">
                              <a:lumMod val="75000"/>
                            </a:schemeClr>
                          </a:solidFill>
                        </a:rPr>
                        <a:t>10010</a:t>
                      </a:r>
                    </a:p>
                  </a:txBody>
                  <a:tcPr/>
                </a:tc>
                <a:extLst>
                  <a:ext uri="{0D108BD9-81ED-4DB2-BD59-A6C34878D82A}">
                    <a16:rowId xmlns:a16="http://schemas.microsoft.com/office/drawing/2014/main" val="1088043331"/>
                  </a:ext>
                </a:extLst>
              </a:tr>
            </a:tbl>
          </a:graphicData>
        </a:graphic>
      </p:graphicFrame>
      <p:cxnSp>
        <p:nvCxnSpPr>
          <p:cNvPr id="13" name="Straight Arrow Connector 12">
            <a:extLst>
              <a:ext uri="{FF2B5EF4-FFF2-40B4-BE49-F238E27FC236}">
                <a16:creationId xmlns:a16="http://schemas.microsoft.com/office/drawing/2014/main" id="{298EC6FE-D71D-054F-89CF-B4B4D2992670}"/>
              </a:ext>
            </a:extLst>
          </p:cNvPr>
          <p:cNvCxnSpPr>
            <a:cxnSpLocks/>
            <a:stCxn id="19" idx="1"/>
          </p:cNvCxnSpPr>
          <p:nvPr/>
        </p:nvCxnSpPr>
        <p:spPr>
          <a:xfrm>
            <a:off x="7722062" y="2518087"/>
            <a:ext cx="275268" cy="39188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F7FC8AC-BBE5-9C43-B25F-11B6966BFAA4}"/>
              </a:ext>
            </a:extLst>
          </p:cNvPr>
          <p:cNvGrpSpPr/>
          <p:nvPr/>
        </p:nvGrpSpPr>
        <p:grpSpPr>
          <a:xfrm>
            <a:off x="7620204" y="2410137"/>
            <a:ext cx="190758" cy="207749"/>
            <a:chOff x="6419077" y="1667919"/>
            <a:chExt cx="190758" cy="207749"/>
          </a:xfrm>
        </p:grpSpPr>
        <p:sp>
          <p:nvSpPr>
            <p:cNvPr id="18" name="Oval 17">
              <a:extLst>
                <a:ext uri="{FF2B5EF4-FFF2-40B4-BE49-F238E27FC236}">
                  <a16:creationId xmlns:a16="http://schemas.microsoft.com/office/drawing/2014/main" id="{8838A36A-9078-C943-ABE0-A97AB3A45F8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9289A94C-8E89-E340-9B34-6C055C2528F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0" name="Straight Arrow Connector 19">
            <a:extLst>
              <a:ext uri="{FF2B5EF4-FFF2-40B4-BE49-F238E27FC236}">
                <a16:creationId xmlns:a16="http://schemas.microsoft.com/office/drawing/2014/main" id="{11C2EC77-D88B-3441-A48B-038ACCC3F562}"/>
              </a:ext>
            </a:extLst>
          </p:cNvPr>
          <p:cNvCxnSpPr>
            <a:cxnSpLocks/>
            <a:stCxn id="27" idx="1"/>
          </p:cNvCxnSpPr>
          <p:nvPr/>
        </p:nvCxnSpPr>
        <p:spPr>
          <a:xfrm flipV="1">
            <a:off x="7626683" y="3708867"/>
            <a:ext cx="370647" cy="9581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591E7107-96C4-174A-AEDF-5D22A1640B95}"/>
              </a:ext>
            </a:extLst>
          </p:cNvPr>
          <p:cNvGrpSpPr/>
          <p:nvPr/>
        </p:nvGrpSpPr>
        <p:grpSpPr>
          <a:xfrm>
            <a:off x="7524825" y="3696731"/>
            <a:ext cx="190758" cy="207749"/>
            <a:chOff x="6419077" y="1667919"/>
            <a:chExt cx="190758" cy="207749"/>
          </a:xfrm>
        </p:grpSpPr>
        <p:sp>
          <p:nvSpPr>
            <p:cNvPr id="26" name="Oval 25">
              <a:extLst>
                <a:ext uri="{FF2B5EF4-FFF2-40B4-BE49-F238E27FC236}">
                  <a16:creationId xmlns:a16="http://schemas.microsoft.com/office/drawing/2014/main" id="{8110B61C-C9D0-F748-B50E-60EA54929EF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ED46C4FB-A8D3-2840-A31B-DF17A6D7827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8" name="Straight Arrow Connector 27">
            <a:extLst>
              <a:ext uri="{FF2B5EF4-FFF2-40B4-BE49-F238E27FC236}">
                <a16:creationId xmlns:a16="http://schemas.microsoft.com/office/drawing/2014/main" id="{E18DFA62-3F8C-D14B-ADB1-1E6DE011D332}"/>
              </a:ext>
            </a:extLst>
          </p:cNvPr>
          <p:cNvCxnSpPr>
            <a:cxnSpLocks/>
            <a:stCxn id="31" idx="1"/>
          </p:cNvCxnSpPr>
          <p:nvPr/>
        </p:nvCxnSpPr>
        <p:spPr>
          <a:xfrm>
            <a:off x="7273651" y="2792675"/>
            <a:ext cx="863246" cy="32905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FCF1115-72EB-8B4F-AE3B-B45180AAA784}"/>
              </a:ext>
            </a:extLst>
          </p:cNvPr>
          <p:cNvGrpSpPr/>
          <p:nvPr/>
        </p:nvGrpSpPr>
        <p:grpSpPr>
          <a:xfrm>
            <a:off x="7171793" y="2684725"/>
            <a:ext cx="190758" cy="207749"/>
            <a:chOff x="6419077" y="1667919"/>
            <a:chExt cx="190758" cy="207749"/>
          </a:xfrm>
        </p:grpSpPr>
        <p:sp>
          <p:nvSpPr>
            <p:cNvPr id="30" name="Oval 29">
              <a:extLst>
                <a:ext uri="{FF2B5EF4-FFF2-40B4-BE49-F238E27FC236}">
                  <a16:creationId xmlns:a16="http://schemas.microsoft.com/office/drawing/2014/main" id="{C394B4F1-3DF5-1A49-8FA3-A30BE764E7F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7">
              <a:extLst>
                <a:ext uri="{FF2B5EF4-FFF2-40B4-BE49-F238E27FC236}">
                  <a16:creationId xmlns:a16="http://schemas.microsoft.com/office/drawing/2014/main" id="{F2941822-DDBA-B941-B4AD-BB86C148F8C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4076449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54</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Next, we will create two virtual networks in Tenant-1.</a:t>
            </a:r>
          </a:p>
          <a:p>
            <a:pPr marL="0" indent="0">
              <a:lnSpc>
                <a:spcPct val="100000"/>
              </a:lnSpc>
              <a:buNone/>
            </a:pPr>
            <a:r>
              <a:rPr lang="en-US" sz="1200"/>
              <a:t>Below diagram illustrates the topology of the data center after this section.</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Create Virtual Networks</a:t>
            </a:r>
          </a:p>
        </p:txBody>
      </p:sp>
      <p:sp>
        <p:nvSpPr>
          <p:cNvPr id="6" name="Rounded Rectangle 5">
            <a:extLst>
              <a:ext uri="{FF2B5EF4-FFF2-40B4-BE49-F238E27FC236}">
                <a16:creationId xmlns:a16="http://schemas.microsoft.com/office/drawing/2014/main" id="{033322D0-1AE7-E347-BEF9-DEEAB7388F04}"/>
              </a:ext>
            </a:extLst>
          </p:cNvPr>
          <p:cNvSpPr/>
          <p:nvPr/>
        </p:nvSpPr>
        <p:spPr>
          <a:xfrm>
            <a:off x="1284994" y="2258383"/>
            <a:ext cx="4403924" cy="2248113"/>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TextBox 6">
            <a:extLst>
              <a:ext uri="{FF2B5EF4-FFF2-40B4-BE49-F238E27FC236}">
                <a16:creationId xmlns:a16="http://schemas.microsoft.com/office/drawing/2014/main" id="{DD00AF24-7D79-E34E-81EC-4D2BAECA3AEB}"/>
              </a:ext>
            </a:extLst>
          </p:cNvPr>
          <p:cNvSpPr txBox="1"/>
          <p:nvPr/>
        </p:nvSpPr>
        <p:spPr>
          <a:xfrm>
            <a:off x="1335438" y="2327228"/>
            <a:ext cx="1664238" cy="261610"/>
          </a:xfrm>
          <a:prstGeom prst="rect">
            <a:avLst/>
          </a:prstGeom>
          <a:noFill/>
        </p:spPr>
        <p:txBody>
          <a:bodyPr wrap="none" rtlCol="0">
            <a:spAutoFit/>
          </a:bodyPr>
          <a:lstStyle/>
          <a:p>
            <a:r>
              <a:rPr lang="en-US" sz="1100">
                <a:solidFill>
                  <a:schemeClr val="accent1">
                    <a:lumMod val="75000"/>
                  </a:schemeClr>
                </a:solidFill>
              </a:rPr>
              <a:t>DataCenter-A Blueprint</a:t>
            </a:r>
          </a:p>
        </p:txBody>
      </p:sp>
      <p:sp>
        <p:nvSpPr>
          <p:cNvPr id="4" name="Oval 3">
            <a:extLst>
              <a:ext uri="{FF2B5EF4-FFF2-40B4-BE49-F238E27FC236}">
                <a16:creationId xmlns:a16="http://schemas.microsoft.com/office/drawing/2014/main" id="{09F6EEF6-F9D9-2848-BF7B-6467083434C2}"/>
              </a:ext>
            </a:extLst>
          </p:cNvPr>
          <p:cNvSpPr/>
          <p:nvPr/>
        </p:nvSpPr>
        <p:spPr>
          <a:xfrm>
            <a:off x="2817130" y="2801626"/>
            <a:ext cx="1295894" cy="966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Tenant-1 Routing Zone</a:t>
            </a:r>
          </a:p>
        </p:txBody>
      </p:sp>
      <p:cxnSp>
        <p:nvCxnSpPr>
          <p:cNvPr id="9" name="Straight Connector 8">
            <a:extLst>
              <a:ext uri="{FF2B5EF4-FFF2-40B4-BE49-F238E27FC236}">
                <a16:creationId xmlns:a16="http://schemas.microsoft.com/office/drawing/2014/main" id="{699763CF-EA18-7544-883F-C96D55EB1F98}"/>
              </a:ext>
            </a:extLst>
          </p:cNvPr>
          <p:cNvCxnSpPr>
            <a:stCxn id="4" idx="3"/>
          </p:cNvCxnSpPr>
          <p:nvPr/>
        </p:nvCxnSpPr>
        <p:spPr>
          <a:xfrm flipH="1">
            <a:off x="2999676" y="3626532"/>
            <a:ext cx="0" cy="3563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06DC5B-BCFB-8243-A101-B378D804A284}"/>
              </a:ext>
            </a:extLst>
          </p:cNvPr>
          <p:cNvCxnSpPr>
            <a:cxnSpLocks/>
          </p:cNvCxnSpPr>
          <p:nvPr/>
        </p:nvCxnSpPr>
        <p:spPr>
          <a:xfrm>
            <a:off x="2203152" y="3982856"/>
            <a:ext cx="24240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EF81C8-BC9D-E247-9A65-D50524198F66}"/>
              </a:ext>
            </a:extLst>
          </p:cNvPr>
          <p:cNvCxnSpPr>
            <a:cxnSpLocks/>
            <a:stCxn id="4" idx="5"/>
          </p:cNvCxnSpPr>
          <p:nvPr/>
        </p:nvCxnSpPr>
        <p:spPr>
          <a:xfrm>
            <a:off x="3923245" y="3626532"/>
            <a:ext cx="0" cy="6018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CE00F4-FD3E-EA40-B057-35B79A311B60}"/>
              </a:ext>
            </a:extLst>
          </p:cNvPr>
          <p:cNvCxnSpPr>
            <a:cxnSpLocks/>
          </p:cNvCxnSpPr>
          <p:nvPr/>
        </p:nvCxnSpPr>
        <p:spPr>
          <a:xfrm>
            <a:off x="2324867" y="4228332"/>
            <a:ext cx="242408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8FAC1A7-E556-744C-ACDF-F187E247C327}"/>
              </a:ext>
            </a:extLst>
          </p:cNvPr>
          <p:cNvSpPr txBox="1"/>
          <p:nvPr/>
        </p:nvSpPr>
        <p:spPr>
          <a:xfrm>
            <a:off x="1633011" y="3788393"/>
            <a:ext cx="1383712" cy="215444"/>
          </a:xfrm>
          <a:prstGeom prst="rect">
            <a:avLst/>
          </a:prstGeom>
          <a:noFill/>
        </p:spPr>
        <p:txBody>
          <a:bodyPr wrap="none" rtlCol="0">
            <a:spAutoFit/>
          </a:bodyPr>
          <a:lstStyle/>
          <a:p>
            <a:r>
              <a:rPr lang="en-US" sz="800">
                <a:solidFill>
                  <a:srgbClr val="C00000"/>
                </a:solidFill>
              </a:rPr>
              <a:t>vn101 (192.168.101.0/24)</a:t>
            </a:r>
          </a:p>
        </p:txBody>
      </p:sp>
      <p:sp>
        <p:nvSpPr>
          <p:cNvPr id="19" name="TextBox 18">
            <a:extLst>
              <a:ext uri="{FF2B5EF4-FFF2-40B4-BE49-F238E27FC236}">
                <a16:creationId xmlns:a16="http://schemas.microsoft.com/office/drawing/2014/main" id="{9CCB67BA-B6AF-814E-B9EB-39B805ED3403}"/>
              </a:ext>
            </a:extLst>
          </p:cNvPr>
          <p:cNvSpPr txBox="1"/>
          <p:nvPr/>
        </p:nvSpPr>
        <p:spPr>
          <a:xfrm>
            <a:off x="4000184" y="4026827"/>
            <a:ext cx="1383712" cy="215444"/>
          </a:xfrm>
          <a:prstGeom prst="rect">
            <a:avLst/>
          </a:prstGeom>
          <a:noFill/>
        </p:spPr>
        <p:txBody>
          <a:bodyPr wrap="none" rtlCol="0">
            <a:spAutoFit/>
          </a:bodyPr>
          <a:lstStyle/>
          <a:p>
            <a:r>
              <a:rPr lang="en-US" sz="800">
                <a:solidFill>
                  <a:srgbClr val="0070C0"/>
                </a:solidFill>
              </a:rPr>
              <a:t>vn102 (192.168.102.0/24)</a:t>
            </a:r>
          </a:p>
        </p:txBody>
      </p:sp>
    </p:spTree>
    <p:extLst>
      <p:ext uri="{BB962C8B-B14F-4D97-AF65-F5344CB8AC3E}">
        <p14:creationId xmlns:p14="http://schemas.microsoft.com/office/powerpoint/2010/main" val="4134720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04379F-C858-3547-A67C-74EACCD4CDF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Virtual Networks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55</a:t>
            </a:fld>
            <a:endParaRPr lang="en-US"/>
          </a:p>
        </p:txBody>
      </p:sp>
      <p:sp>
        <p:nvSpPr>
          <p:cNvPr id="16" name="Content Placeholder 2">
            <a:extLst>
              <a:ext uri="{FF2B5EF4-FFF2-40B4-BE49-F238E27FC236}">
                <a16:creationId xmlns:a16="http://schemas.microsoft.com/office/drawing/2014/main" id="{8C3DCFA0-EA56-7742-BDF5-10485A569654}"/>
              </a:ext>
            </a:extLst>
          </p:cNvPr>
          <p:cNvSpPr>
            <a:spLocks noGrp="1"/>
          </p:cNvSpPr>
          <p:nvPr>
            <p:ph idx="1"/>
          </p:nvPr>
        </p:nvSpPr>
        <p:spPr>
          <a:xfrm>
            <a:off x="383094" y="1203715"/>
            <a:ext cx="3539767" cy="3504721"/>
          </a:xfrm>
        </p:spPr>
        <p:txBody>
          <a:bodyPr/>
          <a:lstStyle/>
          <a:p>
            <a:pPr marL="171450" indent="-171450">
              <a:lnSpc>
                <a:spcPct val="100000"/>
              </a:lnSpc>
              <a:spcBef>
                <a:spcPts val="900"/>
              </a:spcBef>
              <a:buFont typeface="Arial" panose="020B0604020202020204" pitchFamily="34" charset="0"/>
              <a:buChar char="•"/>
            </a:pPr>
            <a:r>
              <a:rPr lang="en-US" sz="1000"/>
              <a:t>Go go </a:t>
            </a:r>
            <a:r>
              <a:rPr lang="en-US" sz="1000" b="1"/>
              <a:t>Blueprints &gt; DataCenter-A &gt; Staged &gt; Virtual &gt; Virtual Networks</a:t>
            </a:r>
            <a:r>
              <a:rPr lang="en-US" sz="1000"/>
              <a:t>, and then create below two virtual networks.</a:t>
            </a:r>
          </a:p>
        </p:txBody>
      </p:sp>
      <p:graphicFrame>
        <p:nvGraphicFramePr>
          <p:cNvPr id="13" name="Table 7">
            <a:extLst>
              <a:ext uri="{FF2B5EF4-FFF2-40B4-BE49-F238E27FC236}">
                <a16:creationId xmlns:a16="http://schemas.microsoft.com/office/drawing/2014/main" id="{BBAD3D1D-6B72-EE4A-8140-09CEBBECC86B}"/>
              </a:ext>
            </a:extLst>
          </p:cNvPr>
          <p:cNvGraphicFramePr>
            <a:graphicFrameLocks noGrp="1"/>
          </p:cNvGraphicFramePr>
          <p:nvPr>
            <p:extLst>
              <p:ext uri="{D42A27DB-BD31-4B8C-83A1-F6EECF244321}">
                <p14:modId xmlns:p14="http://schemas.microsoft.com/office/powerpoint/2010/main" val="1705576835"/>
              </p:ext>
            </p:extLst>
          </p:nvPr>
        </p:nvGraphicFramePr>
        <p:xfrm>
          <a:off x="546596" y="1772740"/>
          <a:ext cx="3130382" cy="2301240"/>
        </p:xfrm>
        <a:graphic>
          <a:graphicData uri="http://schemas.openxmlformats.org/drawingml/2006/table">
            <a:tbl>
              <a:tblPr firstCol="1" bandRow="1">
                <a:tableStyleId>{5C22544A-7EE6-4342-B048-85BDC9FD1C3A}</a:tableStyleId>
              </a:tblPr>
              <a:tblGrid>
                <a:gridCol w="1116507">
                  <a:extLst>
                    <a:ext uri="{9D8B030D-6E8A-4147-A177-3AD203B41FA5}">
                      <a16:colId xmlns:a16="http://schemas.microsoft.com/office/drawing/2014/main" val="578006021"/>
                    </a:ext>
                  </a:extLst>
                </a:gridCol>
                <a:gridCol w="1006454">
                  <a:extLst>
                    <a:ext uri="{9D8B030D-6E8A-4147-A177-3AD203B41FA5}">
                      <a16:colId xmlns:a16="http://schemas.microsoft.com/office/drawing/2014/main" val="264078699"/>
                    </a:ext>
                  </a:extLst>
                </a:gridCol>
                <a:gridCol w="1007421">
                  <a:extLst>
                    <a:ext uri="{9D8B030D-6E8A-4147-A177-3AD203B41FA5}">
                      <a16:colId xmlns:a16="http://schemas.microsoft.com/office/drawing/2014/main" val="2136550063"/>
                    </a:ext>
                  </a:extLst>
                </a:gridCol>
              </a:tblGrid>
              <a:tr h="0">
                <a:tc>
                  <a:txBody>
                    <a:bodyPr/>
                    <a:lstStyle/>
                    <a:p>
                      <a:r>
                        <a:rPr lang="en-US" sz="700"/>
                        <a:t>Type</a:t>
                      </a:r>
                    </a:p>
                  </a:txBody>
                  <a:tcPr/>
                </a:tc>
                <a:tc>
                  <a:txBody>
                    <a:bodyPr/>
                    <a:lstStyle/>
                    <a:p>
                      <a:r>
                        <a:rPr lang="en-US" sz="700"/>
                        <a:t>VXLAN</a:t>
                      </a:r>
                    </a:p>
                  </a:txBody>
                  <a:tcPr/>
                </a:tc>
                <a:tc>
                  <a:txBody>
                    <a:bodyPr/>
                    <a:lstStyle/>
                    <a:p>
                      <a:r>
                        <a:rPr lang="en-US" sz="700"/>
                        <a:t>VXLAN</a:t>
                      </a:r>
                    </a:p>
                  </a:txBody>
                  <a:tcPr/>
                </a:tc>
                <a:extLst>
                  <a:ext uri="{0D108BD9-81ED-4DB2-BD59-A6C34878D82A}">
                    <a16:rowId xmlns:a16="http://schemas.microsoft.com/office/drawing/2014/main" val="1131447612"/>
                  </a:ext>
                </a:extLst>
              </a:tr>
              <a:tr h="0">
                <a:tc>
                  <a:txBody>
                    <a:bodyPr/>
                    <a:lstStyle/>
                    <a:p>
                      <a:r>
                        <a:rPr lang="en-US" sz="700" b="1" kern="1200">
                          <a:solidFill>
                            <a:schemeClr val="lt1"/>
                          </a:solidFill>
                          <a:latin typeface="+mn-lt"/>
                          <a:ea typeface="+mn-ea"/>
                          <a:cs typeface="+mn-cs"/>
                        </a:rPr>
                        <a:t>Name</a:t>
                      </a:r>
                    </a:p>
                  </a:txBody>
                  <a:tcPr/>
                </a:tc>
                <a:tc>
                  <a:txBody>
                    <a:bodyPr/>
                    <a:lstStyle/>
                    <a:p>
                      <a:r>
                        <a:rPr lang="en-US" sz="700"/>
                        <a:t>vn101</a:t>
                      </a:r>
                    </a:p>
                  </a:txBody>
                  <a:tcPr/>
                </a:tc>
                <a:tc>
                  <a:txBody>
                    <a:bodyPr/>
                    <a:lstStyle/>
                    <a:p>
                      <a:r>
                        <a:rPr lang="en-US" sz="700"/>
                        <a:t>vn102</a:t>
                      </a:r>
                    </a:p>
                  </a:txBody>
                  <a:tcPr/>
                </a:tc>
                <a:extLst>
                  <a:ext uri="{0D108BD9-81ED-4DB2-BD59-A6C34878D82A}">
                    <a16:rowId xmlns:a16="http://schemas.microsoft.com/office/drawing/2014/main" val="2246386874"/>
                  </a:ext>
                </a:extLst>
              </a:tr>
              <a:tr h="0">
                <a:tc>
                  <a:txBody>
                    <a:bodyPr/>
                    <a:lstStyle/>
                    <a:p>
                      <a:r>
                        <a:rPr lang="en-US" sz="700"/>
                        <a:t>Routing Zone</a:t>
                      </a:r>
                    </a:p>
                  </a:txBody>
                  <a:tcPr/>
                </a:tc>
                <a:tc>
                  <a:txBody>
                    <a:bodyPr/>
                    <a:lstStyle/>
                    <a:p>
                      <a:r>
                        <a:rPr lang="en-US" sz="700"/>
                        <a:t>Tenant-1</a:t>
                      </a:r>
                    </a:p>
                  </a:txBody>
                  <a:tcPr/>
                </a:tc>
                <a:tc>
                  <a:txBody>
                    <a:bodyPr/>
                    <a:lstStyle/>
                    <a:p>
                      <a:r>
                        <a:rPr lang="en-US" sz="700"/>
                        <a:t>Tenant-1</a:t>
                      </a:r>
                    </a:p>
                  </a:txBody>
                  <a:tcPr/>
                </a:tc>
                <a:extLst>
                  <a:ext uri="{0D108BD9-81ED-4DB2-BD59-A6C34878D82A}">
                    <a16:rowId xmlns:a16="http://schemas.microsoft.com/office/drawing/2014/main" val="1088043331"/>
                  </a:ext>
                </a:extLst>
              </a:tr>
              <a:tr h="0">
                <a:tc>
                  <a:txBody>
                    <a:bodyPr/>
                    <a:lstStyle/>
                    <a:p>
                      <a:r>
                        <a:rPr lang="en-US" sz="700"/>
                        <a:t>VNI(s)</a:t>
                      </a:r>
                    </a:p>
                  </a:txBody>
                  <a:tcPr/>
                </a:tc>
                <a:tc>
                  <a:txBody>
                    <a:bodyPr/>
                    <a:lstStyle/>
                    <a:p>
                      <a:r>
                        <a:rPr lang="en-US" sz="700"/>
                        <a:t>10101</a:t>
                      </a:r>
                    </a:p>
                  </a:txBody>
                  <a:tcPr/>
                </a:tc>
                <a:tc>
                  <a:txBody>
                    <a:bodyPr/>
                    <a:lstStyle/>
                    <a:p>
                      <a:r>
                        <a:rPr lang="en-US" sz="700"/>
                        <a:t>10102</a:t>
                      </a:r>
                    </a:p>
                  </a:txBody>
                  <a:tcPr/>
                </a:tc>
                <a:extLst>
                  <a:ext uri="{0D108BD9-81ED-4DB2-BD59-A6C34878D82A}">
                    <a16:rowId xmlns:a16="http://schemas.microsoft.com/office/drawing/2014/main" val="523861516"/>
                  </a:ext>
                </a:extLst>
              </a:tr>
              <a:tr h="0">
                <a:tc>
                  <a:txBody>
                    <a:bodyPr/>
                    <a:lstStyle/>
                    <a:p>
                      <a:r>
                        <a:rPr lang="en-US" sz="700"/>
                        <a:t>Set same VLAN ID on all </a:t>
                      </a:r>
                      <a:r>
                        <a:rPr lang="en-US" sz="700" err="1"/>
                        <a:t>leafs</a:t>
                      </a:r>
                      <a:r>
                        <a:rPr lang="en-US" sz="700"/>
                        <a:t>?</a:t>
                      </a:r>
                    </a:p>
                  </a:txBody>
                  <a:tcPr/>
                </a:tc>
                <a:tc>
                  <a:txBody>
                    <a:bodyPr/>
                    <a:lstStyle/>
                    <a:p>
                      <a:r>
                        <a:rPr lang="en-US" sz="700"/>
                        <a:t>Yes</a:t>
                      </a:r>
                    </a:p>
                  </a:txBody>
                  <a:tcPr/>
                </a:tc>
                <a:tc>
                  <a:txBody>
                    <a:bodyPr/>
                    <a:lstStyle/>
                    <a:p>
                      <a:r>
                        <a:rPr lang="en-US" sz="700"/>
                        <a:t>Yes</a:t>
                      </a:r>
                    </a:p>
                  </a:txBody>
                  <a:tcPr/>
                </a:tc>
                <a:extLst>
                  <a:ext uri="{0D108BD9-81ED-4DB2-BD59-A6C34878D82A}">
                    <a16:rowId xmlns:a16="http://schemas.microsoft.com/office/drawing/2014/main" val="666723032"/>
                  </a:ext>
                </a:extLst>
              </a:tr>
              <a:tr h="0">
                <a:tc>
                  <a:txBody>
                    <a:bodyPr/>
                    <a:lstStyle/>
                    <a:p>
                      <a:r>
                        <a:rPr lang="en-US" sz="700"/>
                        <a:t>VLAN ID (on </a:t>
                      </a:r>
                      <a:r>
                        <a:rPr lang="en-US" sz="700" err="1"/>
                        <a:t>leafs</a:t>
                      </a:r>
                      <a:r>
                        <a:rPr lang="en-US" sz="700"/>
                        <a:t>)</a:t>
                      </a:r>
                    </a:p>
                  </a:txBody>
                  <a:tcPr/>
                </a:tc>
                <a:tc>
                  <a:txBody>
                    <a:bodyPr/>
                    <a:lstStyle/>
                    <a:p>
                      <a:r>
                        <a:rPr lang="en-US" sz="700"/>
                        <a:t>101</a:t>
                      </a:r>
                    </a:p>
                  </a:txBody>
                  <a:tcPr/>
                </a:tc>
                <a:tc>
                  <a:txBody>
                    <a:bodyPr/>
                    <a:lstStyle/>
                    <a:p>
                      <a:r>
                        <a:rPr lang="en-US" sz="700"/>
                        <a:t>102</a:t>
                      </a:r>
                    </a:p>
                  </a:txBody>
                  <a:tcPr/>
                </a:tc>
                <a:extLst>
                  <a:ext uri="{0D108BD9-81ED-4DB2-BD59-A6C34878D82A}">
                    <a16:rowId xmlns:a16="http://schemas.microsoft.com/office/drawing/2014/main" val="2205702560"/>
                  </a:ext>
                </a:extLst>
              </a:tr>
              <a:tr h="0">
                <a:tc>
                  <a:txBody>
                    <a:bodyPr/>
                    <a:lstStyle/>
                    <a:p>
                      <a:r>
                        <a:rPr lang="en-US" sz="700"/>
                        <a:t>IPv4 Subnet</a:t>
                      </a:r>
                    </a:p>
                  </a:txBody>
                  <a:tcPr/>
                </a:tc>
                <a:tc>
                  <a:txBody>
                    <a:bodyPr/>
                    <a:lstStyle/>
                    <a:p>
                      <a:r>
                        <a:rPr lang="en-US" sz="700"/>
                        <a:t>192.168.101.0/24</a:t>
                      </a:r>
                    </a:p>
                  </a:txBody>
                  <a:tcPr/>
                </a:tc>
                <a:tc>
                  <a:txBody>
                    <a:bodyPr/>
                    <a:lstStyle/>
                    <a:p>
                      <a:r>
                        <a:rPr lang="en-US" sz="700"/>
                        <a:t>192.168.102.0/24</a:t>
                      </a:r>
                    </a:p>
                  </a:txBody>
                  <a:tcPr/>
                </a:tc>
                <a:extLst>
                  <a:ext uri="{0D108BD9-81ED-4DB2-BD59-A6C34878D82A}">
                    <a16:rowId xmlns:a16="http://schemas.microsoft.com/office/drawing/2014/main" val="1690383822"/>
                  </a:ext>
                </a:extLst>
              </a:tr>
              <a:tr h="0">
                <a:tc>
                  <a:txBody>
                    <a:bodyPr/>
                    <a:lstStyle/>
                    <a:p>
                      <a:r>
                        <a:rPr lang="en-US" sz="700"/>
                        <a:t>Virtual Gateway IPv4</a:t>
                      </a:r>
                    </a:p>
                  </a:txBody>
                  <a:tcPr/>
                </a:tc>
                <a:tc>
                  <a:txBody>
                    <a:bodyPr/>
                    <a:lstStyle/>
                    <a:p>
                      <a:r>
                        <a:rPr lang="en-US" sz="700"/>
                        <a:t>192.168.101.1</a:t>
                      </a:r>
                    </a:p>
                  </a:txBody>
                  <a:tcPr/>
                </a:tc>
                <a:tc>
                  <a:txBody>
                    <a:bodyPr/>
                    <a:lstStyle/>
                    <a:p>
                      <a:r>
                        <a:rPr lang="en-US" sz="700"/>
                        <a:t>192.168.102.1</a:t>
                      </a:r>
                    </a:p>
                  </a:txBody>
                  <a:tcPr/>
                </a:tc>
                <a:extLst>
                  <a:ext uri="{0D108BD9-81ED-4DB2-BD59-A6C34878D82A}">
                    <a16:rowId xmlns:a16="http://schemas.microsoft.com/office/drawing/2014/main" val="214642700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Create Connectivity Templates for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Untagged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Untagged</a:t>
                      </a:r>
                    </a:p>
                  </a:txBody>
                  <a:tcPr/>
                </a:tc>
                <a:extLst>
                  <a:ext uri="{0D108BD9-81ED-4DB2-BD59-A6C34878D82A}">
                    <a16:rowId xmlns:a16="http://schemas.microsoft.com/office/drawing/2014/main" val="1068844167"/>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Assign To Rack</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server_rack_001_leaf_pair1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server_rack_001_leaf_pair1</a:t>
                      </a:r>
                    </a:p>
                  </a:txBody>
                  <a:tcPr/>
                </a:tc>
                <a:extLst>
                  <a:ext uri="{0D108BD9-81ED-4DB2-BD59-A6C34878D82A}">
                    <a16:rowId xmlns:a16="http://schemas.microsoft.com/office/drawing/2014/main" val="3843811832"/>
                  </a:ext>
                </a:extLst>
              </a:tr>
            </a:tbl>
          </a:graphicData>
        </a:graphic>
      </p:graphicFrame>
      <p:cxnSp>
        <p:nvCxnSpPr>
          <p:cNvPr id="11" name="Straight Arrow Connector 10">
            <a:extLst>
              <a:ext uri="{FF2B5EF4-FFF2-40B4-BE49-F238E27FC236}">
                <a16:creationId xmlns:a16="http://schemas.microsoft.com/office/drawing/2014/main" id="{92B6A910-2071-2343-9F83-43190BAC143B}"/>
              </a:ext>
            </a:extLst>
          </p:cNvPr>
          <p:cNvCxnSpPr>
            <a:cxnSpLocks/>
            <a:stCxn id="18" idx="1"/>
          </p:cNvCxnSpPr>
          <p:nvPr/>
        </p:nvCxnSpPr>
        <p:spPr>
          <a:xfrm flipH="1" flipV="1">
            <a:off x="5311036" y="2342367"/>
            <a:ext cx="373634" cy="16758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918E45C-FE01-764D-8793-6B283326B585}"/>
              </a:ext>
            </a:extLst>
          </p:cNvPr>
          <p:cNvGrpSpPr/>
          <p:nvPr/>
        </p:nvGrpSpPr>
        <p:grpSpPr>
          <a:xfrm>
            <a:off x="5582812" y="2402002"/>
            <a:ext cx="190758" cy="207749"/>
            <a:chOff x="6419077" y="1667919"/>
            <a:chExt cx="190758" cy="207749"/>
          </a:xfrm>
        </p:grpSpPr>
        <p:sp>
          <p:nvSpPr>
            <p:cNvPr id="17" name="Oval 16">
              <a:extLst>
                <a:ext uri="{FF2B5EF4-FFF2-40B4-BE49-F238E27FC236}">
                  <a16:creationId xmlns:a16="http://schemas.microsoft.com/office/drawing/2014/main" id="{DEB13D69-05B7-D042-B74C-2978B83210B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7">
              <a:extLst>
                <a:ext uri="{FF2B5EF4-FFF2-40B4-BE49-F238E27FC236}">
                  <a16:creationId xmlns:a16="http://schemas.microsoft.com/office/drawing/2014/main" id="{DC52D039-E9EB-F84E-B719-48315627B9E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9" name="Straight Arrow Connector 18">
            <a:extLst>
              <a:ext uri="{FF2B5EF4-FFF2-40B4-BE49-F238E27FC236}">
                <a16:creationId xmlns:a16="http://schemas.microsoft.com/office/drawing/2014/main" id="{E9C3F44E-6634-624A-92E0-FD5D453F0F74}"/>
              </a:ext>
            </a:extLst>
          </p:cNvPr>
          <p:cNvCxnSpPr>
            <a:cxnSpLocks/>
            <a:stCxn id="24" idx="1"/>
          </p:cNvCxnSpPr>
          <p:nvPr/>
        </p:nvCxnSpPr>
        <p:spPr>
          <a:xfrm>
            <a:off x="7571429" y="2430234"/>
            <a:ext cx="428527" cy="9584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A3C2ACD-4105-EB43-9392-DB340BF652AB}"/>
              </a:ext>
            </a:extLst>
          </p:cNvPr>
          <p:cNvGrpSpPr/>
          <p:nvPr/>
        </p:nvGrpSpPr>
        <p:grpSpPr>
          <a:xfrm>
            <a:off x="7469571" y="2322284"/>
            <a:ext cx="190758" cy="207749"/>
            <a:chOff x="6419077" y="1667919"/>
            <a:chExt cx="190758" cy="207749"/>
          </a:xfrm>
        </p:grpSpPr>
        <p:sp>
          <p:nvSpPr>
            <p:cNvPr id="23" name="Oval 22">
              <a:extLst>
                <a:ext uri="{FF2B5EF4-FFF2-40B4-BE49-F238E27FC236}">
                  <a16:creationId xmlns:a16="http://schemas.microsoft.com/office/drawing/2014/main" id="{23908218-F9DB-8149-B441-F0FCCF85C33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267DCFC4-46D8-5F4E-9E9A-32462E4A713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395233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40C1EB-1777-9743-9CA1-F3F20255888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Virtual Networks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56</a:t>
            </a:fld>
            <a:endParaRPr lang="en-US"/>
          </a:p>
        </p:txBody>
      </p:sp>
      <p:sp>
        <p:nvSpPr>
          <p:cNvPr id="29" name="Content Placeholder 2">
            <a:extLst>
              <a:ext uri="{FF2B5EF4-FFF2-40B4-BE49-F238E27FC236}">
                <a16:creationId xmlns:a16="http://schemas.microsoft.com/office/drawing/2014/main" id="{AC427C5B-4070-DC48-9706-139E14A07F44}"/>
              </a:ext>
            </a:extLst>
          </p:cNvPr>
          <p:cNvSpPr>
            <a:spLocks noGrp="1"/>
          </p:cNvSpPr>
          <p:nvPr>
            <p:ph idx="1"/>
          </p:nvPr>
        </p:nvSpPr>
        <p:spPr>
          <a:xfrm>
            <a:off x="383094" y="1203715"/>
            <a:ext cx="3539767" cy="3504721"/>
          </a:xfrm>
        </p:spPr>
        <p:txBody>
          <a:bodyPr/>
          <a:lstStyle/>
          <a:p>
            <a:pPr marL="171450" indent="-171450">
              <a:lnSpc>
                <a:spcPct val="100000"/>
              </a:lnSpc>
              <a:spcBef>
                <a:spcPts val="900"/>
              </a:spcBef>
              <a:buFont typeface="Arial" panose="020B0604020202020204" pitchFamily="34" charset="0"/>
              <a:buChar char="•"/>
            </a:pPr>
            <a:r>
              <a:rPr lang="en-US" sz="1000"/>
              <a:t>Go go </a:t>
            </a:r>
            <a:r>
              <a:rPr lang="en-US" sz="1000" b="1"/>
              <a:t>Blueprints &gt; DataCenter-A &gt; Staged &gt; Virtual &gt; Virtual Networks</a:t>
            </a:r>
            <a:r>
              <a:rPr lang="en-US" sz="1000"/>
              <a:t>, and then create below two virtual networks.</a:t>
            </a:r>
          </a:p>
        </p:txBody>
      </p:sp>
      <p:graphicFrame>
        <p:nvGraphicFramePr>
          <p:cNvPr id="21" name="Table 7">
            <a:extLst>
              <a:ext uri="{FF2B5EF4-FFF2-40B4-BE49-F238E27FC236}">
                <a16:creationId xmlns:a16="http://schemas.microsoft.com/office/drawing/2014/main" id="{B354508F-A7D5-5340-B0BE-A1E98DDB691C}"/>
              </a:ext>
            </a:extLst>
          </p:cNvPr>
          <p:cNvGraphicFramePr>
            <a:graphicFrameLocks noGrp="1"/>
          </p:cNvGraphicFramePr>
          <p:nvPr>
            <p:extLst>
              <p:ext uri="{D42A27DB-BD31-4B8C-83A1-F6EECF244321}">
                <p14:modId xmlns:p14="http://schemas.microsoft.com/office/powerpoint/2010/main" val="3713372526"/>
              </p:ext>
            </p:extLst>
          </p:nvPr>
        </p:nvGraphicFramePr>
        <p:xfrm>
          <a:off x="546596" y="1772740"/>
          <a:ext cx="3130382" cy="2301240"/>
        </p:xfrm>
        <a:graphic>
          <a:graphicData uri="http://schemas.openxmlformats.org/drawingml/2006/table">
            <a:tbl>
              <a:tblPr firstCol="1" bandRow="1">
                <a:tableStyleId>{5C22544A-7EE6-4342-B048-85BDC9FD1C3A}</a:tableStyleId>
              </a:tblPr>
              <a:tblGrid>
                <a:gridCol w="1116507">
                  <a:extLst>
                    <a:ext uri="{9D8B030D-6E8A-4147-A177-3AD203B41FA5}">
                      <a16:colId xmlns:a16="http://schemas.microsoft.com/office/drawing/2014/main" val="578006021"/>
                    </a:ext>
                  </a:extLst>
                </a:gridCol>
                <a:gridCol w="1006454">
                  <a:extLst>
                    <a:ext uri="{9D8B030D-6E8A-4147-A177-3AD203B41FA5}">
                      <a16:colId xmlns:a16="http://schemas.microsoft.com/office/drawing/2014/main" val="264078699"/>
                    </a:ext>
                  </a:extLst>
                </a:gridCol>
                <a:gridCol w="1007421">
                  <a:extLst>
                    <a:ext uri="{9D8B030D-6E8A-4147-A177-3AD203B41FA5}">
                      <a16:colId xmlns:a16="http://schemas.microsoft.com/office/drawing/2014/main" val="2136550063"/>
                    </a:ext>
                  </a:extLst>
                </a:gridCol>
              </a:tblGrid>
              <a:tr h="0">
                <a:tc>
                  <a:txBody>
                    <a:bodyPr/>
                    <a:lstStyle/>
                    <a:p>
                      <a:r>
                        <a:rPr lang="en-US" sz="700"/>
                        <a:t>Type</a:t>
                      </a:r>
                    </a:p>
                  </a:txBody>
                  <a:tcPr/>
                </a:tc>
                <a:tc>
                  <a:txBody>
                    <a:bodyPr/>
                    <a:lstStyle/>
                    <a:p>
                      <a:r>
                        <a:rPr lang="en-US" sz="700"/>
                        <a:t>VXLAN</a:t>
                      </a:r>
                    </a:p>
                  </a:txBody>
                  <a:tcPr/>
                </a:tc>
                <a:tc>
                  <a:txBody>
                    <a:bodyPr/>
                    <a:lstStyle/>
                    <a:p>
                      <a:r>
                        <a:rPr lang="en-US" sz="700"/>
                        <a:t>VXLAN</a:t>
                      </a:r>
                    </a:p>
                  </a:txBody>
                  <a:tcPr/>
                </a:tc>
                <a:extLst>
                  <a:ext uri="{0D108BD9-81ED-4DB2-BD59-A6C34878D82A}">
                    <a16:rowId xmlns:a16="http://schemas.microsoft.com/office/drawing/2014/main" val="1131447612"/>
                  </a:ext>
                </a:extLst>
              </a:tr>
              <a:tr h="0">
                <a:tc>
                  <a:txBody>
                    <a:bodyPr/>
                    <a:lstStyle/>
                    <a:p>
                      <a:r>
                        <a:rPr lang="en-US" sz="700" b="1" kern="1200">
                          <a:solidFill>
                            <a:schemeClr val="lt1"/>
                          </a:solidFill>
                          <a:latin typeface="+mn-lt"/>
                          <a:ea typeface="+mn-ea"/>
                          <a:cs typeface="+mn-cs"/>
                        </a:rPr>
                        <a:t>Name</a:t>
                      </a:r>
                    </a:p>
                  </a:txBody>
                  <a:tcPr/>
                </a:tc>
                <a:tc>
                  <a:txBody>
                    <a:bodyPr/>
                    <a:lstStyle/>
                    <a:p>
                      <a:r>
                        <a:rPr lang="en-US" sz="700"/>
                        <a:t>vn101</a:t>
                      </a:r>
                    </a:p>
                  </a:txBody>
                  <a:tcPr/>
                </a:tc>
                <a:tc>
                  <a:txBody>
                    <a:bodyPr/>
                    <a:lstStyle/>
                    <a:p>
                      <a:r>
                        <a:rPr lang="en-US" sz="700"/>
                        <a:t>vn102</a:t>
                      </a:r>
                    </a:p>
                  </a:txBody>
                  <a:tcPr/>
                </a:tc>
                <a:extLst>
                  <a:ext uri="{0D108BD9-81ED-4DB2-BD59-A6C34878D82A}">
                    <a16:rowId xmlns:a16="http://schemas.microsoft.com/office/drawing/2014/main" val="2246386874"/>
                  </a:ext>
                </a:extLst>
              </a:tr>
              <a:tr h="0">
                <a:tc>
                  <a:txBody>
                    <a:bodyPr/>
                    <a:lstStyle/>
                    <a:p>
                      <a:r>
                        <a:rPr lang="en-US" sz="700"/>
                        <a:t>Routing Zone</a:t>
                      </a:r>
                    </a:p>
                  </a:txBody>
                  <a:tcPr/>
                </a:tc>
                <a:tc>
                  <a:txBody>
                    <a:bodyPr/>
                    <a:lstStyle/>
                    <a:p>
                      <a:r>
                        <a:rPr lang="en-US" sz="700"/>
                        <a:t>Tenant-1</a:t>
                      </a:r>
                    </a:p>
                  </a:txBody>
                  <a:tcPr/>
                </a:tc>
                <a:tc>
                  <a:txBody>
                    <a:bodyPr/>
                    <a:lstStyle/>
                    <a:p>
                      <a:r>
                        <a:rPr lang="en-US" sz="700"/>
                        <a:t>Tenant-1</a:t>
                      </a:r>
                    </a:p>
                  </a:txBody>
                  <a:tcPr/>
                </a:tc>
                <a:extLst>
                  <a:ext uri="{0D108BD9-81ED-4DB2-BD59-A6C34878D82A}">
                    <a16:rowId xmlns:a16="http://schemas.microsoft.com/office/drawing/2014/main" val="1088043331"/>
                  </a:ext>
                </a:extLst>
              </a:tr>
              <a:tr h="0">
                <a:tc>
                  <a:txBody>
                    <a:bodyPr/>
                    <a:lstStyle/>
                    <a:p>
                      <a:r>
                        <a:rPr lang="en-US" sz="700"/>
                        <a:t>VNI(s)</a:t>
                      </a:r>
                    </a:p>
                  </a:txBody>
                  <a:tcPr/>
                </a:tc>
                <a:tc>
                  <a:txBody>
                    <a:bodyPr/>
                    <a:lstStyle/>
                    <a:p>
                      <a:r>
                        <a:rPr lang="en-US" sz="700"/>
                        <a:t>10101</a:t>
                      </a:r>
                    </a:p>
                  </a:txBody>
                  <a:tcPr/>
                </a:tc>
                <a:tc>
                  <a:txBody>
                    <a:bodyPr/>
                    <a:lstStyle/>
                    <a:p>
                      <a:r>
                        <a:rPr lang="en-US" sz="700"/>
                        <a:t>10102</a:t>
                      </a:r>
                    </a:p>
                  </a:txBody>
                  <a:tcPr/>
                </a:tc>
                <a:extLst>
                  <a:ext uri="{0D108BD9-81ED-4DB2-BD59-A6C34878D82A}">
                    <a16:rowId xmlns:a16="http://schemas.microsoft.com/office/drawing/2014/main" val="523861516"/>
                  </a:ext>
                </a:extLst>
              </a:tr>
              <a:tr h="0">
                <a:tc>
                  <a:txBody>
                    <a:bodyPr/>
                    <a:lstStyle/>
                    <a:p>
                      <a:r>
                        <a:rPr lang="en-US" sz="700"/>
                        <a:t>Set same VLAN ID on all </a:t>
                      </a:r>
                      <a:r>
                        <a:rPr lang="en-US" sz="700" err="1"/>
                        <a:t>leafs</a:t>
                      </a:r>
                      <a:r>
                        <a:rPr lang="en-US" sz="700"/>
                        <a:t>?</a:t>
                      </a:r>
                    </a:p>
                  </a:txBody>
                  <a:tcPr/>
                </a:tc>
                <a:tc>
                  <a:txBody>
                    <a:bodyPr/>
                    <a:lstStyle/>
                    <a:p>
                      <a:r>
                        <a:rPr lang="en-US" sz="700"/>
                        <a:t>Yes</a:t>
                      </a:r>
                    </a:p>
                  </a:txBody>
                  <a:tcPr/>
                </a:tc>
                <a:tc>
                  <a:txBody>
                    <a:bodyPr/>
                    <a:lstStyle/>
                    <a:p>
                      <a:r>
                        <a:rPr lang="en-US" sz="700"/>
                        <a:t>Yes</a:t>
                      </a:r>
                    </a:p>
                  </a:txBody>
                  <a:tcPr/>
                </a:tc>
                <a:extLst>
                  <a:ext uri="{0D108BD9-81ED-4DB2-BD59-A6C34878D82A}">
                    <a16:rowId xmlns:a16="http://schemas.microsoft.com/office/drawing/2014/main" val="666723032"/>
                  </a:ext>
                </a:extLst>
              </a:tr>
              <a:tr h="0">
                <a:tc>
                  <a:txBody>
                    <a:bodyPr/>
                    <a:lstStyle/>
                    <a:p>
                      <a:r>
                        <a:rPr lang="en-US" sz="700"/>
                        <a:t>VLAN ID (on leafs)</a:t>
                      </a:r>
                    </a:p>
                  </a:txBody>
                  <a:tcPr/>
                </a:tc>
                <a:tc>
                  <a:txBody>
                    <a:bodyPr/>
                    <a:lstStyle/>
                    <a:p>
                      <a:r>
                        <a:rPr lang="en-US" sz="700"/>
                        <a:t>101</a:t>
                      </a:r>
                    </a:p>
                  </a:txBody>
                  <a:tcPr/>
                </a:tc>
                <a:tc>
                  <a:txBody>
                    <a:bodyPr/>
                    <a:lstStyle/>
                    <a:p>
                      <a:r>
                        <a:rPr lang="en-US" sz="700"/>
                        <a:t>102</a:t>
                      </a:r>
                    </a:p>
                  </a:txBody>
                  <a:tcPr/>
                </a:tc>
                <a:extLst>
                  <a:ext uri="{0D108BD9-81ED-4DB2-BD59-A6C34878D82A}">
                    <a16:rowId xmlns:a16="http://schemas.microsoft.com/office/drawing/2014/main" val="2205702560"/>
                  </a:ext>
                </a:extLst>
              </a:tr>
              <a:tr h="0">
                <a:tc>
                  <a:txBody>
                    <a:bodyPr/>
                    <a:lstStyle/>
                    <a:p>
                      <a:r>
                        <a:rPr lang="en-US" sz="700"/>
                        <a:t>IPv4 Subnet</a:t>
                      </a:r>
                    </a:p>
                  </a:txBody>
                  <a:tcPr/>
                </a:tc>
                <a:tc>
                  <a:txBody>
                    <a:bodyPr/>
                    <a:lstStyle/>
                    <a:p>
                      <a:r>
                        <a:rPr lang="en-US" sz="700"/>
                        <a:t>192.168.101.0/24</a:t>
                      </a:r>
                    </a:p>
                  </a:txBody>
                  <a:tcPr/>
                </a:tc>
                <a:tc>
                  <a:txBody>
                    <a:bodyPr/>
                    <a:lstStyle/>
                    <a:p>
                      <a:r>
                        <a:rPr lang="en-US" sz="700"/>
                        <a:t>192.168.102.0/24</a:t>
                      </a:r>
                    </a:p>
                  </a:txBody>
                  <a:tcPr/>
                </a:tc>
                <a:extLst>
                  <a:ext uri="{0D108BD9-81ED-4DB2-BD59-A6C34878D82A}">
                    <a16:rowId xmlns:a16="http://schemas.microsoft.com/office/drawing/2014/main" val="1690383822"/>
                  </a:ext>
                </a:extLst>
              </a:tr>
              <a:tr h="0">
                <a:tc>
                  <a:txBody>
                    <a:bodyPr/>
                    <a:lstStyle/>
                    <a:p>
                      <a:r>
                        <a:rPr lang="en-US" sz="700"/>
                        <a:t>Virtual Gateway IPv4</a:t>
                      </a:r>
                    </a:p>
                  </a:txBody>
                  <a:tcPr/>
                </a:tc>
                <a:tc>
                  <a:txBody>
                    <a:bodyPr/>
                    <a:lstStyle/>
                    <a:p>
                      <a:r>
                        <a:rPr lang="en-US" sz="700"/>
                        <a:t>192.168.101.1</a:t>
                      </a:r>
                    </a:p>
                  </a:txBody>
                  <a:tcPr/>
                </a:tc>
                <a:tc>
                  <a:txBody>
                    <a:bodyPr/>
                    <a:lstStyle/>
                    <a:p>
                      <a:r>
                        <a:rPr lang="en-US" sz="700"/>
                        <a:t>192.168.102.1</a:t>
                      </a:r>
                    </a:p>
                  </a:txBody>
                  <a:tcPr/>
                </a:tc>
                <a:extLst>
                  <a:ext uri="{0D108BD9-81ED-4DB2-BD59-A6C34878D82A}">
                    <a16:rowId xmlns:a16="http://schemas.microsoft.com/office/drawing/2014/main" val="214642700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Create Connectivity Templates for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Untagged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Untagged</a:t>
                      </a:r>
                    </a:p>
                  </a:txBody>
                  <a:tcPr/>
                </a:tc>
                <a:extLst>
                  <a:ext uri="{0D108BD9-81ED-4DB2-BD59-A6C34878D82A}">
                    <a16:rowId xmlns:a16="http://schemas.microsoft.com/office/drawing/2014/main" val="1068844167"/>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Assign To Rack</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server_rack_001_leaf_pair1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server_rack_001_leaf_pair1</a:t>
                      </a:r>
                    </a:p>
                  </a:txBody>
                  <a:tcPr/>
                </a:tc>
                <a:extLst>
                  <a:ext uri="{0D108BD9-81ED-4DB2-BD59-A6C34878D82A}">
                    <a16:rowId xmlns:a16="http://schemas.microsoft.com/office/drawing/2014/main" val="3843811832"/>
                  </a:ext>
                </a:extLst>
              </a:tr>
            </a:tbl>
          </a:graphicData>
        </a:graphic>
      </p:graphicFrame>
      <p:cxnSp>
        <p:nvCxnSpPr>
          <p:cNvPr id="22" name="Straight Arrow Connector 21">
            <a:extLst>
              <a:ext uri="{FF2B5EF4-FFF2-40B4-BE49-F238E27FC236}">
                <a16:creationId xmlns:a16="http://schemas.microsoft.com/office/drawing/2014/main" id="{AFCD394D-A5D5-C649-B4F0-497018F0EC9A}"/>
              </a:ext>
            </a:extLst>
          </p:cNvPr>
          <p:cNvCxnSpPr>
            <a:cxnSpLocks/>
            <a:stCxn id="32" idx="1"/>
          </p:cNvCxnSpPr>
          <p:nvPr/>
        </p:nvCxnSpPr>
        <p:spPr>
          <a:xfrm flipH="1">
            <a:off x="4985359" y="2046853"/>
            <a:ext cx="404456" cy="22035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6BE12BA-AC1C-8F42-8267-43FC655041F5}"/>
              </a:ext>
            </a:extLst>
          </p:cNvPr>
          <p:cNvGrpSpPr/>
          <p:nvPr/>
        </p:nvGrpSpPr>
        <p:grpSpPr>
          <a:xfrm>
            <a:off x="5287957" y="1938903"/>
            <a:ext cx="849991" cy="207749"/>
            <a:chOff x="6419077" y="1667919"/>
            <a:chExt cx="849991" cy="207749"/>
          </a:xfrm>
        </p:grpSpPr>
        <p:sp>
          <p:nvSpPr>
            <p:cNvPr id="31" name="Oval 30">
              <a:extLst>
                <a:ext uri="{FF2B5EF4-FFF2-40B4-BE49-F238E27FC236}">
                  <a16:creationId xmlns:a16="http://schemas.microsoft.com/office/drawing/2014/main" id="{4C2393A5-EA40-2646-9C49-53E5E47FBDB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7">
              <a:extLst>
                <a:ext uri="{FF2B5EF4-FFF2-40B4-BE49-F238E27FC236}">
                  <a16:creationId xmlns:a16="http://schemas.microsoft.com/office/drawing/2014/main" id="{14E55CF1-AA7A-924D-82C1-1918583D2A0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33" name="Rectangle 32">
              <a:extLst>
                <a:ext uri="{FF2B5EF4-FFF2-40B4-BE49-F238E27FC236}">
                  <a16:creationId xmlns:a16="http://schemas.microsoft.com/office/drawing/2014/main" id="{1614E927-96A5-F94D-8055-13158D701042}"/>
                </a:ext>
              </a:extLst>
            </p:cNvPr>
            <p:cNvSpPr/>
            <p:nvPr/>
          </p:nvSpPr>
          <p:spPr>
            <a:xfrm>
              <a:off x="6618249" y="1710238"/>
              <a:ext cx="65081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VXLAN</a:t>
              </a:r>
            </a:p>
          </p:txBody>
        </p:sp>
      </p:grpSp>
      <p:cxnSp>
        <p:nvCxnSpPr>
          <p:cNvPr id="34" name="Straight Arrow Connector 33">
            <a:extLst>
              <a:ext uri="{FF2B5EF4-FFF2-40B4-BE49-F238E27FC236}">
                <a16:creationId xmlns:a16="http://schemas.microsoft.com/office/drawing/2014/main" id="{D516E404-79E8-644D-B241-88A8F8E67444}"/>
              </a:ext>
            </a:extLst>
          </p:cNvPr>
          <p:cNvCxnSpPr>
            <a:cxnSpLocks/>
            <a:stCxn id="39" idx="1"/>
          </p:cNvCxnSpPr>
          <p:nvPr/>
        </p:nvCxnSpPr>
        <p:spPr>
          <a:xfrm flipH="1">
            <a:off x="5711868" y="2241296"/>
            <a:ext cx="819706" cy="43509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3B5FB76A-6038-A145-B984-A5DFCA8B4C7B}"/>
              </a:ext>
            </a:extLst>
          </p:cNvPr>
          <p:cNvGrpSpPr/>
          <p:nvPr/>
        </p:nvGrpSpPr>
        <p:grpSpPr>
          <a:xfrm>
            <a:off x="6429716" y="2133346"/>
            <a:ext cx="1532870" cy="207749"/>
            <a:chOff x="6419077" y="1667919"/>
            <a:chExt cx="1532870" cy="207749"/>
          </a:xfrm>
        </p:grpSpPr>
        <p:sp>
          <p:nvSpPr>
            <p:cNvPr id="38" name="Oval 37">
              <a:extLst>
                <a:ext uri="{FF2B5EF4-FFF2-40B4-BE49-F238E27FC236}">
                  <a16:creationId xmlns:a16="http://schemas.microsoft.com/office/drawing/2014/main" id="{C108373E-6BB7-094D-9631-ACC832D71AC2}"/>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7">
              <a:extLst>
                <a:ext uri="{FF2B5EF4-FFF2-40B4-BE49-F238E27FC236}">
                  <a16:creationId xmlns:a16="http://schemas.microsoft.com/office/drawing/2014/main" id="{CDB8757C-7530-A449-87B7-412A6CC873F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42" name="Rectangle 41">
              <a:extLst>
                <a:ext uri="{FF2B5EF4-FFF2-40B4-BE49-F238E27FC236}">
                  <a16:creationId xmlns:a16="http://schemas.microsoft.com/office/drawing/2014/main" id="{BD42D879-0770-7D45-BFD7-98483E363066}"/>
                </a:ext>
              </a:extLst>
            </p:cNvPr>
            <p:cNvSpPr/>
            <p:nvPr/>
          </p:nvSpPr>
          <p:spPr>
            <a:xfrm>
              <a:off x="6618249" y="1710238"/>
              <a:ext cx="1333698"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Name, Routing Zone, VNI</a:t>
              </a:r>
            </a:p>
          </p:txBody>
        </p:sp>
      </p:grpSp>
      <p:cxnSp>
        <p:nvCxnSpPr>
          <p:cNvPr id="43" name="Straight Arrow Connector 42">
            <a:extLst>
              <a:ext uri="{FF2B5EF4-FFF2-40B4-BE49-F238E27FC236}">
                <a16:creationId xmlns:a16="http://schemas.microsoft.com/office/drawing/2014/main" id="{609CAFD2-DCF5-5849-A175-077DD76C251E}"/>
              </a:ext>
            </a:extLst>
          </p:cNvPr>
          <p:cNvCxnSpPr>
            <a:cxnSpLocks/>
            <a:stCxn id="46" idx="1"/>
          </p:cNvCxnSpPr>
          <p:nvPr/>
        </p:nvCxnSpPr>
        <p:spPr>
          <a:xfrm flipH="1" flipV="1">
            <a:off x="5937337" y="2914389"/>
            <a:ext cx="340823" cy="7650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0E246006-5409-3041-BDD8-9029318BDD35}"/>
              </a:ext>
            </a:extLst>
          </p:cNvPr>
          <p:cNvGrpSpPr/>
          <p:nvPr/>
        </p:nvGrpSpPr>
        <p:grpSpPr>
          <a:xfrm>
            <a:off x="6176302" y="2882948"/>
            <a:ext cx="190758" cy="207749"/>
            <a:chOff x="6419077" y="1667919"/>
            <a:chExt cx="190758" cy="207749"/>
          </a:xfrm>
        </p:grpSpPr>
        <p:sp>
          <p:nvSpPr>
            <p:cNvPr id="45" name="Oval 44">
              <a:extLst>
                <a:ext uri="{FF2B5EF4-FFF2-40B4-BE49-F238E27FC236}">
                  <a16:creationId xmlns:a16="http://schemas.microsoft.com/office/drawing/2014/main" id="{52AC7A9C-D6D6-094E-B138-E601F938CE5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7">
              <a:extLst>
                <a:ext uri="{FF2B5EF4-FFF2-40B4-BE49-F238E27FC236}">
                  <a16:creationId xmlns:a16="http://schemas.microsoft.com/office/drawing/2014/main" id="{898BE009-B49F-454A-8A01-E110F90CA80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cxnSp>
        <p:nvCxnSpPr>
          <p:cNvPr id="48" name="Straight Arrow Connector 47">
            <a:extLst>
              <a:ext uri="{FF2B5EF4-FFF2-40B4-BE49-F238E27FC236}">
                <a16:creationId xmlns:a16="http://schemas.microsoft.com/office/drawing/2014/main" id="{B1F0B4FF-E20D-B54E-B90A-2745C6CDB09D}"/>
              </a:ext>
            </a:extLst>
          </p:cNvPr>
          <p:cNvCxnSpPr>
            <a:cxnSpLocks/>
            <a:stCxn id="51" idx="1"/>
          </p:cNvCxnSpPr>
          <p:nvPr/>
        </p:nvCxnSpPr>
        <p:spPr>
          <a:xfrm flipH="1">
            <a:off x="7386181" y="2716133"/>
            <a:ext cx="495373" cy="23165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9DA99A15-18A1-4843-B6F9-BB21406F5CCB}"/>
              </a:ext>
            </a:extLst>
          </p:cNvPr>
          <p:cNvGrpSpPr/>
          <p:nvPr/>
        </p:nvGrpSpPr>
        <p:grpSpPr>
          <a:xfrm>
            <a:off x="7779696" y="2608183"/>
            <a:ext cx="822741" cy="207749"/>
            <a:chOff x="6419077" y="1667919"/>
            <a:chExt cx="822741" cy="207749"/>
          </a:xfrm>
        </p:grpSpPr>
        <p:sp>
          <p:nvSpPr>
            <p:cNvPr id="50" name="Oval 49">
              <a:extLst>
                <a:ext uri="{FF2B5EF4-FFF2-40B4-BE49-F238E27FC236}">
                  <a16:creationId xmlns:a16="http://schemas.microsoft.com/office/drawing/2014/main" id="{24797612-EFEE-E64A-A8B3-DC5C3C50A7E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7">
              <a:extLst>
                <a:ext uri="{FF2B5EF4-FFF2-40B4-BE49-F238E27FC236}">
                  <a16:creationId xmlns:a16="http://schemas.microsoft.com/office/drawing/2014/main" id="{508CECED-31DA-E84A-B498-9D24A03399E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sp>
          <p:nvSpPr>
            <p:cNvPr id="52" name="Rectangle 51">
              <a:extLst>
                <a:ext uri="{FF2B5EF4-FFF2-40B4-BE49-F238E27FC236}">
                  <a16:creationId xmlns:a16="http://schemas.microsoft.com/office/drawing/2014/main" id="{1F982EF6-A67A-E845-89B3-B4E226D76D85}"/>
                </a:ext>
              </a:extLst>
            </p:cNvPr>
            <p:cNvSpPr/>
            <p:nvPr/>
          </p:nvSpPr>
          <p:spPr>
            <a:xfrm>
              <a:off x="6618249" y="1710238"/>
              <a:ext cx="62356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VLAN ID</a:t>
              </a:r>
            </a:p>
          </p:txBody>
        </p:sp>
      </p:grpSp>
      <p:cxnSp>
        <p:nvCxnSpPr>
          <p:cNvPr id="53" name="Straight Arrow Connector 52">
            <a:extLst>
              <a:ext uri="{FF2B5EF4-FFF2-40B4-BE49-F238E27FC236}">
                <a16:creationId xmlns:a16="http://schemas.microsoft.com/office/drawing/2014/main" id="{553487BA-2EFA-1B46-A469-05D45609210D}"/>
              </a:ext>
            </a:extLst>
          </p:cNvPr>
          <p:cNvCxnSpPr>
            <a:cxnSpLocks/>
            <a:stCxn id="56" idx="1"/>
          </p:cNvCxnSpPr>
          <p:nvPr/>
        </p:nvCxnSpPr>
        <p:spPr>
          <a:xfrm flipH="1" flipV="1">
            <a:off x="6626268" y="3394553"/>
            <a:ext cx="443654" cy="14294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AE0C65E-DB05-A04C-859F-94DBC2EB3F90}"/>
              </a:ext>
            </a:extLst>
          </p:cNvPr>
          <p:cNvGrpSpPr/>
          <p:nvPr/>
        </p:nvGrpSpPr>
        <p:grpSpPr>
          <a:xfrm>
            <a:off x="6968064" y="3429548"/>
            <a:ext cx="1318068" cy="207749"/>
            <a:chOff x="6419077" y="1667919"/>
            <a:chExt cx="1318068" cy="207749"/>
          </a:xfrm>
        </p:grpSpPr>
        <p:sp>
          <p:nvSpPr>
            <p:cNvPr id="55" name="Oval 54">
              <a:extLst>
                <a:ext uri="{FF2B5EF4-FFF2-40B4-BE49-F238E27FC236}">
                  <a16:creationId xmlns:a16="http://schemas.microsoft.com/office/drawing/2014/main" id="{62FD43A8-925A-E84A-9900-C18ECBDC0C0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7">
              <a:extLst>
                <a:ext uri="{FF2B5EF4-FFF2-40B4-BE49-F238E27FC236}">
                  <a16:creationId xmlns:a16="http://schemas.microsoft.com/office/drawing/2014/main" id="{20D19047-E3A2-F940-8F60-6129B3E37EC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sp>
          <p:nvSpPr>
            <p:cNvPr id="57" name="Rectangle 56">
              <a:extLst>
                <a:ext uri="{FF2B5EF4-FFF2-40B4-BE49-F238E27FC236}">
                  <a16:creationId xmlns:a16="http://schemas.microsoft.com/office/drawing/2014/main" id="{1A96D07C-52F1-8E42-A278-36CCD3038AA5}"/>
                </a:ext>
              </a:extLst>
            </p:cNvPr>
            <p:cNvSpPr/>
            <p:nvPr/>
          </p:nvSpPr>
          <p:spPr>
            <a:xfrm>
              <a:off x="6618249" y="1710238"/>
              <a:ext cx="1118896"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subnet and gateway</a:t>
              </a:r>
            </a:p>
          </p:txBody>
        </p:sp>
      </p:grpSp>
      <p:cxnSp>
        <p:nvCxnSpPr>
          <p:cNvPr id="58" name="Straight Arrow Connector 57">
            <a:extLst>
              <a:ext uri="{FF2B5EF4-FFF2-40B4-BE49-F238E27FC236}">
                <a16:creationId xmlns:a16="http://schemas.microsoft.com/office/drawing/2014/main" id="{736D28CB-EE9A-AA45-9131-BAA7EBADF6F9}"/>
              </a:ext>
            </a:extLst>
          </p:cNvPr>
          <p:cNvCxnSpPr>
            <a:cxnSpLocks/>
            <a:stCxn id="61" idx="1"/>
          </p:cNvCxnSpPr>
          <p:nvPr/>
        </p:nvCxnSpPr>
        <p:spPr>
          <a:xfrm flipH="1" flipV="1">
            <a:off x="4839222" y="3636723"/>
            <a:ext cx="259699" cy="20372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E101EFC8-C834-444D-A11E-63689CE7FDC0}"/>
              </a:ext>
            </a:extLst>
          </p:cNvPr>
          <p:cNvGrpSpPr/>
          <p:nvPr/>
        </p:nvGrpSpPr>
        <p:grpSpPr>
          <a:xfrm>
            <a:off x="4997063" y="3732502"/>
            <a:ext cx="190758" cy="207749"/>
            <a:chOff x="6419077" y="1667919"/>
            <a:chExt cx="190758" cy="207749"/>
          </a:xfrm>
        </p:grpSpPr>
        <p:sp>
          <p:nvSpPr>
            <p:cNvPr id="60" name="Oval 59">
              <a:extLst>
                <a:ext uri="{FF2B5EF4-FFF2-40B4-BE49-F238E27FC236}">
                  <a16:creationId xmlns:a16="http://schemas.microsoft.com/office/drawing/2014/main" id="{88A404D8-F349-6048-AA1B-A3CD429C663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7">
              <a:extLst>
                <a:ext uri="{FF2B5EF4-FFF2-40B4-BE49-F238E27FC236}">
                  <a16:creationId xmlns:a16="http://schemas.microsoft.com/office/drawing/2014/main" id="{3001A07F-B11A-A043-9EA0-01127103FBB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⑥</a:t>
              </a:r>
            </a:p>
          </p:txBody>
        </p:sp>
      </p:grpSp>
      <p:cxnSp>
        <p:nvCxnSpPr>
          <p:cNvPr id="63" name="Straight Arrow Connector 62">
            <a:extLst>
              <a:ext uri="{FF2B5EF4-FFF2-40B4-BE49-F238E27FC236}">
                <a16:creationId xmlns:a16="http://schemas.microsoft.com/office/drawing/2014/main" id="{697EE18B-3721-4542-8954-04D250A30BFD}"/>
              </a:ext>
            </a:extLst>
          </p:cNvPr>
          <p:cNvCxnSpPr>
            <a:cxnSpLocks/>
            <a:stCxn id="66" idx="1"/>
          </p:cNvCxnSpPr>
          <p:nvPr/>
        </p:nvCxnSpPr>
        <p:spPr>
          <a:xfrm flipV="1">
            <a:off x="8313280" y="3177436"/>
            <a:ext cx="580199" cy="59220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5216440C-5D29-6945-8E30-7455CC0C7246}"/>
              </a:ext>
            </a:extLst>
          </p:cNvPr>
          <p:cNvGrpSpPr/>
          <p:nvPr/>
        </p:nvGrpSpPr>
        <p:grpSpPr>
          <a:xfrm>
            <a:off x="8211422" y="3661695"/>
            <a:ext cx="691294" cy="207749"/>
            <a:chOff x="6419077" y="1667919"/>
            <a:chExt cx="691294" cy="207749"/>
          </a:xfrm>
        </p:grpSpPr>
        <p:sp>
          <p:nvSpPr>
            <p:cNvPr id="65" name="Oval 64">
              <a:extLst>
                <a:ext uri="{FF2B5EF4-FFF2-40B4-BE49-F238E27FC236}">
                  <a16:creationId xmlns:a16="http://schemas.microsoft.com/office/drawing/2014/main" id="{061B6B35-9E97-474B-B20F-FFA9E5B247E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7">
              <a:extLst>
                <a:ext uri="{FF2B5EF4-FFF2-40B4-BE49-F238E27FC236}">
                  <a16:creationId xmlns:a16="http://schemas.microsoft.com/office/drawing/2014/main" id="{DC635DB7-7A78-8F41-93C5-8DE1CEA75BE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⑦</a:t>
              </a:r>
              <a:endParaRPr lang="en-US" sz="900">
                <a:solidFill>
                  <a:srgbClr val="FF0000"/>
                </a:solidFill>
              </a:endParaRPr>
            </a:p>
          </p:txBody>
        </p:sp>
        <p:sp>
          <p:nvSpPr>
            <p:cNvPr id="67" name="Rectangle 66">
              <a:extLst>
                <a:ext uri="{FF2B5EF4-FFF2-40B4-BE49-F238E27FC236}">
                  <a16:creationId xmlns:a16="http://schemas.microsoft.com/office/drawing/2014/main" id="{164AE805-8C76-8B49-A418-E7063DF66FD8}"/>
                </a:ext>
              </a:extLst>
            </p:cNvPr>
            <p:cNvSpPr/>
            <p:nvPr/>
          </p:nvSpPr>
          <p:spPr>
            <a:xfrm>
              <a:off x="6618249" y="1710238"/>
              <a:ext cx="49212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Scroll down</a:t>
              </a:r>
            </a:p>
          </p:txBody>
        </p:sp>
      </p:grpSp>
    </p:spTree>
    <p:extLst>
      <p:ext uri="{BB962C8B-B14F-4D97-AF65-F5344CB8AC3E}">
        <p14:creationId xmlns:p14="http://schemas.microsoft.com/office/powerpoint/2010/main" val="3991855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53C18E-5D3E-7E40-B09A-1C53D1DBF8E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Create Virtual Networks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57</a:t>
            </a:fld>
            <a:endParaRPr lang="en-US"/>
          </a:p>
        </p:txBody>
      </p:sp>
      <p:sp>
        <p:nvSpPr>
          <p:cNvPr id="17" name="Content Placeholder 2">
            <a:extLst>
              <a:ext uri="{FF2B5EF4-FFF2-40B4-BE49-F238E27FC236}">
                <a16:creationId xmlns:a16="http://schemas.microsoft.com/office/drawing/2014/main" id="{728D6CA8-2B7F-2E4E-868E-1AACCBCEEAF4}"/>
              </a:ext>
            </a:extLst>
          </p:cNvPr>
          <p:cNvSpPr>
            <a:spLocks noGrp="1"/>
          </p:cNvSpPr>
          <p:nvPr>
            <p:ph idx="1"/>
          </p:nvPr>
        </p:nvSpPr>
        <p:spPr>
          <a:xfrm>
            <a:off x="383094" y="1203715"/>
            <a:ext cx="3539767" cy="3504721"/>
          </a:xfrm>
        </p:spPr>
        <p:txBody>
          <a:bodyPr/>
          <a:lstStyle/>
          <a:p>
            <a:pPr marL="171450" indent="-171450">
              <a:lnSpc>
                <a:spcPct val="100000"/>
              </a:lnSpc>
              <a:spcBef>
                <a:spcPts val="900"/>
              </a:spcBef>
              <a:buFont typeface="Arial" panose="020B0604020202020204" pitchFamily="34" charset="0"/>
              <a:buChar char="•"/>
            </a:pPr>
            <a:r>
              <a:rPr lang="en-US" sz="1000"/>
              <a:t>Go go </a:t>
            </a:r>
            <a:r>
              <a:rPr lang="en-US" sz="1000" b="1"/>
              <a:t>Blueprints &gt; DataCenter-A &gt; Staged &gt; Virtual &gt; Virtual Networks</a:t>
            </a:r>
            <a:r>
              <a:rPr lang="en-US" sz="1000"/>
              <a:t>, and then create below two virtual networks.</a:t>
            </a:r>
          </a:p>
        </p:txBody>
      </p:sp>
      <p:graphicFrame>
        <p:nvGraphicFramePr>
          <p:cNvPr id="12" name="Table 7">
            <a:extLst>
              <a:ext uri="{FF2B5EF4-FFF2-40B4-BE49-F238E27FC236}">
                <a16:creationId xmlns:a16="http://schemas.microsoft.com/office/drawing/2014/main" id="{DC7B6DFC-2168-B843-B65E-2CE8E842C651}"/>
              </a:ext>
            </a:extLst>
          </p:cNvPr>
          <p:cNvGraphicFramePr>
            <a:graphicFrameLocks noGrp="1"/>
          </p:cNvGraphicFramePr>
          <p:nvPr>
            <p:extLst>
              <p:ext uri="{D42A27DB-BD31-4B8C-83A1-F6EECF244321}">
                <p14:modId xmlns:p14="http://schemas.microsoft.com/office/powerpoint/2010/main" val="1010184406"/>
              </p:ext>
            </p:extLst>
          </p:nvPr>
        </p:nvGraphicFramePr>
        <p:xfrm>
          <a:off x="546596" y="1772740"/>
          <a:ext cx="3130382" cy="2301240"/>
        </p:xfrm>
        <a:graphic>
          <a:graphicData uri="http://schemas.openxmlformats.org/drawingml/2006/table">
            <a:tbl>
              <a:tblPr firstCol="1" bandRow="1">
                <a:tableStyleId>{5C22544A-7EE6-4342-B048-85BDC9FD1C3A}</a:tableStyleId>
              </a:tblPr>
              <a:tblGrid>
                <a:gridCol w="1116507">
                  <a:extLst>
                    <a:ext uri="{9D8B030D-6E8A-4147-A177-3AD203B41FA5}">
                      <a16:colId xmlns:a16="http://schemas.microsoft.com/office/drawing/2014/main" val="578006021"/>
                    </a:ext>
                  </a:extLst>
                </a:gridCol>
                <a:gridCol w="1006454">
                  <a:extLst>
                    <a:ext uri="{9D8B030D-6E8A-4147-A177-3AD203B41FA5}">
                      <a16:colId xmlns:a16="http://schemas.microsoft.com/office/drawing/2014/main" val="264078699"/>
                    </a:ext>
                  </a:extLst>
                </a:gridCol>
                <a:gridCol w="1007421">
                  <a:extLst>
                    <a:ext uri="{9D8B030D-6E8A-4147-A177-3AD203B41FA5}">
                      <a16:colId xmlns:a16="http://schemas.microsoft.com/office/drawing/2014/main" val="2136550063"/>
                    </a:ext>
                  </a:extLst>
                </a:gridCol>
              </a:tblGrid>
              <a:tr h="0">
                <a:tc>
                  <a:txBody>
                    <a:bodyPr/>
                    <a:lstStyle/>
                    <a:p>
                      <a:r>
                        <a:rPr lang="en-US" sz="700"/>
                        <a:t>Type</a:t>
                      </a:r>
                    </a:p>
                  </a:txBody>
                  <a:tcPr/>
                </a:tc>
                <a:tc>
                  <a:txBody>
                    <a:bodyPr/>
                    <a:lstStyle/>
                    <a:p>
                      <a:r>
                        <a:rPr lang="en-US" sz="700"/>
                        <a:t>VXLAN</a:t>
                      </a:r>
                    </a:p>
                  </a:txBody>
                  <a:tcPr/>
                </a:tc>
                <a:tc>
                  <a:txBody>
                    <a:bodyPr/>
                    <a:lstStyle/>
                    <a:p>
                      <a:r>
                        <a:rPr lang="en-US" sz="700"/>
                        <a:t>VXLAN</a:t>
                      </a:r>
                    </a:p>
                  </a:txBody>
                  <a:tcPr/>
                </a:tc>
                <a:extLst>
                  <a:ext uri="{0D108BD9-81ED-4DB2-BD59-A6C34878D82A}">
                    <a16:rowId xmlns:a16="http://schemas.microsoft.com/office/drawing/2014/main" val="1131447612"/>
                  </a:ext>
                </a:extLst>
              </a:tr>
              <a:tr h="0">
                <a:tc>
                  <a:txBody>
                    <a:bodyPr/>
                    <a:lstStyle/>
                    <a:p>
                      <a:r>
                        <a:rPr lang="en-US" sz="700" b="1" kern="1200">
                          <a:solidFill>
                            <a:schemeClr val="lt1"/>
                          </a:solidFill>
                          <a:latin typeface="+mn-lt"/>
                          <a:ea typeface="+mn-ea"/>
                          <a:cs typeface="+mn-cs"/>
                        </a:rPr>
                        <a:t>Name</a:t>
                      </a:r>
                    </a:p>
                  </a:txBody>
                  <a:tcPr/>
                </a:tc>
                <a:tc>
                  <a:txBody>
                    <a:bodyPr/>
                    <a:lstStyle/>
                    <a:p>
                      <a:r>
                        <a:rPr lang="en-US" sz="700"/>
                        <a:t>vn101</a:t>
                      </a:r>
                    </a:p>
                  </a:txBody>
                  <a:tcPr/>
                </a:tc>
                <a:tc>
                  <a:txBody>
                    <a:bodyPr/>
                    <a:lstStyle/>
                    <a:p>
                      <a:r>
                        <a:rPr lang="en-US" sz="700"/>
                        <a:t>vn102</a:t>
                      </a:r>
                    </a:p>
                  </a:txBody>
                  <a:tcPr/>
                </a:tc>
                <a:extLst>
                  <a:ext uri="{0D108BD9-81ED-4DB2-BD59-A6C34878D82A}">
                    <a16:rowId xmlns:a16="http://schemas.microsoft.com/office/drawing/2014/main" val="2246386874"/>
                  </a:ext>
                </a:extLst>
              </a:tr>
              <a:tr h="0">
                <a:tc>
                  <a:txBody>
                    <a:bodyPr/>
                    <a:lstStyle/>
                    <a:p>
                      <a:r>
                        <a:rPr lang="en-US" sz="700"/>
                        <a:t>Routing Zone</a:t>
                      </a:r>
                    </a:p>
                  </a:txBody>
                  <a:tcPr/>
                </a:tc>
                <a:tc>
                  <a:txBody>
                    <a:bodyPr/>
                    <a:lstStyle/>
                    <a:p>
                      <a:r>
                        <a:rPr lang="en-US" sz="700"/>
                        <a:t>Tenant-1</a:t>
                      </a:r>
                    </a:p>
                  </a:txBody>
                  <a:tcPr/>
                </a:tc>
                <a:tc>
                  <a:txBody>
                    <a:bodyPr/>
                    <a:lstStyle/>
                    <a:p>
                      <a:r>
                        <a:rPr lang="en-US" sz="700"/>
                        <a:t>Tenant-1</a:t>
                      </a:r>
                    </a:p>
                  </a:txBody>
                  <a:tcPr/>
                </a:tc>
                <a:extLst>
                  <a:ext uri="{0D108BD9-81ED-4DB2-BD59-A6C34878D82A}">
                    <a16:rowId xmlns:a16="http://schemas.microsoft.com/office/drawing/2014/main" val="1088043331"/>
                  </a:ext>
                </a:extLst>
              </a:tr>
              <a:tr h="0">
                <a:tc>
                  <a:txBody>
                    <a:bodyPr/>
                    <a:lstStyle/>
                    <a:p>
                      <a:r>
                        <a:rPr lang="en-US" sz="700"/>
                        <a:t>VNI(s)</a:t>
                      </a:r>
                    </a:p>
                  </a:txBody>
                  <a:tcPr/>
                </a:tc>
                <a:tc>
                  <a:txBody>
                    <a:bodyPr/>
                    <a:lstStyle/>
                    <a:p>
                      <a:r>
                        <a:rPr lang="en-US" sz="700"/>
                        <a:t>10101</a:t>
                      </a:r>
                    </a:p>
                  </a:txBody>
                  <a:tcPr/>
                </a:tc>
                <a:tc>
                  <a:txBody>
                    <a:bodyPr/>
                    <a:lstStyle/>
                    <a:p>
                      <a:r>
                        <a:rPr lang="en-US" sz="700"/>
                        <a:t>10102</a:t>
                      </a:r>
                    </a:p>
                  </a:txBody>
                  <a:tcPr/>
                </a:tc>
                <a:extLst>
                  <a:ext uri="{0D108BD9-81ED-4DB2-BD59-A6C34878D82A}">
                    <a16:rowId xmlns:a16="http://schemas.microsoft.com/office/drawing/2014/main" val="523861516"/>
                  </a:ext>
                </a:extLst>
              </a:tr>
              <a:tr h="0">
                <a:tc>
                  <a:txBody>
                    <a:bodyPr/>
                    <a:lstStyle/>
                    <a:p>
                      <a:r>
                        <a:rPr lang="en-US" sz="700"/>
                        <a:t>Set same VLAN ID on all leafs?</a:t>
                      </a:r>
                    </a:p>
                  </a:txBody>
                  <a:tcPr/>
                </a:tc>
                <a:tc>
                  <a:txBody>
                    <a:bodyPr/>
                    <a:lstStyle/>
                    <a:p>
                      <a:r>
                        <a:rPr lang="en-US" sz="700"/>
                        <a:t>Yes</a:t>
                      </a:r>
                    </a:p>
                  </a:txBody>
                  <a:tcPr/>
                </a:tc>
                <a:tc>
                  <a:txBody>
                    <a:bodyPr/>
                    <a:lstStyle/>
                    <a:p>
                      <a:r>
                        <a:rPr lang="en-US" sz="700"/>
                        <a:t>Yes</a:t>
                      </a:r>
                    </a:p>
                  </a:txBody>
                  <a:tcPr/>
                </a:tc>
                <a:extLst>
                  <a:ext uri="{0D108BD9-81ED-4DB2-BD59-A6C34878D82A}">
                    <a16:rowId xmlns:a16="http://schemas.microsoft.com/office/drawing/2014/main" val="666723032"/>
                  </a:ext>
                </a:extLst>
              </a:tr>
              <a:tr h="0">
                <a:tc>
                  <a:txBody>
                    <a:bodyPr/>
                    <a:lstStyle/>
                    <a:p>
                      <a:r>
                        <a:rPr lang="en-US" sz="700"/>
                        <a:t>VLAN ID (on leafs)</a:t>
                      </a:r>
                    </a:p>
                  </a:txBody>
                  <a:tcPr/>
                </a:tc>
                <a:tc>
                  <a:txBody>
                    <a:bodyPr/>
                    <a:lstStyle/>
                    <a:p>
                      <a:r>
                        <a:rPr lang="en-US" sz="700"/>
                        <a:t>101</a:t>
                      </a:r>
                    </a:p>
                  </a:txBody>
                  <a:tcPr/>
                </a:tc>
                <a:tc>
                  <a:txBody>
                    <a:bodyPr/>
                    <a:lstStyle/>
                    <a:p>
                      <a:r>
                        <a:rPr lang="en-US" sz="700"/>
                        <a:t>102</a:t>
                      </a:r>
                    </a:p>
                  </a:txBody>
                  <a:tcPr/>
                </a:tc>
                <a:extLst>
                  <a:ext uri="{0D108BD9-81ED-4DB2-BD59-A6C34878D82A}">
                    <a16:rowId xmlns:a16="http://schemas.microsoft.com/office/drawing/2014/main" val="2205702560"/>
                  </a:ext>
                </a:extLst>
              </a:tr>
              <a:tr h="0">
                <a:tc>
                  <a:txBody>
                    <a:bodyPr/>
                    <a:lstStyle/>
                    <a:p>
                      <a:r>
                        <a:rPr lang="en-US" sz="700"/>
                        <a:t>IPv4 Subnet</a:t>
                      </a:r>
                    </a:p>
                  </a:txBody>
                  <a:tcPr/>
                </a:tc>
                <a:tc>
                  <a:txBody>
                    <a:bodyPr/>
                    <a:lstStyle/>
                    <a:p>
                      <a:r>
                        <a:rPr lang="en-US" sz="700"/>
                        <a:t>192.168.101.0/24</a:t>
                      </a:r>
                    </a:p>
                  </a:txBody>
                  <a:tcPr/>
                </a:tc>
                <a:tc>
                  <a:txBody>
                    <a:bodyPr/>
                    <a:lstStyle/>
                    <a:p>
                      <a:r>
                        <a:rPr lang="en-US" sz="700"/>
                        <a:t>192.168.102.0/24</a:t>
                      </a:r>
                    </a:p>
                  </a:txBody>
                  <a:tcPr/>
                </a:tc>
                <a:extLst>
                  <a:ext uri="{0D108BD9-81ED-4DB2-BD59-A6C34878D82A}">
                    <a16:rowId xmlns:a16="http://schemas.microsoft.com/office/drawing/2014/main" val="1690383822"/>
                  </a:ext>
                </a:extLst>
              </a:tr>
              <a:tr h="0">
                <a:tc>
                  <a:txBody>
                    <a:bodyPr/>
                    <a:lstStyle/>
                    <a:p>
                      <a:r>
                        <a:rPr lang="en-US" sz="700"/>
                        <a:t>Virtual Gateway IPv4</a:t>
                      </a:r>
                    </a:p>
                  </a:txBody>
                  <a:tcPr/>
                </a:tc>
                <a:tc>
                  <a:txBody>
                    <a:bodyPr/>
                    <a:lstStyle/>
                    <a:p>
                      <a:r>
                        <a:rPr lang="en-US" sz="700"/>
                        <a:t>192.168.101.1</a:t>
                      </a:r>
                    </a:p>
                  </a:txBody>
                  <a:tcPr/>
                </a:tc>
                <a:tc>
                  <a:txBody>
                    <a:bodyPr/>
                    <a:lstStyle/>
                    <a:p>
                      <a:r>
                        <a:rPr lang="en-US" sz="700"/>
                        <a:t>192.168.102.1</a:t>
                      </a:r>
                    </a:p>
                  </a:txBody>
                  <a:tcPr/>
                </a:tc>
                <a:extLst>
                  <a:ext uri="{0D108BD9-81ED-4DB2-BD59-A6C34878D82A}">
                    <a16:rowId xmlns:a16="http://schemas.microsoft.com/office/drawing/2014/main" val="214642700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Create Connectivity Templates for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Untagged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Untagged</a:t>
                      </a:r>
                    </a:p>
                  </a:txBody>
                  <a:tcPr/>
                </a:tc>
                <a:extLst>
                  <a:ext uri="{0D108BD9-81ED-4DB2-BD59-A6C34878D82A}">
                    <a16:rowId xmlns:a16="http://schemas.microsoft.com/office/drawing/2014/main" val="1068844167"/>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Assign To Rack</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server_rack_001_leaf_pair1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00"/>
                        <a:t>server_rack_001_leaf_pair1</a:t>
                      </a:r>
                    </a:p>
                  </a:txBody>
                  <a:tcPr/>
                </a:tc>
                <a:extLst>
                  <a:ext uri="{0D108BD9-81ED-4DB2-BD59-A6C34878D82A}">
                    <a16:rowId xmlns:a16="http://schemas.microsoft.com/office/drawing/2014/main" val="3843811832"/>
                  </a:ext>
                </a:extLst>
              </a:tr>
            </a:tbl>
          </a:graphicData>
        </a:graphic>
      </p:graphicFrame>
      <p:cxnSp>
        <p:nvCxnSpPr>
          <p:cNvPr id="11" name="Straight Arrow Connector 10">
            <a:extLst>
              <a:ext uri="{FF2B5EF4-FFF2-40B4-BE49-F238E27FC236}">
                <a16:creationId xmlns:a16="http://schemas.microsoft.com/office/drawing/2014/main" id="{C04F18C4-29C3-4646-A707-F103ADAEFF67}"/>
              </a:ext>
            </a:extLst>
          </p:cNvPr>
          <p:cNvCxnSpPr>
            <a:cxnSpLocks/>
            <a:stCxn id="15" idx="1"/>
          </p:cNvCxnSpPr>
          <p:nvPr/>
        </p:nvCxnSpPr>
        <p:spPr>
          <a:xfrm flipH="1" flipV="1">
            <a:off x="4613753" y="3298521"/>
            <a:ext cx="398191" cy="20166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E806E35-CD35-FB42-B9EA-FC8E860E8145}"/>
              </a:ext>
            </a:extLst>
          </p:cNvPr>
          <p:cNvGrpSpPr/>
          <p:nvPr/>
        </p:nvGrpSpPr>
        <p:grpSpPr>
          <a:xfrm>
            <a:off x="4910086" y="3392235"/>
            <a:ext cx="190758" cy="207749"/>
            <a:chOff x="6419077" y="1667919"/>
            <a:chExt cx="190758" cy="207749"/>
          </a:xfrm>
        </p:grpSpPr>
        <p:sp>
          <p:nvSpPr>
            <p:cNvPr id="14" name="Oval 13">
              <a:extLst>
                <a:ext uri="{FF2B5EF4-FFF2-40B4-BE49-F238E27FC236}">
                  <a16:creationId xmlns:a16="http://schemas.microsoft.com/office/drawing/2014/main" id="{50ABBBB1-FF07-F644-9C3A-7FC27252911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7">
              <a:extLst>
                <a:ext uri="{FF2B5EF4-FFF2-40B4-BE49-F238E27FC236}">
                  <a16:creationId xmlns:a16="http://schemas.microsoft.com/office/drawing/2014/main" id="{501EB8DA-61DF-1B47-B767-884F874462C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6" name="Straight Arrow Connector 15">
            <a:extLst>
              <a:ext uri="{FF2B5EF4-FFF2-40B4-BE49-F238E27FC236}">
                <a16:creationId xmlns:a16="http://schemas.microsoft.com/office/drawing/2014/main" id="{0C05C372-F060-5044-8B89-672B4901FBA4}"/>
              </a:ext>
            </a:extLst>
          </p:cNvPr>
          <p:cNvCxnSpPr>
            <a:cxnSpLocks/>
            <a:stCxn id="20" idx="1"/>
          </p:cNvCxnSpPr>
          <p:nvPr/>
        </p:nvCxnSpPr>
        <p:spPr>
          <a:xfrm>
            <a:off x="8264536" y="3993169"/>
            <a:ext cx="328319" cy="31160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2BD8751-C401-C04C-8D5C-6F59FBE26C79}"/>
              </a:ext>
            </a:extLst>
          </p:cNvPr>
          <p:cNvGrpSpPr/>
          <p:nvPr/>
        </p:nvGrpSpPr>
        <p:grpSpPr>
          <a:xfrm>
            <a:off x="8162678" y="3885219"/>
            <a:ext cx="190758" cy="207749"/>
            <a:chOff x="6419077" y="1667919"/>
            <a:chExt cx="190758" cy="207749"/>
          </a:xfrm>
        </p:grpSpPr>
        <p:sp>
          <p:nvSpPr>
            <p:cNvPr id="19" name="Oval 18">
              <a:extLst>
                <a:ext uri="{FF2B5EF4-FFF2-40B4-BE49-F238E27FC236}">
                  <a16:creationId xmlns:a16="http://schemas.microsoft.com/office/drawing/2014/main" id="{67DD2BC0-1527-E84C-B3B0-B1B483AAFBA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0BCEFE1D-A3D9-344E-8B57-958DD35CBAD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2200938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58</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When creating the virtual networks, we have chosen to create untagged connectivity template automatically.  With connectivity templates you can apply various network configurations to devices connected to generic systems.  The auto-gen untagged connectivity template will be used to assign untagged VLAN to a switch port.</a:t>
            </a:r>
          </a:p>
          <a:p>
            <a:pPr marL="0" indent="0">
              <a:lnSpc>
                <a:spcPct val="100000"/>
              </a:lnSpc>
              <a:buNone/>
            </a:pPr>
            <a:r>
              <a:rPr lang="en-US" sz="1200"/>
              <a:t>Below diagram illustrates the topology of the data center after this section.</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Assign Virtual Network to Switchports</a:t>
            </a:r>
          </a:p>
        </p:txBody>
      </p:sp>
      <p:sp>
        <p:nvSpPr>
          <p:cNvPr id="6" name="Rounded Rectangle 5">
            <a:extLst>
              <a:ext uri="{FF2B5EF4-FFF2-40B4-BE49-F238E27FC236}">
                <a16:creationId xmlns:a16="http://schemas.microsoft.com/office/drawing/2014/main" id="{033322D0-1AE7-E347-BEF9-DEEAB7388F04}"/>
              </a:ext>
            </a:extLst>
          </p:cNvPr>
          <p:cNvSpPr/>
          <p:nvPr/>
        </p:nvSpPr>
        <p:spPr>
          <a:xfrm>
            <a:off x="1284994" y="2447365"/>
            <a:ext cx="4403924" cy="2513264"/>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TextBox 6">
            <a:extLst>
              <a:ext uri="{FF2B5EF4-FFF2-40B4-BE49-F238E27FC236}">
                <a16:creationId xmlns:a16="http://schemas.microsoft.com/office/drawing/2014/main" id="{DD00AF24-7D79-E34E-81EC-4D2BAECA3AEB}"/>
              </a:ext>
            </a:extLst>
          </p:cNvPr>
          <p:cNvSpPr txBox="1"/>
          <p:nvPr/>
        </p:nvSpPr>
        <p:spPr>
          <a:xfrm>
            <a:off x="1335438" y="2556151"/>
            <a:ext cx="1664238" cy="261610"/>
          </a:xfrm>
          <a:prstGeom prst="rect">
            <a:avLst/>
          </a:prstGeom>
          <a:noFill/>
        </p:spPr>
        <p:txBody>
          <a:bodyPr wrap="none" rtlCol="0">
            <a:spAutoFit/>
          </a:bodyPr>
          <a:lstStyle/>
          <a:p>
            <a:r>
              <a:rPr lang="en-US" sz="1100">
                <a:solidFill>
                  <a:schemeClr val="accent1">
                    <a:lumMod val="75000"/>
                  </a:schemeClr>
                </a:solidFill>
              </a:rPr>
              <a:t>DataCenter-A Blueprint</a:t>
            </a:r>
          </a:p>
        </p:txBody>
      </p:sp>
      <p:sp>
        <p:nvSpPr>
          <p:cNvPr id="4" name="Oval 3">
            <a:extLst>
              <a:ext uri="{FF2B5EF4-FFF2-40B4-BE49-F238E27FC236}">
                <a16:creationId xmlns:a16="http://schemas.microsoft.com/office/drawing/2014/main" id="{09F6EEF6-F9D9-2848-BF7B-6467083434C2}"/>
              </a:ext>
            </a:extLst>
          </p:cNvPr>
          <p:cNvSpPr/>
          <p:nvPr/>
        </p:nvSpPr>
        <p:spPr>
          <a:xfrm>
            <a:off x="2817130" y="2801626"/>
            <a:ext cx="1295894" cy="966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Tenant-1 Routing Zone</a:t>
            </a:r>
          </a:p>
        </p:txBody>
      </p:sp>
      <p:cxnSp>
        <p:nvCxnSpPr>
          <p:cNvPr id="9" name="Straight Connector 8">
            <a:extLst>
              <a:ext uri="{FF2B5EF4-FFF2-40B4-BE49-F238E27FC236}">
                <a16:creationId xmlns:a16="http://schemas.microsoft.com/office/drawing/2014/main" id="{699763CF-EA18-7544-883F-C96D55EB1F98}"/>
              </a:ext>
            </a:extLst>
          </p:cNvPr>
          <p:cNvCxnSpPr>
            <a:stCxn id="4" idx="3"/>
          </p:cNvCxnSpPr>
          <p:nvPr/>
        </p:nvCxnSpPr>
        <p:spPr>
          <a:xfrm flipH="1">
            <a:off x="2999676" y="3626532"/>
            <a:ext cx="0" cy="3563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06DC5B-BCFB-8243-A101-B378D804A284}"/>
              </a:ext>
            </a:extLst>
          </p:cNvPr>
          <p:cNvCxnSpPr>
            <a:cxnSpLocks/>
          </p:cNvCxnSpPr>
          <p:nvPr/>
        </p:nvCxnSpPr>
        <p:spPr>
          <a:xfrm>
            <a:off x="2203152" y="3982856"/>
            <a:ext cx="24240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EF81C8-BC9D-E247-9A65-D50524198F66}"/>
              </a:ext>
            </a:extLst>
          </p:cNvPr>
          <p:cNvCxnSpPr>
            <a:cxnSpLocks/>
            <a:stCxn id="4" idx="5"/>
          </p:cNvCxnSpPr>
          <p:nvPr/>
        </p:nvCxnSpPr>
        <p:spPr>
          <a:xfrm>
            <a:off x="3923245" y="3626532"/>
            <a:ext cx="0" cy="6018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CE00F4-FD3E-EA40-B057-35B79A311B60}"/>
              </a:ext>
            </a:extLst>
          </p:cNvPr>
          <p:cNvCxnSpPr>
            <a:cxnSpLocks/>
          </p:cNvCxnSpPr>
          <p:nvPr/>
        </p:nvCxnSpPr>
        <p:spPr>
          <a:xfrm>
            <a:off x="2324867" y="4228332"/>
            <a:ext cx="242408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CCB67BA-B6AF-814E-B9EB-39B805ED3403}"/>
              </a:ext>
            </a:extLst>
          </p:cNvPr>
          <p:cNvSpPr txBox="1"/>
          <p:nvPr/>
        </p:nvSpPr>
        <p:spPr>
          <a:xfrm>
            <a:off x="4000184" y="4026827"/>
            <a:ext cx="1383712" cy="215444"/>
          </a:xfrm>
          <a:prstGeom prst="rect">
            <a:avLst/>
          </a:prstGeom>
          <a:noFill/>
        </p:spPr>
        <p:txBody>
          <a:bodyPr wrap="none" rtlCol="0">
            <a:spAutoFit/>
          </a:bodyPr>
          <a:lstStyle/>
          <a:p>
            <a:r>
              <a:rPr lang="en-US" sz="800">
                <a:solidFill>
                  <a:srgbClr val="0070C0"/>
                </a:solidFill>
              </a:rPr>
              <a:t>vn102 (192.168.102.0/24)</a:t>
            </a:r>
          </a:p>
        </p:txBody>
      </p:sp>
      <p:sp>
        <p:nvSpPr>
          <p:cNvPr id="8" name="Rectangle 7">
            <a:extLst>
              <a:ext uri="{FF2B5EF4-FFF2-40B4-BE49-F238E27FC236}">
                <a16:creationId xmlns:a16="http://schemas.microsoft.com/office/drawing/2014/main" id="{E13E2E9E-4BEC-2547-A0E1-B92F873CA3C1}"/>
              </a:ext>
            </a:extLst>
          </p:cNvPr>
          <p:cNvSpPr/>
          <p:nvPr/>
        </p:nvSpPr>
        <p:spPr>
          <a:xfrm>
            <a:off x="2460902" y="4535179"/>
            <a:ext cx="644376" cy="2332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A-bms1</a:t>
            </a:r>
          </a:p>
        </p:txBody>
      </p:sp>
      <p:sp>
        <p:nvSpPr>
          <p:cNvPr id="15" name="Rectangle 14">
            <a:extLst>
              <a:ext uri="{FF2B5EF4-FFF2-40B4-BE49-F238E27FC236}">
                <a16:creationId xmlns:a16="http://schemas.microsoft.com/office/drawing/2014/main" id="{DD2601D4-632A-914A-B053-B2B81D9E67DF}"/>
              </a:ext>
            </a:extLst>
          </p:cNvPr>
          <p:cNvSpPr/>
          <p:nvPr/>
        </p:nvSpPr>
        <p:spPr>
          <a:xfrm>
            <a:off x="3834547" y="4535179"/>
            <a:ext cx="644376" cy="2332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A-bms2</a:t>
            </a:r>
          </a:p>
        </p:txBody>
      </p:sp>
      <p:cxnSp>
        <p:nvCxnSpPr>
          <p:cNvPr id="12" name="Straight Connector 11">
            <a:extLst>
              <a:ext uri="{FF2B5EF4-FFF2-40B4-BE49-F238E27FC236}">
                <a16:creationId xmlns:a16="http://schemas.microsoft.com/office/drawing/2014/main" id="{FF43274E-9770-A04F-82B9-E73F3F820826}"/>
              </a:ext>
            </a:extLst>
          </p:cNvPr>
          <p:cNvCxnSpPr>
            <a:stCxn id="8" idx="0"/>
          </p:cNvCxnSpPr>
          <p:nvPr/>
        </p:nvCxnSpPr>
        <p:spPr>
          <a:xfrm flipV="1">
            <a:off x="2783090" y="3982856"/>
            <a:ext cx="0" cy="55232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68DC9A-F5D7-C441-BF3F-89467FEB6CE5}"/>
              </a:ext>
            </a:extLst>
          </p:cNvPr>
          <p:cNvCxnSpPr>
            <a:cxnSpLocks/>
            <a:stCxn id="15" idx="0"/>
          </p:cNvCxnSpPr>
          <p:nvPr/>
        </p:nvCxnSpPr>
        <p:spPr>
          <a:xfrm flipV="1">
            <a:off x="4156735" y="4242271"/>
            <a:ext cx="0" cy="29290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08DD55C-7A2A-B54E-84F9-7885D1419E2E}"/>
              </a:ext>
            </a:extLst>
          </p:cNvPr>
          <p:cNvSpPr txBox="1"/>
          <p:nvPr/>
        </p:nvSpPr>
        <p:spPr>
          <a:xfrm>
            <a:off x="2248953" y="4259017"/>
            <a:ext cx="603050" cy="307777"/>
          </a:xfrm>
          <a:prstGeom prst="rect">
            <a:avLst/>
          </a:prstGeom>
          <a:noFill/>
        </p:spPr>
        <p:txBody>
          <a:bodyPr wrap="none" rtlCol="0">
            <a:spAutoFit/>
          </a:bodyPr>
          <a:lstStyle/>
          <a:p>
            <a:r>
              <a:rPr lang="en-US" sz="700">
                <a:solidFill>
                  <a:srgbClr val="C00000"/>
                </a:solidFill>
              </a:rPr>
              <a:t>To A-leaf1</a:t>
            </a:r>
          </a:p>
          <a:p>
            <a:pPr algn="ctr"/>
            <a:r>
              <a:rPr lang="en-US" sz="700">
                <a:solidFill>
                  <a:srgbClr val="C00000"/>
                </a:solidFill>
              </a:rPr>
              <a:t>xe-0/0/2</a:t>
            </a:r>
          </a:p>
        </p:txBody>
      </p:sp>
      <p:sp>
        <p:nvSpPr>
          <p:cNvPr id="23" name="TextBox 22">
            <a:extLst>
              <a:ext uri="{FF2B5EF4-FFF2-40B4-BE49-F238E27FC236}">
                <a16:creationId xmlns:a16="http://schemas.microsoft.com/office/drawing/2014/main" id="{32C25B7B-F8C1-FD4E-9E3F-7031C12C4FE3}"/>
              </a:ext>
            </a:extLst>
          </p:cNvPr>
          <p:cNvSpPr txBox="1"/>
          <p:nvPr/>
        </p:nvSpPr>
        <p:spPr>
          <a:xfrm>
            <a:off x="4107577" y="4259017"/>
            <a:ext cx="603050" cy="307777"/>
          </a:xfrm>
          <a:prstGeom prst="rect">
            <a:avLst/>
          </a:prstGeom>
          <a:noFill/>
        </p:spPr>
        <p:txBody>
          <a:bodyPr wrap="none" rtlCol="0">
            <a:spAutoFit/>
          </a:bodyPr>
          <a:lstStyle/>
          <a:p>
            <a:r>
              <a:rPr lang="en-US" sz="700">
                <a:solidFill>
                  <a:srgbClr val="0070C0"/>
                </a:solidFill>
              </a:rPr>
              <a:t>To A-leaf2</a:t>
            </a:r>
          </a:p>
          <a:p>
            <a:pPr algn="ctr"/>
            <a:r>
              <a:rPr lang="en-US" sz="700">
                <a:solidFill>
                  <a:srgbClr val="0070C0"/>
                </a:solidFill>
              </a:rPr>
              <a:t>xe-0/0/2</a:t>
            </a:r>
          </a:p>
        </p:txBody>
      </p:sp>
      <p:sp>
        <p:nvSpPr>
          <p:cNvPr id="24" name="TextBox 23">
            <a:extLst>
              <a:ext uri="{FF2B5EF4-FFF2-40B4-BE49-F238E27FC236}">
                <a16:creationId xmlns:a16="http://schemas.microsoft.com/office/drawing/2014/main" id="{58D53F1B-340D-C14C-B8C8-9CBA853829D7}"/>
              </a:ext>
            </a:extLst>
          </p:cNvPr>
          <p:cNvSpPr txBox="1"/>
          <p:nvPr/>
        </p:nvSpPr>
        <p:spPr>
          <a:xfrm>
            <a:off x="2385621" y="4736684"/>
            <a:ext cx="811441" cy="200055"/>
          </a:xfrm>
          <a:prstGeom prst="rect">
            <a:avLst/>
          </a:prstGeom>
          <a:noFill/>
        </p:spPr>
        <p:txBody>
          <a:bodyPr wrap="none" rtlCol="0">
            <a:spAutoFit/>
          </a:bodyPr>
          <a:lstStyle/>
          <a:p>
            <a:r>
              <a:rPr lang="en-US" sz="700">
                <a:solidFill>
                  <a:srgbClr val="C00000"/>
                </a:solidFill>
              </a:rPr>
              <a:t>192.168.101.11</a:t>
            </a:r>
          </a:p>
        </p:txBody>
      </p:sp>
      <p:sp>
        <p:nvSpPr>
          <p:cNvPr id="25" name="TextBox 24">
            <a:extLst>
              <a:ext uri="{FF2B5EF4-FFF2-40B4-BE49-F238E27FC236}">
                <a16:creationId xmlns:a16="http://schemas.microsoft.com/office/drawing/2014/main" id="{A08DCF4E-E30D-FE42-BC1D-8C57A944BC06}"/>
              </a:ext>
            </a:extLst>
          </p:cNvPr>
          <p:cNvSpPr txBox="1"/>
          <p:nvPr/>
        </p:nvSpPr>
        <p:spPr>
          <a:xfrm>
            <a:off x="3754108" y="4735234"/>
            <a:ext cx="811441" cy="200055"/>
          </a:xfrm>
          <a:prstGeom prst="rect">
            <a:avLst/>
          </a:prstGeom>
          <a:noFill/>
        </p:spPr>
        <p:txBody>
          <a:bodyPr wrap="none" rtlCol="0">
            <a:spAutoFit/>
          </a:bodyPr>
          <a:lstStyle/>
          <a:p>
            <a:r>
              <a:rPr lang="en-US" sz="700">
                <a:solidFill>
                  <a:srgbClr val="0070C0"/>
                </a:solidFill>
              </a:rPr>
              <a:t>192.168.102.22</a:t>
            </a:r>
          </a:p>
        </p:txBody>
      </p:sp>
      <p:sp>
        <p:nvSpPr>
          <p:cNvPr id="26" name="TextBox 25">
            <a:extLst>
              <a:ext uri="{FF2B5EF4-FFF2-40B4-BE49-F238E27FC236}">
                <a16:creationId xmlns:a16="http://schemas.microsoft.com/office/drawing/2014/main" id="{7141CECB-3D6C-E844-89C5-69ECD6EBD5D0}"/>
              </a:ext>
            </a:extLst>
          </p:cNvPr>
          <p:cNvSpPr txBox="1"/>
          <p:nvPr/>
        </p:nvSpPr>
        <p:spPr>
          <a:xfrm>
            <a:off x="1633011" y="3788393"/>
            <a:ext cx="1383712" cy="215444"/>
          </a:xfrm>
          <a:prstGeom prst="rect">
            <a:avLst/>
          </a:prstGeom>
          <a:noFill/>
        </p:spPr>
        <p:txBody>
          <a:bodyPr wrap="none" rtlCol="0">
            <a:spAutoFit/>
          </a:bodyPr>
          <a:lstStyle/>
          <a:p>
            <a:r>
              <a:rPr lang="en-US" sz="800">
                <a:solidFill>
                  <a:srgbClr val="C00000"/>
                </a:solidFill>
              </a:rPr>
              <a:t>vn101 (192.168.101.0/24)</a:t>
            </a:r>
          </a:p>
        </p:txBody>
      </p:sp>
    </p:spTree>
    <p:extLst>
      <p:ext uri="{BB962C8B-B14F-4D97-AF65-F5344CB8AC3E}">
        <p14:creationId xmlns:p14="http://schemas.microsoft.com/office/powerpoint/2010/main" val="3084953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581AC1-61A9-5143-B724-E8C5FBA0A75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Assign Virtual Network to Switchports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59</a:t>
            </a:fld>
            <a:endParaRPr lang="en-US"/>
          </a:p>
        </p:txBody>
      </p:sp>
      <p:sp>
        <p:nvSpPr>
          <p:cNvPr id="19" name="Content Placeholder 2">
            <a:extLst>
              <a:ext uri="{FF2B5EF4-FFF2-40B4-BE49-F238E27FC236}">
                <a16:creationId xmlns:a16="http://schemas.microsoft.com/office/drawing/2014/main" id="{2C6DAF35-681E-3849-B976-D47E10EFB679}"/>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Connectivity Templates</a:t>
            </a:r>
            <a:r>
              <a:rPr lang="en-US" sz="1000"/>
              <a:t>, and then click the assign button of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Select the target interface.</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2100"/>
              </a:spcBef>
              <a:buFont typeface="Arial" panose="020B0604020202020204" pitchFamily="34" charset="0"/>
              <a:buChar char="•"/>
            </a:pPr>
            <a:r>
              <a:rPr lang="en-US" sz="1000">
                <a:solidFill>
                  <a:schemeClr val="bg1">
                    <a:lumMod val="75000"/>
                  </a:schemeClr>
                </a:solidFill>
              </a:rPr>
              <a:t>Verify the status of both connectivity templates and click </a:t>
            </a:r>
            <a:r>
              <a:rPr lang="en-US" sz="1000" b="1">
                <a:solidFill>
                  <a:schemeClr val="bg1">
                    <a:lumMod val="75000"/>
                  </a:schemeClr>
                </a:solidFill>
              </a:rPr>
              <a:t>Application Endpoints</a:t>
            </a:r>
            <a:r>
              <a:rPr lang="en-US" sz="1000">
                <a:solidFill>
                  <a:schemeClr val="bg1">
                    <a:lumMod val="75000"/>
                  </a:schemeClr>
                </a:solidFill>
              </a:rPr>
              <a:t> to view the overall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From the application endpoints page, you can view the assigned template for each switch ports.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graphicFrame>
        <p:nvGraphicFramePr>
          <p:cNvPr id="20" name="Table 10">
            <a:extLst>
              <a:ext uri="{FF2B5EF4-FFF2-40B4-BE49-F238E27FC236}">
                <a16:creationId xmlns:a16="http://schemas.microsoft.com/office/drawing/2014/main" id="{14F55EE0-8133-0E47-BDD8-59C419F56B9D}"/>
              </a:ext>
            </a:extLst>
          </p:cNvPr>
          <p:cNvGraphicFramePr>
            <a:graphicFrameLocks noGrp="1"/>
          </p:cNvGraphicFramePr>
          <p:nvPr>
            <p:extLst>
              <p:ext uri="{D42A27DB-BD31-4B8C-83A1-F6EECF244321}">
                <p14:modId xmlns:p14="http://schemas.microsoft.com/office/powerpoint/2010/main" val="1035320749"/>
              </p:ext>
            </p:extLst>
          </p:nvPr>
        </p:nvGraphicFramePr>
        <p:xfrm>
          <a:off x="528191" y="1976045"/>
          <a:ext cx="3249571" cy="640080"/>
        </p:xfrm>
        <a:graphic>
          <a:graphicData uri="http://schemas.openxmlformats.org/drawingml/2006/table">
            <a:tbl>
              <a:tblPr firstRow="1" bandRow="1">
                <a:tableStyleId>{7DF18680-E054-41AD-8BC1-D1AEF772440D}</a:tableStyleId>
              </a:tblPr>
              <a:tblGrid>
                <a:gridCol w="754821">
                  <a:extLst>
                    <a:ext uri="{9D8B030D-6E8A-4147-A177-3AD203B41FA5}">
                      <a16:colId xmlns:a16="http://schemas.microsoft.com/office/drawing/2014/main" val="2546224658"/>
                    </a:ext>
                  </a:extLst>
                </a:gridCol>
                <a:gridCol w="1476183">
                  <a:extLst>
                    <a:ext uri="{9D8B030D-6E8A-4147-A177-3AD203B41FA5}">
                      <a16:colId xmlns:a16="http://schemas.microsoft.com/office/drawing/2014/main" val="1907954002"/>
                    </a:ext>
                  </a:extLst>
                </a:gridCol>
                <a:gridCol w="1018567">
                  <a:extLst>
                    <a:ext uri="{9D8B030D-6E8A-4147-A177-3AD203B41FA5}">
                      <a16:colId xmlns:a16="http://schemas.microsoft.com/office/drawing/2014/main" val="3483886457"/>
                    </a:ext>
                  </a:extLst>
                </a:gridCol>
              </a:tblGrid>
              <a:tr h="0">
                <a:tc>
                  <a:txBody>
                    <a:bodyPr/>
                    <a:lstStyle/>
                    <a:p>
                      <a:r>
                        <a:rPr lang="en-US" sz="800" b="0"/>
                        <a:t>VN</a:t>
                      </a:r>
                    </a:p>
                  </a:txBody>
                  <a:tcPr/>
                </a:tc>
                <a:tc>
                  <a:txBody>
                    <a:bodyPr/>
                    <a:lstStyle/>
                    <a:p>
                      <a:r>
                        <a:rPr lang="en-US" sz="800" b="0"/>
                        <a:t>Switch Name</a:t>
                      </a:r>
                    </a:p>
                  </a:txBody>
                  <a:tcPr/>
                </a:tc>
                <a:tc>
                  <a:txBody>
                    <a:bodyPr/>
                    <a:lstStyle/>
                    <a:p>
                      <a:r>
                        <a:rPr lang="en-US" sz="800" b="0"/>
                        <a:t>Interface</a:t>
                      </a:r>
                    </a:p>
                  </a:txBody>
                  <a:tcPr/>
                </a:tc>
                <a:extLst>
                  <a:ext uri="{0D108BD9-81ED-4DB2-BD59-A6C34878D82A}">
                    <a16:rowId xmlns:a16="http://schemas.microsoft.com/office/drawing/2014/main" val="3501326622"/>
                  </a:ext>
                </a:extLst>
              </a:tr>
              <a:tr h="0">
                <a:tc>
                  <a:txBody>
                    <a:bodyPr/>
                    <a:lstStyle/>
                    <a:p>
                      <a:r>
                        <a:rPr lang="en-US" sz="800" b="0">
                          <a:solidFill>
                            <a:srgbClr val="BFBFBF"/>
                          </a:solidFill>
                        </a:rPr>
                        <a:t>vn101</a:t>
                      </a:r>
                    </a:p>
                  </a:txBody>
                  <a:tcPr/>
                </a:tc>
                <a:tc>
                  <a:txBody>
                    <a:bodyPr/>
                    <a:lstStyle/>
                    <a:p>
                      <a:r>
                        <a:rPr lang="en-US" sz="800" b="0">
                          <a:solidFill>
                            <a:srgbClr val="BFBFBF"/>
                          </a:solidFill>
                        </a:rPr>
                        <a:t>server_rack_001_leaf1</a:t>
                      </a:r>
                    </a:p>
                  </a:txBody>
                  <a:tcPr/>
                </a:tc>
                <a:tc>
                  <a:txBody>
                    <a:bodyPr/>
                    <a:lstStyle/>
                    <a:p>
                      <a:r>
                        <a:rPr lang="en-US" sz="800">
                          <a:solidFill>
                            <a:srgbClr val="BFBFBF"/>
                          </a:solidFill>
                        </a:rPr>
                        <a:t>xe-0/0/2</a:t>
                      </a:r>
                    </a:p>
                  </a:txBody>
                  <a:tcPr/>
                </a:tc>
                <a:extLst>
                  <a:ext uri="{0D108BD9-81ED-4DB2-BD59-A6C34878D82A}">
                    <a16:rowId xmlns:a16="http://schemas.microsoft.com/office/drawing/2014/main" val="2893093250"/>
                  </a:ext>
                </a:extLst>
              </a:tr>
              <a:tr h="0">
                <a:tc>
                  <a:txBody>
                    <a:bodyPr/>
                    <a:lstStyle/>
                    <a:p>
                      <a:r>
                        <a:rPr lang="en-US" sz="800">
                          <a:solidFill>
                            <a:srgbClr val="BFBFBF"/>
                          </a:solidFill>
                        </a:rPr>
                        <a:t>vn102</a:t>
                      </a:r>
                    </a:p>
                  </a:txBody>
                  <a:tcPr/>
                </a:tc>
                <a:tc>
                  <a:txBody>
                    <a:bodyPr/>
                    <a:lstStyle/>
                    <a:p>
                      <a:r>
                        <a:rPr lang="en-US" sz="800">
                          <a:solidFill>
                            <a:srgbClr val="BFBFBF"/>
                          </a:solidFill>
                        </a:rPr>
                        <a:t>server_rack_001_leaf2</a:t>
                      </a:r>
                    </a:p>
                  </a:txBody>
                  <a:tcPr/>
                </a:tc>
                <a:tc>
                  <a:txBody>
                    <a:bodyPr/>
                    <a:lstStyle/>
                    <a:p>
                      <a:r>
                        <a:rPr lang="en-US" sz="800">
                          <a:solidFill>
                            <a:srgbClr val="BFBFBF"/>
                          </a:solidFill>
                        </a:rPr>
                        <a:t>xe-0/0/2</a:t>
                      </a:r>
                    </a:p>
                  </a:txBody>
                  <a:tcPr/>
                </a:tc>
                <a:extLst>
                  <a:ext uri="{0D108BD9-81ED-4DB2-BD59-A6C34878D82A}">
                    <a16:rowId xmlns:a16="http://schemas.microsoft.com/office/drawing/2014/main" val="2228261454"/>
                  </a:ext>
                </a:extLst>
              </a:tr>
            </a:tbl>
          </a:graphicData>
        </a:graphic>
      </p:graphicFrame>
      <p:cxnSp>
        <p:nvCxnSpPr>
          <p:cNvPr id="21" name="Straight Arrow Connector 20">
            <a:extLst>
              <a:ext uri="{FF2B5EF4-FFF2-40B4-BE49-F238E27FC236}">
                <a16:creationId xmlns:a16="http://schemas.microsoft.com/office/drawing/2014/main" id="{54289324-7B62-464B-AA38-973C84E0229B}"/>
              </a:ext>
            </a:extLst>
          </p:cNvPr>
          <p:cNvCxnSpPr>
            <a:cxnSpLocks/>
            <a:stCxn id="24" idx="1"/>
          </p:cNvCxnSpPr>
          <p:nvPr/>
        </p:nvCxnSpPr>
        <p:spPr>
          <a:xfrm flipH="1">
            <a:off x="7778663" y="1876246"/>
            <a:ext cx="465353" cy="15714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685D9E81-7A1E-A249-ACAC-3D52A358B529}"/>
              </a:ext>
            </a:extLst>
          </p:cNvPr>
          <p:cNvGrpSpPr/>
          <p:nvPr/>
        </p:nvGrpSpPr>
        <p:grpSpPr>
          <a:xfrm>
            <a:off x="8142158" y="1768296"/>
            <a:ext cx="190758" cy="207749"/>
            <a:chOff x="6419077" y="1667919"/>
            <a:chExt cx="190758" cy="207749"/>
          </a:xfrm>
        </p:grpSpPr>
        <p:sp>
          <p:nvSpPr>
            <p:cNvPr id="23" name="Oval 22">
              <a:extLst>
                <a:ext uri="{FF2B5EF4-FFF2-40B4-BE49-F238E27FC236}">
                  <a16:creationId xmlns:a16="http://schemas.microsoft.com/office/drawing/2014/main" id="{8E227372-08E1-8546-AAC7-AFB4696975D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C032732C-3B6B-D146-BC99-E81538BF2A3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5" name="Straight Arrow Connector 24">
            <a:extLst>
              <a:ext uri="{FF2B5EF4-FFF2-40B4-BE49-F238E27FC236}">
                <a16:creationId xmlns:a16="http://schemas.microsoft.com/office/drawing/2014/main" id="{A0EF1954-EF1F-0944-8492-EA3191B577A4}"/>
              </a:ext>
            </a:extLst>
          </p:cNvPr>
          <p:cNvCxnSpPr>
            <a:cxnSpLocks/>
            <a:stCxn id="28" idx="1"/>
          </p:cNvCxnSpPr>
          <p:nvPr/>
        </p:nvCxnSpPr>
        <p:spPr>
          <a:xfrm>
            <a:off x="8017818" y="2724075"/>
            <a:ext cx="537459" cy="38238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B3360635-D3D9-3A49-9468-D845DAEBF583}"/>
              </a:ext>
            </a:extLst>
          </p:cNvPr>
          <p:cNvGrpSpPr/>
          <p:nvPr/>
        </p:nvGrpSpPr>
        <p:grpSpPr>
          <a:xfrm>
            <a:off x="7915960" y="2616125"/>
            <a:ext cx="190758" cy="207749"/>
            <a:chOff x="6419077" y="1667919"/>
            <a:chExt cx="190758" cy="207749"/>
          </a:xfrm>
        </p:grpSpPr>
        <p:sp>
          <p:nvSpPr>
            <p:cNvPr id="27" name="Oval 26">
              <a:extLst>
                <a:ext uri="{FF2B5EF4-FFF2-40B4-BE49-F238E27FC236}">
                  <a16:creationId xmlns:a16="http://schemas.microsoft.com/office/drawing/2014/main" id="{11718A35-BC6A-BD46-BD8D-A0C573C4CD4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7">
              <a:extLst>
                <a:ext uri="{FF2B5EF4-FFF2-40B4-BE49-F238E27FC236}">
                  <a16:creationId xmlns:a16="http://schemas.microsoft.com/office/drawing/2014/main" id="{25F5BBFD-8EE7-FA49-8399-7A003A2BED5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2760934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Access to Apstra server and VMware vCenter</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8381928" cy="3504721"/>
          </a:xfrm>
        </p:spPr>
        <p:txBody>
          <a:bodyPr/>
          <a:lstStyle/>
          <a:p>
            <a:pPr>
              <a:lnSpc>
                <a:spcPct val="100000"/>
              </a:lnSpc>
              <a:spcBef>
                <a:spcPts val="1500"/>
              </a:spcBef>
            </a:pPr>
            <a:r>
              <a:rPr lang="en-US" sz="1200"/>
              <a:t>Port forwarding and https redirect had been setup so that you don't need any proxy configuration in your browser to access the web GUI of Apstra and VMware vCenter.</a:t>
            </a:r>
          </a:p>
          <a:p>
            <a:pPr>
              <a:lnSpc>
                <a:spcPct val="100000"/>
              </a:lnSpc>
              <a:spcBef>
                <a:spcPts val="1500"/>
              </a:spcBef>
            </a:pPr>
            <a:r>
              <a:rPr lang="en-US" sz="1200"/>
              <a:t>Below table shows the IP address of the 4 setup, they are accessible within Juniper VPN network.</a:t>
            </a:r>
          </a:p>
          <a:p>
            <a:pPr>
              <a:lnSpc>
                <a:spcPct val="100000"/>
              </a:lnSpc>
              <a:spcBef>
                <a:spcPts val="1500"/>
              </a:spcBef>
            </a:pPr>
            <a:endParaRPr lang="en-US" sz="1200"/>
          </a:p>
          <a:p>
            <a:pPr>
              <a:lnSpc>
                <a:spcPct val="100000"/>
              </a:lnSpc>
              <a:spcBef>
                <a:spcPts val="1500"/>
              </a:spcBef>
            </a:pPr>
            <a:endParaRPr lang="en-US" sz="1200"/>
          </a:p>
          <a:p>
            <a:pPr>
              <a:lnSpc>
                <a:spcPct val="100000"/>
              </a:lnSpc>
              <a:spcBef>
                <a:spcPts val="1500"/>
              </a:spcBef>
            </a:pPr>
            <a:endParaRPr lang="en-US" sz="1200"/>
          </a:p>
          <a:p>
            <a:pPr>
              <a:lnSpc>
                <a:spcPct val="100000"/>
              </a:lnSpc>
              <a:spcBef>
                <a:spcPts val="1500"/>
              </a:spcBef>
            </a:pPr>
            <a:r>
              <a:rPr lang="en-US" sz="1200"/>
              <a:t>Below table shows the Apstra and VMware vCenter access information. (Take psk31 as an example, replace the IP address for another setup).</a:t>
            </a:r>
          </a:p>
          <a:p>
            <a:pPr>
              <a:lnSpc>
                <a:spcPct val="100000"/>
              </a:lnSpc>
              <a:spcBef>
                <a:spcPts val="1500"/>
              </a:spcBef>
            </a:pPr>
            <a:endParaRPr lang="en-US" sz="120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a:t>
            </a:fld>
            <a:endParaRPr lang="en-US"/>
          </a:p>
        </p:txBody>
      </p:sp>
      <p:graphicFrame>
        <p:nvGraphicFramePr>
          <p:cNvPr id="6" name="Table 10">
            <a:extLst>
              <a:ext uri="{FF2B5EF4-FFF2-40B4-BE49-F238E27FC236}">
                <a16:creationId xmlns:a16="http://schemas.microsoft.com/office/drawing/2014/main" id="{C4CAACD1-5DF4-A447-BE2C-1DB1ED43B805}"/>
              </a:ext>
            </a:extLst>
          </p:cNvPr>
          <p:cNvGraphicFramePr>
            <a:graphicFrameLocks noGrp="1"/>
          </p:cNvGraphicFramePr>
          <p:nvPr>
            <p:extLst>
              <p:ext uri="{D42A27DB-BD31-4B8C-83A1-F6EECF244321}">
                <p14:modId xmlns:p14="http://schemas.microsoft.com/office/powerpoint/2010/main" val="1459624706"/>
              </p:ext>
            </p:extLst>
          </p:nvPr>
        </p:nvGraphicFramePr>
        <p:xfrm>
          <a:off x="595030" y="2038350"/>
          <a:ext cx="3433446" cy="1066800"/>
        </p:xfrm>
        <a:graphic>
          <a:graphicData uri="http://schemas.openxmlformats.org/drawingml/2006/table">
            <a:tbl>
              <a:tblPr firstRow="1" bandRow="1">
                <a:tableStyleId>{5C22544A-7EE6-4342-B048-85BDC9FD1C3A}</a:tableStyleId>
              </a:tblPr>
              <a:tblGrid>
                <a:gridCol w="1694167">
                  <a:extLst>
                    <a:ext uri="{9D8B030D-6E8A-4147-A177-3AD203B41FA5}">
                      <a16:colId xmlns:a16="http://schemas.microsoft.com/office/drawing/2014/main" val="1907954002"/>
                    </a:ext>
                  </a:extLst>
                </a:gridCol>
                <a:gridCol w="1739279">
                  <a:extLst>
                    <a:ext uri="{9D8B030D-6E8A-4147-A177-3AD203B41FA5}">
                      <a16:colId xmlns:a16="http://schemas.microsoft.com/office/drawing/2014/main" val="2927897955"/>
                    </a:ext>
                  </a:extLst>
                </a:gridCol>
              </a:tblGrid>
              <a:tr h="0">
                <a:tc>
                  <a:txBody>
                    <a:bodyPr/>
                    <a:lstStyle/>
                    <a:p>
                      <a:r>
                        <a:rPr lang="en-US" sz="800" b="0"/>
                        <a:t>Demo setup name</a:t>
                      </a:r>
                    </a:p>
                  </a:txBody>
                  <a:tcPr/>
                </a:tc>
                <a:tc>
                  <a:txBody>
                    <a:bodyPr/>
                    <a:lstStyle/>
                    <a:p>
                      <a:r>
                        <a:rPr lang="en-US" sz="800" b="0"/>
                        <a:t>IP address</a:t>
                      </a:r>
                    </a:p>
                  </a:txBody>
                  <a:tcPr/>
                </a:tc>
                <a:extLst>
                  <a:ext uri="{0D108BD9-81ED-4DB2-BD59-A6C34878D82A}">
                    <a16:rowId xmlns:a16="http://schemas.microsoft.com/office/drawing/2014/main" val="3501326622"/>
                  </a:ext>
                </a:extLst>
              </a:tr>
              <a:tr h="117098">
                <a:tc>
                  <a:txBody>
                    <a:bodyPr/>
                    <a:lstStyle/>
                    <a:p>
                      <a:r>
                        <a:rPr lang="en-US" sz="800"/>
                        <a:t>psk31</a:t>
                      </a:r>
                    </a:p>
                  </a:txBody>
                  <a:tcPr/>
                </a:tc>
                <a:tc>
                  <a:txBody>
                    <a:bodyPr/>
                    <a:lstStyle/>
                    <a:p>
                      <a:r>
                        <a:rPr lang="en-US" sz="800"/>
                        <a:t>172.27.170.151</a:t>
                      </a:r>
                    </a:p>
                  </a:txBody>
                  <a:tcPr/>
                </a:tc>
                <a:extLst>
                  <a:ext uri="{0D108BD9-81ED-4DB2-BD59-A6C34878D82A}">
                    <a16:rowId xmlns:a16="http://schemas.microsoft.com/office/drawing/2014/main" val="2893093250"/>
                  </a:ext>
                </a:extLst>
              </a:tr>
              <a:tr h="117098">
                <a:tc>
                  <a:txBody>
                    <a:bodyPr/>
                    <a:lstStyle/>
                    <a:p>
                      <a:r>
                        <a:rPr lang="en-US" sz="800"/>
                        <a:t>psk32</a:t>
                      </a:r>
                    </a:p>
                  </a:txBody>
                  <a:tcPr/>
                </a:tc>
                <a:tc>
                  <a:txBody>
                    <a:bodyPr/>
                    <a:lstStyle/>
                    <a:p>
                      <a:r>
                        <a:rPr lang="en-US" sz="800"/>
                        <a:t>172.27.170.152</a:t>
                      </a:r>
                    </a:p>
                  </a:txBody>
                  <a:tcPr/>
                </a:tc>
                <a:extLst>
                  <a:ext uri="{0D108BD9-81ED-4DB2-BD59-A6C34878D82A}">
                    <a16:rowId xmlns:a16="http://schemas.microsoft.com/office/drawing/2014/main" val="2228261454"/>
                  </a:ext>
                </a:extLst>
              </a:tr>
              <a:tr h="117098">
                <a:tc>
                  <a:txBody>
                    <a:bodyPr/>
                    <a:lstStyle/>
                    <a:p>
                      <a:r>
                        <a:rPr lang="en-US" sz="800"/>
                        <a:t>psk33</a:t>
                      </a:r>
                    </a:p>
                  </a:txBody>
                  <a:tcPr/>
                </a:tc>
                <a:tc>
                  <a:txBody>
                    <a:bodyPr/>
                    <a:lstStyle/>
                    <a:p>
                      <a:r>
                        <a:rPr lang="en-US" sz="800"/>
                        <a:t>172.27.170.153</a:t>
                      </a:r>
                    </a:p>
                  </a:txBody>
                  <a:tcPr/>
                </a:tc>
                <a:extLst>
                  <a:ext uri="{0D108BD9-81ED-4DB2-BD59-A6C34878D82A}">
                    <a16:rowId xmlns:a16="http://schemas.microsoft.com/office/drawing/2014/main" val="783927282"/>
                  </a:ext>
                </a:extLst>
              </a:tr>
              <a:tr h="117098">
                <a:tc>
                  <a:txBody>
                    <a:bodyPr/>
                    <a:lstStyle/>
                    <a:p>
                      <a:r>
                        <a:rPr lang="en-US" sz="800"/>
                        <a:t>psk34</a:t>
                      </a:r>
                    </a:p>
                  </a:txBody>
                  <a:tcPr/>
                </a:tc>
                <a:tc>
                  <a:txBody>
                    <a:bodyPr/>
                    <a:lstStyle/>
                    <a:p>
                      <a:r>
                        <a:rPr lang="en-US" sz="800"/>
                        <a:t>172.27.170.154</a:t>
                      </a:r>
                    </a:p>
                  </a:txBody>
                  <a:tcPr/>
                </a:tc>
                <a:extLst>
                  <a:ext uri="{0D108BD9-81ED-4DB2-BD59-A6C34878D82A}">
                    <a16:rowId xmlns:a16="http://schemas.microsoft.com/office/drawing/2014/main" val="536330056"/>
                  </a:ext>
                </a:extLst>
              </a:tr>
            </a:tbl>
          </a:graphicData>
        </a:graphic>
      </p:graphicFrame>
      <p:graphicFrame>
        <p:nvGraphicFramePr>
          <p:cNvPr id="7" name="Table 10">
            <a:extLst>
              <a:ext uri="{FF2B5EF4-FFF2-40B4-BE49-F238E27FC236}">
                <a16:creationId xmlns:a16="http://schemas.microsoft.com/office/drawing/2014/main" id="{9BDEE797-242B-9644-9408-7A0D5A2F8223}"/>
              </a:ext>
            </a:extLst>
          </p:cNvPr>
          <p:cNvGraphicFramePr>
            <a:graphicFrameLocks noGrp="1"/>
          </p:cNvGraphicFramePr>
          <p:nvPr>
            <p:extLst>
              <p:ext uri="{D42A27DB-BD31-4B8C-83A1-F6EECF244321}">
                <p14:modId xmlns:p14="http://schemas.microsoft.com/office/powerpoint/2010/main" val="659977519"/>
              </p:ext>
            </p:extLst>
          </p:nvPr>
        </p:nvGraphicFramePr>
        <p:xfrm>
          <a:off x="595028" y="3712618"/>
          <a:ext cx="6630648" cy="853440"/>
        </p:xfrm>
        <a:graphic>
          <a:graphicData uri="http://schemas.openxmlformats.org/drawingml/2006/table">
            <a:tbl>
              <a:tblPr firstRow="1" bandRow="1">
                <a:tableStyleId>{5C22544A-7EE6-4342-B048-85BDC9FD1C3A}</a:tableStyleId>
              </a:tblPr>
              <a:tblGrid>
                <a:gridCol w="1495943">
                  <a:extLst>
                    <a:ext uri="{9D8B030D-6E8A-4147-A177-3AD203B41FA5}">
                      <a16:colId xmlns:a16="http://schemas.microsoft.com/office/drawing/2014/main" val="1907954002"/>
                    </a:ext>
                  </a:extLst>
                </a:gridCol>
                <a:gridCol w="1911927">
                  <a:extLst>
                    <a:ext uri="{9D8B030D-6E8A-4147-A177-3AD203B41FA5}">
                      <a16:colId xmlns:a16="http://schemas.microsoft.com/office/drawing/2014/main" val="2927897955"/>
                    </a:ext>
                  </a:extLst>
                </a:gridCol>
                <a:gridCol w="863245">
                  <a:extLst>
                    <a:ext uri="{9D8B030D-6E8A-4147-A177-3AD203B41FA5}">
                      <a16:colId xmlns:a16="http://schemas.microsoft.com/office/drawing/2014/main" val="629315565"/>
                    </a:ext>
                  </a:extLst>
                </a:gridCol>
                <a:gridCol w="2359533">
                  <a:extLst>
                    <a:ext uri="{9D8B030D-6E8A-4147-A177-3AD203B41FA5}">
                      <a16:colId xmlns:a16="http://schemas.microsoft.com/office/drawing/2014/main" val="1533891417"/>
                    </a:ext>
                  </a:extLst>
                </a:gridCol>
              </a:tblGrid>
              <a:tr h="0">
                <a:tc>
                  <a:txBody>
                    <a:bodyPr/>
                    <a:lstStyle/>
                    <a:p>
                      <a:r>
                        <a:rPr lang="en-US" sz="800" b="0"/>
                        <a:t>Resource</a:t>
                      </a:r>
                    </a:p>
                  </a:txBody>
                  <a:tcPr/>
                </a:tc>
                <a:tc>
                  <a:txBody>
                    <a:bodyPr/>
                    <a:lstStyle/>
                    <a:p>
                      <a:r>
                        <a:rPr lang="en-US" sz="800" b="0"/>
                        <a:t>Link</a:t>
                      </a:r>
                    </a:p>
                  </a:txBody>
                  <a:tcPr/>
                </a:tc>
                <a:tc>
                  <a:txBody>
                    <a:bodyPr/>
                    <a:lstStyle/>
                    <a:p>
                      <a:r>
                        <a:rPr lang="en-US" sz="800" b="0"/>
                        <a:t>Username</a:t>
                      </a:r>
                    </a:p>
                  </a:txBody>
                  <a:tcPr/>
                </a:tc>
                <a:tc>
                  <a:txBody>
                    <a:bodyPr/>
                    <a:lstStyle/>
                    <a:p>
                      <a:r>
                        <a:rPr lang="en-US" sz="800" b="0"/>
                        <a:t>Password</a:t>
                      </a:r>
                    </a:p>
                  </a:txBody>
                  <a:tcPr/>
                </a:tc>
                <a:extLst>
                  <a:ext uri="{0D108BD9-81ED-4DB2-BD59-A6C34878D82A}">
                    <a16:rowId xmlns:a16="http://schemas.microsoft.com/office/drawing/2014/main" val="3501326622"/>
                  </a:ext>
                </a:extLst>
              </a:tr>
              <a:tr h="117098">
                <a:tc>
                  <a:txBody>
                    <a:bodyPr/>
                    <a:lstStyle/>
                    <a:p>
                      <a:r>
                        <a:rPr lang="en-US" sz="800"/>
                        <a:t>Apstra Web GUI</a:t>
                      </a:r>
                    </a:p>
                  </a:txBody>
                  <a:tcPr/>
                </a:tc>
                <a:tc>
                  <a:txBody>
                    <a:bodyPr/>
                    <a:lstStyle/>
                    <a:p>
                      <a:r>
                        <a:rPr lang="en-US" sz="800"/>
                        <a:t>https://172.27.170.151</a:t>
                      </a:r>
                    </a:p>
                  </a:txBody>
                  <a:tcPr/>
                </a:tc>
                <a:tc>
                  <a:txBody>
                    <a:bodyPr/>
                    <a:lstStyle/>
                    <a:p>
                      <a:r>
                        <a:rPr lang="en-US" sz="800"/>
                        <a:t>demo</a:t>
                      </a:r>
                    </a:p>
                  </a:txBody>
                  <a:tcPr/>
                </a:tc>
                <a:tc>
                  <a:txBody>
                    <a:bodyPr/>
                    <a:lstStyle/>
                    <a:p>
                      <a:r>
                        <a:rPr lang="en-US" sz="800"/>
                        <a:t>demo   </a:t>
                      </a:r>
                      <a:r>
                        <a:rPr lang="en-US" sz="800" i="1"/>
                        <a:t>(will be changed for each reservation)</a:t>
                      </a:r>
                    </a:p>
                  </a:txBody>
                  <a:tcPr/>
                </a:tc>
                <a:extLst>
                  <a:ext uri="{0D108BD9-81ED-4DB2-BD59-A6C34878D82A}">
                    <a16:rowId xmlns:a16="http://schemas.microsoft.com/office/drawing/2014/main" val="2893093250"/>
                  </a:ext>
                </a:extLst>
              </a:tr>
              <a:tr h="117098">
                <a:tc>
                  <a:txBody>
                    <a:bodyPr/>
                    <a:lstStyle/>
                    <a:p>
                      <a:r>
                        <a:rPr lang="en-US" sz="800"/>
                        <a:t>Apstra server SSH access</a:t>
                      </a:r>
                    </a:p>
                  </a:txBody>
                  <a:tcPr/>
                </a:tc>
                <a:tc>
                  <a:txBody>
                    <a:bodyPr/>
                    <a:lstStyle/>
                    <a:p>
                      <a:r>
                        <a:rPr lang="en-US" sz="800"/>
                        <a:t>SSH to 172.27.170.151</a:t>
                      </a:r>
                    </a:p>
                  </a:txBody>
                  <a:tcPr/>
                </a:tc>
                <a:tc>
                  <a:txBody>
                    <a:bodyPr/>
                    <a:lstStyle/>
                    <a:p>
                      <a:r>
                        <a:rPr lang="en-US" sz="800"/>
                        <a:t>demo</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a:t>demo   </a:t>
                      </a:r>
                      <a:r>
                        <a:rPr lang="en-US" sz="800" i="1"/>
                        <a:t>(will be changed for each reservation)</a:t>
                      </a:r>
                      <a:r>
                        <a:rPr lang="en-US" sz="800"/>
                        <a:t>  </a:t>
                      </a:r>
                    </a:p>
                  </a:txBody>
                  <a:tcPr/>
                </a:tc>
                <a:extLst>
                  <a:ext uri="{0D108BD9-81ED-4DB2-BD59-A6C34878D82A}">
                    <a16:rowId xmlns:a16="http://schemas.microsoft.com/office/drawing/2014/main" val="2228261454"/>
                  </a:ext>
                </a:extLst>
              </a:tr>
              <a:tr h="117098">
                <a:tc>
                  <a:txBody>
                    <a:bodyPr/>
                    <a:lstStyle/>
                    <a:p>
                      <a:r>
                        <a:rPr lang="en-US" sz="800"/>
                        <a:t>VMware vCenter</a:t>
                      </a:r>
                    </a:p>
                  </a:txBody>
                  <a:tcPr/>
                </a:tc>
                <a:tc>
                  <a:txBody>
                    <a:bodyPr/>
                    <a:lstStyle/>
                    <a:p>
                      <a:r>
                        <a:rPr lang="en-US" sz="800"/>
                        <a:t>https://172.27.170.151/vcenter</a:t>
                      </a:r>
                    </a:p>
                  </a:txBody>
                  <a:tcPr/>
                </a:tc>
                <a:tc>
                  <a:txBody>
                    <a:bodyPr/>
                    <a:lstStyle/>
                    <a:p>
                      <a:r>
                        <a:rPr lang="en-US" sz="800"/>
                        <a:t>demo</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a:t>demo   </a:t>
                      </a:r>
                      <a:r>
                        <a:rPr lang="en-US" sz="800" i="1"/>
                        <a:t>(will be changed for each reservation)</a:t>
                      </a:r>
                      <a:r>
                        <a:rPr lang="en-US" sz="800"/>
                        <a:t>  </a:t>
                      </a:r>
                    </a:p>
                  </a:txBody>
                  <a:tcPr/>
                </a:tc>
                <a:extLst>
                  <a:ext uri="{0D108BD9-81ED-4DB2-BD59-A6C34878D82A}">
                    <a16:rowId xmlns:a16="http://schemas.microsoft.com/office/drawing/2014/main" val="783927282"/>
                  </a:ext>
                </a:extLst>
              </a:tr>
            </a:tbl>
          </a:graphicData>
        </a:graphic>
      </p:graphicFrame>
    </p:spTree>
    <p:extLst>
      <p:ext uri="{BB962C8B-B14F-4D97-AF65-F5344CB8AC3E}">
        <p14:creationId xmlns:p14="http://schemas.microsoft.com/office/powerpoint/2010/main" val="101797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7BC37-F0FC-3648-BD4F-85162F0CFAA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Assign Virtual Network to Switchports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60</a:t>
            </a:fld>
            <a:endParaRPr lang="en-US"/>
          </a:p>
        </p:txBody>
      </p:sp>
      <p:sp>
        <p:nvSpPr>
          <p:cNvPr id="18" name="Content Placeholder 2">
            <a:extLst>
              <a:ext uri="{FF2B5EF4-FFF2-40B4-BE49-F238E27FC236}">
                <a16:creationId xmlns:a16="http://schemas.microsoft.com/office/drawing/2014/main" id="{018DF9A0-0F0D-C94B-BDBE-C8CA667FC36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Templates</a:t>
            </a:r>
            <a:r>
              <a:rPr lang="en-US" sz="1000">
                <a:solidFill>
                  <a:schemeClr val="bg1">
                    <a:lumMod val="75000"/>
                  </a:schemeClr>
                </a:solidFill>
              </a:rPr>
              <a:t>, and then click the assign button of connectivity template.</a:t>
            </a:r>
          </a:p>
          <a:p>
            <a:pPr marL="171450" indent="-171450">
              <a:lnSpc>
                <a:spcPct val="100000"/>
              </a:lnSpc>
              <a:spcBef>
                <a:spcPts val="900"/>
              </a:spcBef>
              <a:buFont typeface="Arial" panose="020B0604020202020204" pitchFamily="34" charset="0"/>
              <a:buChar char="•"/>
            </a:pPr>
            <a:r>
              <a:rPr lang="en-US" sz="1000"/>
              <a:t>Select the target interface.</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2100"/>
              </a:spcBef>
              <a:buFont typeface="Arial" panose="020B0604020202020204" pitchFamily="34" charset="0"/>
              <a:buChar char="•"/>
            </a:pPr>
            <a:r>
              <a:rPr lang="en-US" sz="1000">
                <a:solidFill>
                  <a:schemeClr val="bg1">
                    <a:lumMod val="75000"/>
                  </a:schemeClr>
                </a:solidFill>
              </a:rPr>
              <a:t>Verify the status of both connectivity templates and click </a:t>
            </a:r>
            <a:r>
              <a:rPr lang="en-US" sz="1000" b="1">
                <a:solidFill>
                  <a:schemeClr val="bg1">
                    <a:lumMod val="75000"/>
                  </a:schemeClr>
                </a:solidFill>
              </a:rPr>
              <a:t>Application Endpoints</a:t>
            </a:r>
            <a:r>
              <a:rPr lang="en-US" sz="1000">
                <a:solidFill>
                  <a:schemeClr val="bg1">
                    <a:lumMod val="75000"/>
                  </a:schemeClr>
                </a:solidFill>
              </a:rPr>
              <a:t> to view the overall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From the application endpoints page, you can view the assigned template for each switch ports.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graphicFrame>
        <p:nvGraphicFramePr>
          <p:cNvPr id="19" name="Table 10">
            <a:extLst>
              <a:ext uri="{FF2B5EF4-FFF2-40B4-BE49-F238E27FC236}">
                <a16:creationId xmlns:a16="http://schemas.microsoft.com/office/drawing/2014/main" id="{8722E3A3-6461-2F46-8FC6-E2471A1AE6A1}"/>
              </a:ext>
            </a:extLst>
          </p:cNvPr>
          <p:cNvGraphicFramePr>
            <a:graphicFrameLocks noGrp="1"/>
          </p:cNvGraphicFramePr>
          <p:nvPr/>
        </p:nvGraphicFramePr>
        <p:xfrm>
          <a:off x="528191" y="1976045"/>
          <a:ext cx="3249571" cy="640080"/>
        </p:xfrm>
        <a:graphic>
          <a:graphicData uri="http://schemas.openxmlformats.org/drawingml/2006/table">
            <a:tbl>
              <a:tblPr firstRow="1" bandRow="1">
                <a:tableStyleId>{5C22544A-7EE6-4342-B048-85BDC9FD1C3A}</a:tableStyleId>
              </a:tblPr>
              <a:tblGrid>
                <a:gridCol w="754821">
                  <a:extLst>
                    <a:ext uri="{9D8B030D-6E8A-4147-A177-3AD203B41FA5}">
                      <a16:colId xmlns:a16="http://schemas.microsoft.com/office/drawing/2014/main" val="2546224658"/>
                    </a:ext>
                  </a:extLst>
                </a:gridCol>
                <a:gridCol w="1476183">
                  <a:extLst>
                    <a:ext uri="{9D8B030D-6E8A-4147-A177-3AD203B41FA5}">
                      <a16:colId xmlns:a16="http://schemas.microsoft.com/office/drawing/2014/main" val="1907954002"/>
                    </a:ext>
                  </a:extLst>
                </a:gridCol>
                <a:gridCol w="1018567">
                  <a:extLst>
                    <a:ext uri="{9D8B030D-6E8A-4147-A177-3AD203B41FA5}">
                      <a16:colId xmlns:a16="http://schemas.microsoft.com/office/drawing/2014/main" val="3483886457"/>
                    </a:ext>
                  </a:extLst>
                </a:gridCol>
              </a:tblGrid>
              <a:tr h="0">
                <a:tc>
                  <a:txBody>
                    <a:bodyPr/>
                    <a:lstStyle/>
                    <a:p>
                      <a:r>
                        <a:rPr lang="en-US" sz="800" b="0"/>
                        <a:t>VN</a:t>
                      </a:r>
                    </a:p>
                  </a:txBody>
                  <a:tcPr/>
                </a:tc>
                <a:tc>
                  <a:txBody>
                    <a:bodyPr/>
                    <a:lstStyle/>
                    <a:p>
                      <a:r>
                        <a:rPr lang="en-US" sz="800" b="0"/>
                        <a:t>Switch Name</a:t>
                      </a:r>
                    </a:p>
                  </a:txBody>
                  <a:tcPr/>
                </a:tc>
                <a:tc>
                  <a:txBody>
                    <a:bodyPr/>
                    <a:lstStyle/>
                    <a:p>
                      <a:r>
                        <a:rPr lang="en-US" sz="800" b="0"/>
                        <a:t>Interface</a:t>
                      </a:r>
                    </a:p>
                  </a:txBody>
                  <a:tcPr/>
                </a:tc>
                <a:extLst>
                  <a:ext uri="{0D108BD9-81ED-4DB2-BD59-A6C34878D82A}">
                    <a16:rowId xmlns:a16="http://schemas.microsoft.com/office/drawing/2014/main" val="3501326622"/>
                  </a:ext>
                </a:extLst>
              </a:tr>
              <a:tr h="0">
                <a:tc>
                  <a:txBody>
                    <a:bodyPr/>
                    <a:lstStyle/>
                    <a:p>
                      <a:r>
                        <a:rPr lang="en-US" sz="800" b="0"/>
                        <a:t>vn101</a:t>
                      </a:r>
                    </a:p>
                  </a:txBody>
                  <a:tcPr/>
                </a:tc>
                <a:tc>
                  <a:txBody>
                    <a:bodyPr/>
                    <a:lstStyle/>
                    <a:p>
                      <a:r>
                        <a:rPr lang="en-US" sz="800" b="0"/>
                        <a:t>server_rack_001_leaf1</a:t>
                      </a:r>
                    </a:p>
                  </a:txBody>
                  <a:tcPr/>
                </a:tc>
                <a:tc>
                  <a:txBody>
                    <a:bodyPr/>
                    <a:lstStyle/>
                    <a:p>
                      <a:r>
                        <a:rPr lang="en-US" sz="800"/>
                        <a:t>xe-0/0/2</a:t>
                      </a:r>
                    </a:p>
                  </a:txBody>
                  <a:tcPr/>
                </a:tc>
                <a:extLst>
                  <a:ext uri="{0D108BD9-81ED-4DB2-BD59-A6C34878D82A}">
                    <a16:rowId xmlns:a16="http://schemas.microsoft.com/office/drawing/2014/main" val="2893093250"/>
                  </a:ext>
                </a:extLst>
              </a:tr>
              <a:tr h="0">
                <a:tc>
                  <a:txBody>
                    <a:bodyPr/>
                    <a:lstStyle/>
                    <a:p>
                      <a:r>
                        <a:rPr lang="en-US" sz="800"/>
                        <a:t>vn102</a:t>
                      </a:r>
                    </a:p>
                  </a:txBody>
                  <a:tcPr/>
                </a:tc>
                <a:tc>
                  <a:txBody>
                    <a:bodyPr/>
                    <a:lstStyle/>
                    <a:p>
                      <a:r>
                        <a:rPr lang="en-US" sz="800"/>
                        <a:t>server_rack_001_leaf2</a:t>
                      </a:r>
                    </a:p>
                  </a:txBody>
                  <a:tcPr/>
                </a:tc>
                <a:tc>
                  <a:txBody>
                    <a:bodyPr/>
                    <a:lstStyle/>
                    <a:p>
                      <a:r>
                        <a:rPr lang="en-US" sz="800"/>
                        <a:t>xe-0/0/2</a:t>
                      </a:r>
                    </a:p>
                  </a:txBody>
                  <a:tcPr/>
                </a:tc>
                <a:extLst>
                  <a:ext uri="{0D108BD9-81ED-4DB2-BD59-A6C34878D82A}">
                    <a16:rowId xmlns:a16="http://schemas.microsoft.com/office/drawing/2014/main" val="2228261454"/>
                  </a:ext>
                </a:extLst>
              </a:tr>
            </a:tbl>
          </a:graphicData>
        </a:graphic>
      </p:graphicFrame>
      <p:cxnSp>
        <p:nvCxnSpPr>
          <p:cNvPr id="20" name="Straight Arrow Connector 19">
            <a:extLst>
              <a:ext uri="{FF2B5EF4-FFF2-40B4-BE49-F238E27FC236}">
                <a16:creationId xmlns:a16="http://schemas.microsoft.com/office/drawing/2014/main" id="{A3942F59-4E82-DB43-A2C0-F6BBEAEB4BB9}"/>
              </a:ext>
            </a:extLst>
          </p:cNvPr>
          <p:cNvCxnSpPr>
            <a:cxnSpLocks/>
            <a:stCxn id="23" idx="1"/>
          </p:cNvCxnSpPr>
          <p:nvPr/>
        </p:nvCxnSpPr>
        <p:spPr>
          <a:xfrm>
            <a:off x="7753350" y="3140609"/>
            <a:ext cx="413620" cy="19131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606E637-43DC-1646-922C-BFE586883E11}"/>
              </a:ext>
            </a:extLst>
          </p:cNvPr>
          <p:cNvGrpSpPr/>
          <p:nvPr/>
        </p:nvGrpSpPr>
        <p:grpSpPr>
          <a:xfrm>
            <a:off x="7651492" y="3032659"/>
            <a:ext cx="190758" cy="207749"/>
            <a:chOff x="6419077" y="1667919"/>
            <a:chExt cx="190758" cy="207749"/>
          </a:xfrm>
        </p:grpSpPr>
        <p:sp>
          <p:nvSpPr>
            <p:cNvPr id="22" name="Oval 21">
              <a:extLst>
                <a:ext uri="{FF2B5EF4-FFF2-40B4-BE49-F238E27FC236}">
                  <a16:creationId xmlns:a16="http://schemas.microsoft.com/office/drawing/2014/main" id="{25AE31D6-102C-D047-8AA5-2C358F92B76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F542FF17-60A1-C348-978C-0402C39CC8F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4" name="Straight Arrow Connector 23">
            <a:extLst>
              <a:ext uri="{FF2B5EF4-FFF2-40B4-BE49-F238E27FC236}">
                <a16:creationId xmlns:a16="http://schemas.microsoft.com/office/drawing/2014/main" id="{96A9B82D-70F9-1043-8E8B-F911C8FC7AFE}"/>
              </a:ext>
            </a:extLst>
          </p:cNvPr>
          <p:cNvCxnSpPr>
            <a:cxnSpLocks/>
            <a:stCxn id="27" idx="1"/>
          </p:cNvCxnSpPr>
          <p:nvPr/>
        </p:nvCxnSpPr>
        <p:spPr>
          <a:xfrm>
            <a:off x="8062018" y="3552167"/>
            <a:ext cx="501609" cy="15553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461268B-75AD-C64A-8777-FE604E1669B8}"/>
              </a:ext>
            </a:extLst>
          </p:cNvPr>
          <p:cNvGrpSpPr/>
          <p:nvPr/>
        </p:nvGrpSpPr>
        <p:grpSpPr>
          <a:xfrm>
            <a:off x="7960160" y="3444217"/>
            <a:ext cx="190758" cy="207749"/>
            <a:chOff x="6419077" y="1667919"/>
            <a:chExt cx="190758" cy="207749"/>
          </a:xfrm>
        </p:grpSpPr>
        <p:sp>
          <p:nvSpPr>
            <p:cNvPr id="26" name="Oval 25">
              <a:extLst>
                <a:ext uri="{FF2B5EF4-FFF2-40B4-BE49-F238E27FC236}">
                  <a16:creationId xmlns:a16="http://schemas.microsoft.com/office/drawing/2014/main" id="{13D52791-AA52-2647-9513-C0036F0630F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55E02ECE-1BAF-BE4D-B155-7FBA9573EBF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760091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982E4-E77E-6E4E-9237-D6EE3BABA9C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Assign Virtual Network to Switchports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61</a:t>
            </a:fld>
            <a:endParaRPr lang="en-US"/>
          </a:p>
        </p:txBody>
      </p:sp>
      <p:sp>
        <p:nvSpPr>
          <p:cNvPr id="17" name="Content Placeholder 2">
            <a:extLst>
              <a:ext uri="{FF2B5EF4-FFF2-40B4-BE49-F238E27FC236}">
                <a16:creationId xmlns:a16="http://schemas.microsoft.com/office/drawing/2014/main" id="{271D0F26-4284-D248-95F0-6C83A4D78C4C}"/>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Templates</a:t>
            </a:r>
            <a:r>
              <a:rPr lang="en-US" sz="1000">
                <a:solidFill>
                  <a:schemeClr val="bg1">
                    <a:lumMod val="75000"/>
                  </a:schemeClr>
                </a:solidFill>
              </a:rPr>
              <a:t>, and then click the assign button of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Select the target interface.</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2100"/>
              </a:spcBef>
              <a:buFont typeface="Arial" panose="020B0604020202020204" pitchFamily="34" charset="0"/>
              <a:buChar char="•"/>
            </a:pPr>
            <a:r>
              <a:rPr lang="en-US" sz="1000"/>
              <a:t>Verify the status of both connectivity templates and click </a:t>
            </a:r>
            <a:r>
              <a:rPr lang="en-US" sz="1000" b="1"/>
              <a:t>Application Endpoints</a:t>
            </a:r>
            <a:r>
              <a:rPr lang="en-US" sz="1000"/>
              <a:t> to view the overall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From the application endpoints page, you can view the assigned template for each switch ports.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graphicFrame>
        <p:nvGraphicFramePr>
          <p:cNvPr id="18" name="Table 10">
            <a:extLst>
              <a:ext uri="{FF2B5EF4-FFF2-40B4-BE49-F238E27FC236}">
                <a16:creationId xmlns:a16="http://schemas.microsoft.com/office/drawing/2014/main" id="{8B9EE047-B12D-A44E-AC90-BC572E96A7CB}"/>
              </a:ext>
            </a:extLst>
          </p:cNvPr>
          <p:cNvGraphicFramePr>
            <a:graphicFrameLocks noGrp="1"/>
          </p:cNvGraphicFramePr>
          <p:nvPr>
            <p:extLst>
              <p:ext uri="{D42A27DB-BD31-4B8C-83A1-F6EECF244321}">
                <p14:modId xmlns:p14="http://schemas.microsoft.com/office/powerpoint/2010/main" val="3675726956"/>
              </p:ext>
            </p:extLst>
          </p:nvPr>
        </p:nvGraphicFramePr>
        <p:xfrm>
          <a:off x="528191" y="1976045"/>
          <a:ext cx="3249571" cy="640080"/>
        </p:xfrm>
        <a:graphic>
          <a:graphicData uri="http://schemas.openxmlformats.org/drawingml/2006/table">
            <a:tbl>
              <a:tblPr firstRow="1" bandRow="1">
                <a:tableStyleId>{7DF18680-E054-41AD-8BC1-D1AEF772440D}</a:tableStyleId>
              </a:tblPr>
              <a:tblGrid>
                <a:gridCol w="754821">
                  <a:extLst>
                    <a:ext uri="{9D8B030D-6E8A-4147-A177-3AD203B41FA5}">
                      <a16:colId xmlns:a16="http://schemas.microsoft.com/office/drawing/2014/main" val="2546224658"/>
                    </a:ext>
                  </a:extLst>
                </a:gridCol>
                <a:gridCol w="1476183">
                  <a:extLst>
                    <a:ext uri="{9D8B030D-6E8A-4147-A177-3AD203B41FA5}">
                      <a16:colId xmlns:a16="http://schemas.microsoft.com/office/drawing/2014/main" val="1907954002"/>
                    </a:ext>
                  </a:extLst>
                </a:gridCol>
                <a:gridCol w="1018567">
                  <a:extLst>
                    <a:ext uri="{9D8B030D-6E8A-4147-A177-3AD203B41FA5}">
                      <a16:colId xmlns:a16="http://schemas.microsoft.com/office/drawing/2014/main" val="3483886457"/>
                    </a:ext>
                  </a:extLst>
                </a:gridCol>
              </a:tblGrid>
              <a:tr h="0">
                <a:tc>
                  <a:txBody>
                    <a:bodyPr/>
                    <a:lstStyle/>
                    <a:p>
                      <a:r>
                        <a:rPr lang="en-US" sz="800" b="0"/>
                        <a:t>VN</a:t>
                      </a:r>
                    </a:p>
                  </a:txBody>
                  <a:tcPr/>
                </a:tc>
                <a:tc>
                  <a:txBody>
                    <a:bodyPr/>
                    <a:lstStyle/>
                    <a:p>
                      <a:r>
                        <a:rPr lang="en-US" sz="800" b="0"/>
                        <a:t>Switch Name</a:t>
                      </a:r>
                    </a:p>
                  </a:txBody>
                  <a:tcPr/>
                </a:tc>
                <a:tc>
                  <a:txBody>
                    <a:bodyPr/>
                    <a:lstStyle/>
                    <a:p>
                      <a:r>
                        <a:rPr lang="en-US" sz="800" b="0"/>
                        <a:t>Interface</a:t>
                      </a:r>
                    </a:p>
                  </a:txBody>
                  <a:tcPr/>
                </a:tc>
                <a:extLst>
                  <a:ext uri="{0D108BD9-81ED-4DB2-BD59-A6C34878D82A}">
                    <a16:rowId xmlns:a16="http://schemas.microsoft.com/office/drawing/2014/main" val="3501326622"/>
                  </a:ext>
                </a:extLst>
              </a:tr>
              <a:tr h="0">
                <a:tc>
                  <a:txBody>
                    <a:bodyPr/>
                    <a:lstStyle/>
                    <a:p>
                      <a:r>
                        <a:rPr lang="en-US" sz="800" b="0">
                          <a:solidFill>
                            <a:srgbClr val="BFBFBF"/>
                          </a:solidFill>
                        </a:rPr>
                        <a:t>vn101</a:t>
                      </a:r>
                    </a:p>
                  </a:txBody>
                  <a:tcPr/>
                </a:tc>
                <a:tc>
                  <a:txBody>
                    <a:bodyPr/>
                    <a:lstStyle/>
                    <a:p>
                      <a:r>
                        <a:rPr lang="en-US" sz="800" b="0">
                          <a:solidFill>
                            <a:srgbClr val="BFBFBF"/>
                          </a:solidFill>
                        </a:rPr>
                        <a:t>server_rack_001_leaf1</a:t>
                      </a:r>
                    </a:p>
                  </a:txBody>
                  <a:tcPr/>
                </a:tc>
                <a:tc>
                  <a:txBody>
                    <a:bodyPr/>
                    <a:lstStyle/>
                    <a:p>
                      <a:r>
                        <a:rPr lang="en-US" sz="800">
                          <a:solidFill>
                            <a:srgbClr val="BFBFBF"/>
                          </a:solidFill>
                        </a:rPr>
                        <a:t>xe-0/0/2</a:t>
                      </a:r>
                    </a:p>
                  </a:txBody>
                  <a:tcPr/>
                </a:tc>
                <a:extLst>
                  <a:ext uri="{0D108BD9-81ED-4DB2-BD59-A6C34878D82A}">
                    <a16:rowId xmlns:a16="http://schemas.microsoft.com/office/drawing/2014/main" val="2893093250"/>
                  </a:ext>
                </a:extLst>
              </a:tr>
              <a:tr h="0">
                <a:tc>
                  <a:txBody>
                    <a:bodyPr/>
                    <a:lstStyle/>
                    <a:p>
                      <a:r>
                        <a:rPr lang="en-US" sz="800">
                          <a:solidFill>
                            <a:srgbClr val="BFBFBF"/>
                          </a:solidFill>
                        </a:rPr>
                        <a:t>vn102</a:t>
                      </a:r>
                    </a:p>
                  </a:txBody>
                  <a:tcPr/>
                </a:tc>
                <a:tc>
                  <a:txBody>
                    <a:bodyPr/>
                    <a:lstStyle/>
                    <a:p>
                      <a:r>
                        <a:rPr lang="en-US" sz="800">
                          <a:solidFill>
                            <a:srgbClr val="BFBFBF"/>
                          </a:solidFill>
                        </a:rPr>
                        <a:t>server_rack_001_leaf2</a:t>
                      </a:r>
                    </a:p>
                  </a:txBody>
                  <a:tcPr/>
                </a:tc>
                <a:tc>
                  <a:txBody>
                    <a:bodyPr/>
                    <a:lstStyle/>
                    <a:p>
                      <a:r>
                        <a:rPr lang="en-US" sz="800">
                          <a:solidFill>
                            <a:srgbClr val="BFBFBF"/>
                          </a:solidFill>
                        </a:rPr>
                        <a:t>xe-0/0/2</a:t>
                      </a:r>
                    </a:p>
                  </a:txBody>
                  <a:tcPr/>
                </a:tc>
                <a:extLst>
                  <a:ext uri="{0D108BD9-81ED-4DB2-BD59-A6C34878D82A}">
                    <a16:rowId xmlns:a16="http://schemas.microsoft.com/office/drawing/2014/main" val="2228261454"/>
                  </a:ext>
                </a:extLst>
              </a:tr>
            </a:tbl>
          </a:graphicData>
        </a:graphic>
      </p:graphicFrame>
      <p:cxnSp>
        <p:nvCxnSpPr>
          <p:cNvPr id="19" name="Straight Arrow Connector 18">
            <a:extLst>
              <a:ext uri="{FF2B5EF4-FFF2-40B4-BE49-F238E27FC236}">
                <a16:creationId xmlns:a16="http://schemas.microsoft.com/office/drawing/2014/main" id="{6A2E6C11-6418-AF4D-B959-34EEF665D472}"/>
              </a:ext>
            </a:extLst>
          </p:cNvPr>
          <p:cNvCxnSpPr>
            <a:cxnSpLocks/>
            <a:stCxn id="22" idx="1"/>
          </p:cNvCxnSpPr>
          <p:nvPr/>
        </p:nvCxnSpPr>
        <p:spPr>
          <a:xfrm>
            <a:off x="7411016" y="2763226"/>
            <a:ext cx="405158" cy="39826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5F078F6-7254-8146-B75E-E93A04A8F3FF}"/>
              </a:ext>
            </a:extLst>
          </p:cNvPr>
          <p:cNvGrpSpPr/>
          <p:nvPr/>
        </p:nvGrpSpPr>
        <p:grpSpPr>
          <a:xfrm>
            <a:off x="7309158" y="2655276"/>
            <a:ext cx="909303" cy="207749"/>
            <a:chOff x="6419077" y="1667919"/>
            <a:chExt cx="909303" cy="207749"/>
          </a:xfrm>
        </p:grpSpPr>
        <p:sp>
          <p:nvSpPr>
            <p:cNvPr id="21" name="Oval 20">
              <a:extLst>
                <a:ext uri="{FF2B5EF4-FFF2-40B4-BE49-F238E27FC236}">
                  <a16:creationId xmlns:a16="http://schemas.microsoft.com/office/drawing/2014/main" id="{613EBF06-EBFF-3649-8569-F6F92E8B17DA}"/>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7">
              <a:extLst>
                <a:ext uri="{FF2B5EF4-FFF2-40B4-BE49-F238E27FC236}">
                  <a16:creationId xmlns:a16="http://schemas.microsoft.com/office/drawing/2014/main" id="{885F8B7A-D3C4-DE41-A875-570F7A228A7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3" name="Rectangle 22">
              <a:extLst>
                <a:ext uri="{FF2B5EF4-FFF2-40B4-BE49-F238E27FC236}">
                  <a16:creationId xmlns:a16="http://schemas.microsoft.com/office/drawing/2014/main" id="{56F03654-163D-6B49-BA4C-D26107346EBA}"/>
                </a:ext>
              </a:extLst>
            </p:cNvPr>
            <p:cNvSpPr/>
            <p:nvPr/>
          </p:nvSpPr>
          <p:spPr>
            <a:xfrm>
              <a:off x="6618249" y="1710238"/>
              <a:ext cx="71013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Verify the status</a:t>
              </a:r>
            </a:p>
          </p:txBody>
        </p:sp>
      </p:grpSp>
      <p:cxnSp>
        <p:nvCxnSpPr>
          <p:cNvPr id="24" name="Straight Arrow Connector 23">
            <a:extLst>
              <a:ext uri="{FF2B5EF4-FFF2-40B4-BE49-F238E27FC236}">
                <a16:creationId xmlns:a16="http://schemas.microsoft.com/office/drawing/2014/main" id="{A9535AE0-4E47-3C48-A1DB-0E9341E7AA99}"/>
              </a:ext>
            </a:extLst>
          </p:cNvPr>
          <p:cNvCxnSpPr>
            <a:cxnSpLocks/>
            <a:stCxn id="27" idx="1"/>
          </p:cNvCxnSpPr>
          <p:nvPr/>
        </p:nvCxnSpPr>
        <p:spPr>
          <a:xfrm>
            <a:off x="6924633" y="2196286"/>
            <a:ext cx="468388" cy="12862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B2A21C9-C733-0E4F-91F5-CEE5B6A83826}"/>
              </a:ext>
            </a:extLst>
          </p:cNvPr>
          <p:cNvGrpSpPr/>
          <p:nvPr/>
        </p:nvGrpSpPr>
        <p:grpSpPr>
          <a:xfrm>
            <a:off x="6822775" y="2088336"/>
            <a:ext cx="190758" cy="207749"/>
            <a:chOff x="6419077" y="1667919"/>
            <a:chExt cx="190758" cy="207749"/>
          </a:xfrm>
        </p:grpSpPr>
        <p:sp>
          <p:nvSpPr>
            <p:cNvPr id="26" name="Oval 25">
              <a:extLst>
                <a:ext uri="{FF2B5EF4-FFF2-40B4-BE49-F238E27FC236}">
                  <a16:creationId xmlns:a16="http://schemas.microsoft.com/office/drawing/2014/main" id="{C4D88A4F-2097-744B-AC44-1F37A52D307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FCB15CD4-BA88-5F40-A763-6A4020D15E8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27583731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7FF890-F45D-514D-97D6-D73E81A4FA1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Assign Virtual Network to Switchports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62</a:t>
            </a:fld>
            <a:endParaRPr lang="en-US"/>
          </a:p>
        </p:txBody>
      </p:sp>
      <p:sp>
        <p:nvSpPr>
          <p:cNvPr id="14" name="Content Placeholder 2">
            <a:extLst>
              <a:ext uri="{FF2B5EF4-FFF2-40B4-BE49-F238E27FC236}">
                <a16:creationId xmlns:a16="http://schemas.microsoft.com/office/drawing/2014/main" id="{4D703CF2-2E0E-304F-A92A-796DFC86CF2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Templates</a:t>
            </a:r>
            <a:r>
              <a:rPr lang="en-US" sz="1000">
                <a:solidFill>
                  <a:schemeClr val="bg1">
                    <a:lumMod val="75000"/>
                  </a:schemeClr>
                </a:solidFill>
              </a:rPr>
              <a:t>, and then click the assign button of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Select the target interface.</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2100"/>
              </a:spcBef>
              <a:buFont typeface="Arial" panose="020B0604020202020204" pitchFamily="34" charset="0"/>
              <a:buChar char="•"/>
            </a:pPr>
            <a:r>
              <a:rPr lang="en-US" sz="1000">
                <a:solidFill>
                  <a:schemeClr val="bg1">
                    <a:lumMod val="75000"/>
                  </a:schemeClr>
                </a:solidFill>
              </a:rPr>
              <a:t>Verify the status of both connectivity templates and click </a:t>
            </a:r>
            <a:r>
              <a:rPr lang="en-US" sz="1000" b="1">
                <a:solidFill>
                  <a:schemeClr val="bg1">
                    <a:lumMod val="75000"/>
                  </a:schemeClr>
                </a:solidFill>
              </a:rPr>
              <a:t>Application Endpoints</a:t>
            </a:r>
            <a:r>
              <a:rPr lang="en-US" sz="1000">
                <a:solidFill>
                  <a:schemeClr val="bg1">
                    <a:lumMod val="75000"/>
                  </a:schemeClr>
                </a:solidFill>
              </a:rPr>
              <a:t> to view the overall status.</a:t>
            </a:r>
          </a:p>
          <a:p>
            <a:pPr marL="171450" indent="-171450">
              <a:lnSpc>
                <a:spcPct val="100000"/>
              </a:lnSpc>
              <a:spcBef>
                <a:spcPts val="900"/>
              </a:spcBef>
              <a:buFont typeface="Arial" panose="020B0604020202020204" pitchFamily="34" charset="0"/>
              <a:buChar char="•"/>
            </a:pPr>
            <a:r>
              <a:rPr lang="en-US" sz="1000"/>
              <a:t>From the application endpoints page, you can view the assigned template for each switch ports.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graphicFrame>
        <p:nvGraphicFramePr>
          <p:cNvPr id="17" name="Table 10">
            <a:extLst>
              <a:ext uri="{FF2B5EF4-FFF2-40B4-BE49-F238E27FC236}">
                <a16:creationId xmlns:a16="http://schemas.microsoft.com/office/drawing/2014/main" id="{2840A699-AAB4-504F-8FB5-65166674323F}"/>
              </a:ext>
            </a:extLst>
          </p:cNvPr>
          <p:cNvGraphicFramePr>
            <a:graphicFrameLocks noGrp="1"/>
          </p:cNvGraphicFramePr>
          <p:nvPr>
            <p:extLst>
              <p:ext uri="{D42A27DB-BD31-4B8C-83A1-F6EECF244321}">
                <p14:modId xmlns:p14="http://schemas.microsoft.com/office/powerpoint/2010/main" val="3965764549"/>
              </p:ext>
            </p:extLst>
          </p:nvPr>
        </p:nvGraphicFramePr>
        <p:xfrm>
          <a:off x="528191" y="1976045"/>
          <a:ext cx="3249571" cy="640080"/>
        </p:xfrm>
        <a:graphic>
          <a:graphicData uri="http://schemas.openxmlformats.org/drawingml/2006/table">
            <a:tbl>
              <a:tblPr firstRow="1" bandRow="1">
                <a:tableStyleId>{7DF18680-E054-41AD-8BC1-D1AEF772440D}</a:tableStyleId>
              </a:tblPr>
              <a:tblGrid>
                <a:gridCol w="754821">
                  <a:extLst>
                    <a:ext uri="{9D8B030D-6E8A-4147-A177-3AD203B41FA5}">
                      <a16:colId xmlns:a16="http://schemas.microsoft.com/office/drawing/2014/main" val="2546224658"/>
                    </a:ext>
                  </a:extLst>
                </a:gridCol>
                <a:gridCol w="1476183">
                  <a:extLst>
                    <a:ext uri="{9D8B030D-6E8A-4147-A177-3AD203B41FA5}">
                      <a16:colId xmlns:a16="http://schemas.microsoft.com/office/drawing/2014/main" val="1907954002"/>
                    </a:ext>
                  </a:extLst>
                </a:gridCol>
                <a:gridCol w="1018567">
                  <a:extLst>
                    <a:ext uri="{9D8B030D-6E8A-4147-A177-3AD203B41FA5}">
                      <a16:colId xmlns:a16="http://schemas.microsoft.com/office/drawing/2014/main" val="3483886457"/>
                    </a:ext>
                  </a:extLst>
                </a:gridCol>
              </a:tblGrid>
              <a:tr h="0">
                <a:tc>
                  <a:txBody>
                    <a:bodyPr/>
                    <a:lstStyle/>
                    <a:p>
                      <a:r>
                        <a:rPr lang="en-US" sz="800" b="0"/>
                        <a:t>VN</a:t>
                      </a:r>
                    </a:p>
                  </a:txBody>
                  <a:tcPr/>
                </a:tc>
                <a:tc>
                  <a:txBody>
                    <a:bodyPr/>
                    <a:lstStyle/>
                    <a:p>
                      <a:r>
                        <a:rPr lang="en-US" sz="800" b="0"/>
                        <a:t>Switch Name</a:t>
                      </a:r>
                    </a:p>
                  </a:txBody>
                  <a:tcPr/>
                </a:tc>
                <a:tc>
                  <a:txBody>
                    <a:bodyPr/>
                    <a:lstStyle/>
                    <a:p>
                      <a:r>
                        <a:rPr lang="en-US" sz="800" b="0"/>
                        <a:t>Interface</a:t>
                      </a:r>
                    </a:p>
                  </a:txBody>
                  <a:tcPr/>
                </a:tc>
                <a:extLst>
                  <a:ext uri="{0D108BD9-81ED-4DB2-BD59-A6C34878D82A}">
                    <a16:rowId xmlns:a16="http://schemas.microsoft.com/office/drawing/2014/main" val="3501326622"/>
                  </a:ext>
                </a:extLst>
              </a:tr>
              <a:tr h="0">
                <a:tc>
                  <a:txBody>
                    <a:bodyPr/>
                    <a:lstStyle/>
                    <a:p>
                      <a:r>
                        <a:rPr lang="en-US" sz="800" b="0">
                          <a:solidFill>
                            <a:srgbClr val="BFBFBF"/>
                          </a:solidFill>
                        </a:rPr>
                        <a:t>vn101</a:t>
                      </a:r>
                    </a:p>
                  </a:txBody>
                  <a:tcPr/>
                </a:tc>
                <a:tc>
                  <a:txBody>
                    <a:bodyPr/>
                    <a:lstStyle/>
                    <a:p>
                      <a:r>
                        <a:rPr lang="en-US" sz="800" b="0">
                          <a:solidFill>
                            <a:srgbClr val="BFBFBF"/>
                          </a:solidFill>
                        </a:rPr>
                        <a:t>server_rack_001_leaf1</a:t>
                      </a:r>
                    </a:p>
                  </a:txBody>
                  <a:tcPr/>
                </a:tc>
                <a:tc>
                  <a:txBody>
                    <a:bodyPr/>
                    <a:lstStyle/>
                    <a:p>
                      <a:r>
                        <a:rPr lang="en-US" sz="800">
                          <a:solidFill>
                            <a:srgbClr val="BFBFBF"/>
                          </a:solidFill>
                        </a:rPr>
                        <a:t>xe-0/0/2</a:t>
                      </a:r>
                    </a:p>
                  </a:txBody>
                  <a:tcPr/>
                </a:tc>
                <a:extLst>
                  <a:ext uri="{0D108BD9-81ED-4DB2-BD59-A6C34878D82A}">
                    <a16:rowId xmlns:a16="http://schemas.microsoft.com/office/drawing/2014/main" val="2893093250"/>
                  </a:ext>
                </a:extLst>
              </a:tr>
              <a:tr h="0">
                <a:tc>
                  <a:txBody>
                    <a:bodyPr/>
                    <a:lstStyle/>
                    <a:p>
                      <a:r>
                        <a:rPr lang="en-US" sz="800">
                          <a:solidFill>
                            <a:srgbClr val="BFBFBF"/>
                          </a:solidFill>
                        </a:rPr>
                        <a:t>vn102</a:t>
                      </a:r>
                    </a:p>
                  </a:txBody>
                  <a:tcPr/>
                </a:tc>
                <a:tc>
                  <a:txBody>
                    <a:bodyPr/>
                    <a:lstStyle/>
                    <a:p>
                      <a:r>
                        <a:rPr lang="en-US" sz="800">
                          <a:solidFill>
                            <a:srgbClr val="BFBFBF"/>
                          </a:solidFill>
                        </a:rPr>
                        <a:t>server_rack_001_leaf2</a:t>
                      </a:r>
                    </a:p>
                  </a:txBody>
                  <a:tcPr/>
                </a:tc>
                <a:tc>
                  <a:txBody>
                    <a:bodyPr/>
                    <a:lstStyle/>
                    <a:p>
                      <a:r>
                        <a:rPr lang="en-US" sz="800">
                          <a:solidFill>
                            <a:srgbClr val="BFBFBF"/>
                          </a:solidFill>
                        </a:rPr>
                        <a:t>xe-0/0/2</a:t>
                      </a:r>
                    </a:p>
                  </a:txBody>
                  <a:tcPr/>
                </a:tc>
                <a:extLst>
                  <a:ext uri="{0D108BD9-81ED-4DB2-BD59-A6C34878D82A}">
                    <a16:rowId xmlns:a16="http://schemas.microsoft.com/office/drawing/2014/main" val="2228261454"/>
                  </a:ext>
                </a:extLst>
              </a:tr>
            </a:tbl>
          </a:graphicData>
        </a:graphic>
      </p:graphicFrame>
    </p:spTree>
    <p:extLst>
      <p:ext uri="{BB962C8B-B14F-4D97-AF65-F5344CB8AC3E}">
        <p14:creationId xmlns:p14="http://schemas.microsoft.com/office/powerpoint/2010/main" val="3815019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53152-2A2A-AF4F-BB0D-74055A4E15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Assign Virtual Network to Switchports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63</a:t>
            </a:fld>
            <a:endParaRPr lang="en-US"/>
          </a:p>
        </p:txBody>
      </p:sp>
      <p:sp>
        <p:nvSpPr>
          <p:cNvPr id="16" name="Content Placeholder 2">
            <a:extLst>
              <a:ext uri="{FF2B5EF4-FFF2-40B4-BE49-F238E27FC236}">
                <a16:creationId xmlns:a16="http://schemas.microsoft.com/office/drawing/2014/main" id="{8C3DCFA0-EA56-7742-BDF5-10485A569654}"/>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Templates</a:t>
            </a:r>
            <a:r>
              <a:rPr lang="en-US" sz="1000">
                <a:solidFill>
                  <a:schemeClr val="bg1">
                    <a:lumMod val="75000"/>
                  </a:schemeClr>
                </a:solidFill>
              </a:rPr>
              <a:t>, and then click the assign button of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Select the target interface.</a:t>
            </a: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endParaRPr lang="en-US" sz="1000">
              <a:solidFill>
                <a:schemeClr val="bg1">
                  <a:lumMod val="75000"/>
                </a:schemeClr>
              </a:solidFill>
            </a:endParaRPr>
          </a:p>
          <a:p>
            <a:pPr marL="171450" indent="-171450">
              <a:lnSpc>
                <a:spcPct val="100000"/>
              </a:lnSpc>
              <a:spcBef>
                <a:spcPts val="2100"/>
              </a:spcBef>
              <a:buFont typeface="Arial" panose="020B0604020202020204" pitchFamily="34" charset="0"/>
              <a:buChar char="•"/>
            </a:pPr>
            <a:r>
              <a:rPr lang="en-US" sz="1000">
                <a:solidFill>
                  <a:schemeClr val="bg1">
                    <a:lumMod val="75000"/>
                  </a:schemeClr>
                </a:solidFill>
              </a:rPr>
              <a:t>Verify the status of both connectivity templates and click </a:t>
            </a:r>
            <a:r>
              <a:rPr lang="en-US" sz="1000" b="1">
                <a:solidFill>
                  <a:schemeClr val="bg1">
                    <a:lumMod val="75000"/>
                  </a:schemeClr>
                </a:solidFill>
              </a:rPr>
              <a:t>Application Endpoints</a:t>
            </a:r>
            <a:r>
              <a:rPr lang="en-US" sz="1000">
                <a:solidFill>
                  <a:schemeClr val="bg1">
                    <a:lumMod val="75000"/>
                  </a:schemeClr>
                </a:solidFill>
              </a:rPr>
              <a:t> to view the overall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From the application endpoints page, you can view the assigned template for each switch ports.</a:t>
            </a:r>
          </a:p>
          <a:p>
            <a:pPr marL="171450" indent="-171450">
              <a:lnSpc>
                <a:spcPct val="100000"/>
              </a:lnSpc>
              <a:spcBef>
                <a:spcPts val="900"/>
              </a:spcBef>
              <a:buFont typeface="Arial" panose="020B0604020202020204" pitchFamily="34" charset="0"/>
              <a:buChar char="•"/>
            </a:pPr>
            <a:r>
              <a:rPr lang="en-US" sz="1000"/>
              <a:t>Commit the blueprint.</a:t>
            </a:r>
          </a:p>
        </p:txBody>
      </p:sp>
      <p:graphicFrame>
        <p:nvGraphicFramePr>
          <p:cNvPr id="15" name="Table 10">
            <a:extLst>
              <a:ext uri="{FF2B5EF4-FFF2-40B4-BE49-F238E27FC236}">
                <a16:creationId xmlns:a16="http://schemas.microsoft.com/office/drawing/2014/main" id="{F071D7E3-96F4-DA40-988C-96C2CD6A28DD}"/>
              </a:ext>
            </a:extLst>
          </p:cNvPr>
          <p:cNvGraphicFramePr>
            <a:graphicFrameLocks noGrp="1"/>
          </p:cNvGraphicFramePr>
          <p:nvPr>
            <p:extLst>
              <p:ext uri="{D42A27DB-BD31-4B8C-83A1-F6EECF244321}">
                <p14:modId xmlns:p14="http://schemas.microsoft.com/office/powerpoint/2010/main" val="2357284329"/>
              </p:ext>
            </p:extLst>
          </p:nvPr>
        </p:nvGraphicFramePr>
        <p:xfrm>
          <a:off x="528191" y="1976045"/>
          <a:ext cx="3249571" cy="640080"/>
        </p:xfrm>
        <a:graphic>
          <a:graphicData uri="http://schemas.openxmlformats.org/drawingml/2006/table">
            <a:tbl>
              <a:tblPr firstRow="1" bandRow="1">
                <a:tableStyleId>{7DF18680-E054-41AD-8BC1-D1AEF772440D}</a:tableStyleId>
              </a:tblPr>
              <a:tblGrid>
                <a:gridCol w="754821">
                  <a:extLst>
                    <a:ext uri="{9D8B030D-6E8A-4147-A177-3AD203B41FA5}">
                      <a16:colId xmlns:a16="http://schemas.microsoft.com/office/drawing/2014/main" val="2546224658"/>
                    </a:ext>
                  </a:extLst>
                </a:gridCol>
                <a:gridCol w="1476183">
                  <a:extLst>
                    <a:ext uri="{9D8B030D-6E8A-4147-A177-3AD203B41FA5}">
                      <a16:colId xmlns:a16="http://schemas.microsoft.com/office/drawing/2014/main" val="1907954002"/>
                    </a:ext>
                  </a:extLst>
                </a:gridCol>
                <a:gridCol w="1018567">
                  <a:extLst>
                    <a:ext uri="{9D8B030D-6E8A-4147-A177-3AD203B41FA5}">
                      <a16:colId xmlns:a16="http://schemas.microsoft.com/office/drawing/2014/main" val="3483886457"/>
                    </a:ext>
                  </a:extLst>
                </a:gridCol>
              </a:tblGrid>
              <a:tr h="0">
                <a:tc>
                  <a:txBody>
                    <a:bodyPr/>
                    <a:lstStyle/>
                    <a:p>
                      <a:r>
                        <a:rPr lang="en-US" sz="800" b="0"/>
                        <a:t>VN</a:t>
                      </a:r>
                    </a:p>
                  </a:txBody>
                  <a:tcPr/>
                </a:tc>
                <a:tc>
                  <a:txBody>
                    <a:bodyPr/>
                    <a:lstStyle/>
                    <a:p>
                      <a:r>
                        <a:rPr lang="en-US" sz="800" b="0"/>
                        <a:t>Switch Name</a:t>
                      </a:r>
                    </a:p>
                  </a:txBody>
                  <a:tcPr/>
                </a:tc>
                <a:tc>
                  <a:txBody>
                    <a:bodyPr/>
                    <a:lstStyle/>
                    <a:p>
                      <a:r>
                        <a:rPr lang="en-US" sz="800" b="0"/>
                        <a:t>Interface</a:t>
                      </a:r>
                    </a:p>
                  </a:txBody>
                  <a:tcPr/>
                </a:tc>
                <a:extLst>
                  <a:ext uri="{0D108BD9-81ED-4DB2-BD59-A6C34878D82A}">
                    <a16:rowId xmlns:a16="http://schemas.microsoft.com/office/drawing/2014/main" val="3501326622"/>
                  </a:ext>
                </a:extLst>
              </a:tr>
              <a:tr h="0">
                <a:tc>
                  <a:txBody>
                    <a:bodyPr/>
                    <a:lstStyle/>
                    <a:p>
                      <a:r>
                        <a:rPr lang="en-US" sz="800" b="0">
                          <a:solidFill>
                            <a:srgbClr val="BFBFBF"/>
                          </a:solidFill>
                        </a:rPr>
                        <a:t>vn101</a:t>
                      </a:r>
                    </a:p>
                  </a:txBody>
                  <a:tcPr/>
                </a:tc>
                <a:tc>
                  <a:txBody>
                    <a:bodyPr/>
                    <a:lstStyle/>
                    <a:p>
                      <a:r>
                        <a:rPr lang="en-US" sz="800" b="0">
                          <a:solidFill>
                            <a:srgbClr val="BFBFBF"/>
                          </a:solidFill>
                        </a:rPr>
                        <a:t>server_rack_001_leaf1</a:t>
                      </a:r>
                    </a:p>
                  </a:txBody>
                  <a:tcPr/>
                </a:tc>
                <a:tc>
                  <a:txBody>
                    <a:bodyPr/>
                    <a:lstStyle/>
                    <a:p>
                      <a:r>
                        <a:rPr lang="en-US" sz="800">
                          <a:solidFill>
                            <a:srgbClr val="BFBFBF"/>
                          </a:solidFill>
                        </a:rPr>
                        <a:t>xe-0/0/2</a:t>
                      </a:r>
                    </a:p>
                  </a:txBody>
                  <a:tcPr/>
                </a:tc>
                <a:extLst>
                  <a:ext uri="{0D108BD9-81ED-4DB2-BD59-A6C34878D82A}">
                    <a16:rowId xmlns:a16="http://schemas.microsoft.com/office/drawing/2014/main" val="2893093250"/>
                  </a:ext>
                </a:extLst>
              </a:tr>
              <a:tr h="0">
                <a:tc>
                  <a:txBody>
                    <a:bodyPr/>
                    <a:lstStyle/>
                    <a:p>
                      <a:r>
                        <a:rPr lang="en-US" sz="800">
                          <a:solidFill>
                            <a:srgbClr val="BFBFBF"/>
                          </a:solidFill>
                        </a:rPr>
                        <a:t>vn102</a:t>
                      </a:r>
                    </a:p>
                  </a:txBody>
                  <a:tcPr/>
                </a:tc>
                <a:tc>
                  <a:txBody>
                    <a:bodyPr/>
                    <a:lstStyle/>
                    <a:p>
                      <a:r>
                        <a:rPr lang="en-US" sz="800">
                          <a:solidFill>
                            <a:srgbClr val="BFBFBF"/>
                          </a:solidFill>
                        </a:rPr>
                        <a:t>server_rack_001_leaf2</a:t>
                      </a:r>
                    </a:p>
                  </a:txBody>
                  <a:tcPr/>
                </a:tc>
                <a:tc>
                  <a:txBody>
                    <a:bodyPr/>
                    <a:lstStyle/>
                    <a:p>
                      <a:r>
                        <a:rPr lang="en-US" sz="800">
                          <a:solidFill>
                            <a:srgbClr val="BFBFBF"/>
                          </a:solidFill>
                        </a:rPr>
                        <a:t>xe-0/0/2</a:t>
                      </a:r>
                    </a:p>
                  </a:txBody>
                  <a:tcPr/>
                </a:tc>
                <a:extLst>
                  <a:ext uri="{0D108BD9-81ED-4DB2-BD59-A6C34878D82A}">
                    <a16:rowId xmlns:a16="http://schemas.microsoft.com/office/drawing/2014/main" val="2228261454"/>
                  </a:ext>
                </a:extLst>
              </a:tr>
            </a:tbl>
          </a:graphicData>
        </a:graphic>
      </p:graphicFrame>
      <p:cxnSp>
        <p:nvCxnSpPr>
          <p:cNvPr id="12" name="Straight Arrow Connector 11">
            <a:extLst>
              <a:ext uri="{FF2B5EF4-FFF2-40B4-BE49-F238E27FC236}">
                <a16:creationId xmlns:a16="http://schemas.microsoft.com/office/drawing/2014/main" id="{2DE34083-42D5-1F4C-8200-E60044558E85}"/>
              </a:ext>
            </a:extLst>
          </p:cNvPr>
          <p:cNvCxnSpPr>
            <a:cxnSpLocks/>
            <a:stCxn id="17" idx="1"/>
          </p:cNvCxnSpPr>
          <p:nvPr/>
        </p:nvCxnSpPr>
        <p:spPr>
          <a:xfrm flipH="1" flipV="1">
            <a:off x="7157405" y="1768110"/>
            <a:ext cx="268762" cy="31837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3550579-93A1-C045-97A4-B563B002885F}"/>
              </a:ext>
            </a:extLst>
          </p:cNvPr>
          <p:cNvGrpSpPr/>
          <p:nvPr/>
        </p:nvGrpSpPr>
        <p:grpSpPr>
          <a:xfrm>
            <a:off x="7324309" y="1978531"/>
            <a:ext cx="190758" cy="207749"/>
            <a:chOff x="6419077" y="1667919"/>
            <a:chExt cx="190758" cy="207749"/>
          </a:xfrm>
        </p:grpSpPr>
        <p:sp>
          <p:nvSpPr>
            <p:cNvPr id="14" name="Oval 13">
              <a:extLst>
                <a:ext uri="{FF2B5EF4-FFF2-40B4-BE49-F238E27FC236}">
                  <a16:creationId xmlns:a16="http://schemas.microsoft.com/office/drawing/2014/main" id="{311EE571-B444-B44D-A597-97620D88F71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7">
              <a:extLst>
                <a:ext uri="{FF2B5EF4-FFF2-40B4-BE49-F238E27FC236}">
                  <a16:creationId xmlns:a16="http://schemas.microsoft.com/office/drawing/2014/main" id="{CCB4C465-90A9-474C-8849-9AD8E04ED01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8" name="Straight Arrow Connector 17">
            <a:extLst>
              <a:ext uri="{FF2B5EF4-FFF2-40B4-BE49-F238E27FC236}">
                <a16:creationId xmlns:a16="http://schemas.microsoft.com/office/drawing/2014/main" id="{454D86C0-254A-E843-A42D-E9B08822DB4B}"/>
              </a:ext>
            </a:extLst>
          </p:cNvPr>
          <p:cNvCxnSpPr>
            <a:cxnSpLocks/>
            <a:stCxn id="21" idx="1"/>
          </p:cNvCxnSpPr>
          <p:nvPr/>
        </p:nvCxnSpPr>
        <p:spPr>
          <a:xfrm flipV="1">
            <a:off x="8430567" y="1590085"/>
            <a:ext cx="191497" cy="40114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7CAEFBA-B301-5447-80D5-79E0BCCF45F7}"/>
              </a:ext>
            </a:extLst>
          </p:cNvPr>
          <p:cNvGrpSpPr/>
          <p:nvPr/>
        </p:nvGrpSpPr>
        <p:grpSpPr>
          <a:xfrm>
            <a:off x="8328709" y="1883281"/>
            <a:ext cx="190758" cy="207749"/>
            <a:chOff x="6419077" y="1667919"/>
            <a:chExt cx="190758" cy="207749"/>
          </a:xfrm>
        </p:grpSpPr>
        <p:sp>
          <p:nvSpPr>
            <p:cNvPr id="20" name="Oval 19">
              <a:extLst>
                <a:ext uri="{FF2B5EF4-FFF2-40B4-BE49-F238E27FC236}">
                  <a16:creationId xmlns:a16="http://schemas.microsoft.com/office/drawing/2014/main" id="{B20031AC-5C9D-C64B-9DBD-2FF881F864C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3DAB7F47-2EA8-5C4B-9BA3-64A93723DBF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3792783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Traffic Verification</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64</a:t>
            </a:fld>
            <a:endParaRPr lang="en-US"/>
          </a:p>
        </p:txBody>
      </p:sp>
      <p:sp>
        <p:nvSpPr>
          <p:cNvPr id="14" name="Content Placeholder 2">
            <a:extLst>
              <a:ext uri="{FF2B5EF4-FFF2-40B4-BE49-F238E27FC236}">
                <a16:creationId xmlns:a16="http://schemas.microsoft.com/office/drawing/2014/main" id="{11ACB112-0754-AF4C-83F2-E6E84BD33548}"/>
              </a:ext>
            </a:extLst>
          </p:cNvPr>
          <p:cNvSpPr>
            <a:spLocks noGrp="1"/>
          </p:cNvSpPr>
          <p:nvPr>
            <p:ph idx="1"/>
          </p:nvPr>
        </p:nvSpPr>
        <p:spPr>
          <a:xfrm>
            <a:off x="383094" y="1197578"/>
            <a:ext cx="8381928" cy="3504721"/>
          </a:xfrm>
        </p:spPr>
        <p:txBody>
          <a:bodyPr/>
          <a:lstStyle/>
          <a:p>
            <a:pPr marL="171450" indent="-171450">
              <a:lnSpc>
                <a:spcPct val="100000"/>
              </a:lnSpc>
              <a:spcBef>
                <a:spcPts val="900"/>
              </a:spcBef>
              <a:buFont typeface="Arial" panose="020B0604020202020204" pitchFamily="34" charset="0"/>
              <a:buChar char="•"/>
            </a:pPr>
            <a:r>
              <a:rPr lang="en-US" sz="1000"/>
              <a:t>Login to </a:t>
            </a:r>
            <a:r>
              <a:rPr lang="en-US" sz="1000" b="1"/>
              <a:t>A-leaf1</a:t>
            </a:r>
            <a:r>
              <a:rPr lang="en-US" sz="1000"/>
              <a:t> and </a:t>
            </a:r>
            <a:r>
              <a:rPr lang="en-US" sz="1000" b="1"/>
              <a:t>A-leaf2</a:t>
            </a:r>
            <a:r>
              <a:rPr lang="en-US" sz="1000"/>
              <a:t>,</a:t>
            </a:r>
            <a:r>
              <a:rPr lang="en-US" sz="1000" b="1"/>
              <a:t> </a:t>
            </a:r>
            <a:r>
              <a:rPr lang="en-US" sz="1000"/>
              <a:t>verify the configuration of interface xe-0/0/2.</a:t>
            </a:r>
          </a:p>
          <a:p>
            <a:pPr marL="171450" indent="-171450">
              <a:lnSpc>
                <a:spcPct val="100000"/>
              </a:lnSpc>
              <a:spcBef>
                <a:spcPts val="900"/>
              </a:spcBef>
              <a:buFont typeface="Arial" panose="020B0604020202020204" pitchFamily="34" charset="0"/>
              <a:buChar char="•"/>
            </a:pPr>
            <a:r>
              <a:rPr lang="en-US" sz="1000"/>
              <a:t>Login to </a:t>
            </a:r>
            <a:r>
              <a:rPr lang="en-US" sz="1000" b="1"/>
              <a:t>A-bms1</a:t>
            </a:r>
            <a:r>
              <a:rPr lang="en-US" sz="1000"/>
              <a:t>, configure the IP address and default gateway.</a:t>
            </a:r>
            <a:br>
              <a:rPr lang="en-US" sz="1000"/>
            </a:br>
            <a:r>
              <a:rPr lang="en-US" sz="1000">
                <a:solidFill>
                  <a:srgbClr val="0070C0"/>
                </a:solidFill>
                <a:latin typeface="Consolas" panose="020B0609020204030204" pitchFamily="49" charset="0"/>
                <a:cs typeface="Consolas" panose="020B0609020204030204" pitchFamily="49" charset="0"/>
              </a:rPr>
              <a:t>root@A-bms1:~# ifconfig eth1 192.168.101.11/24</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root@A-bms1:~# </a:t>
            </a:r>
            <a:r>
              <a:rPr lang="en-US" sz="1000" err="1">
                <a:solidFill>
                  <a:srgbClr val="0070C0"/>
                </a:solidFill>
                <a:latin typeface="Consolas" panose="020B0609020204030204" pitchFamily="49" charset="0"/>
                <a:cs typeface="Consolas" panose="020B0609020204030204" pitchFamily="49" charset="0"/>
              </a:rPr>
              <a:t>ip</a:t>
            </a:r>
            <a:r>
              <a:rPr lang="en-US" sz="1000">
                <a:solidFill>
                  <a:srgbClr val="0070C0"/>
                </a:solidFill>
                <a:latin typeface="Consolas" panose="020B0609020204030204" pitchFamily="49" charset="0"/>
                <a:cs typeface="Consolas" panose="020B0609020204030204" pitchFamily="49" charset="0"/>
              </a:rPr>
              <a:t> route add default via 192.168.101.1</a:t>
            </a:r>
          </a:p>
          <a:p>
            <a:pPr marL="171450" indent="-171450">
              <a:lnSpc>
                <a:spcPct val="100000"/>
              </a:lnSpc>
              <a:spcBef>
                <a:spcPts val="900"/>
              </a:spcBef>
              <a:buFont typeface="Arial" panose="020B0604020202020204" pitchFamily="34" charset="0"/>
              <a:buChar char="•"/>
            </a:pPr>
            <a:r>
              <a:rPr lang="en-US" sz="1000"/>
              <a:t>After configuring </a:t>
            </a:r>
            <a:r>
              <a:rPr lang="en-US" sz="1000" b="1"/>
              <a:t>A-bms1</a:t>
            </a:r>
            <a:r>
              <a:rPr lang="en-US" sz="1000"/>
              <a:t> IP address, ping to the gateway of vn101.</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root@A-bms1:~# ping 192.168.101.1</a:t>
            </a:r>
            <a:endParaRPr lang="en-US" sz="1000">
              <a:solidFill>
                <a:schemeClr val="accent1">
                  <a:lumMod val="75000"/>
                </a:schemeClr>
              </a:solidFill>
              <a:cs typeface="Consolas" panose="020B0609020204030204" pitchFamily="49" charset="0"/>
            </a:endParaRPr>
          </a:p>
          <a:p>
            <a:pPr marL="171450" indent="-171450">
              <a:lnSpc>
                <a:spcPct val="100000"/>
              </a:lnSpc>
              <a:spcBef>
                <a:spcPts val="900"/>
              </a:spcBef>
              <a:buFont typeface="Arial" panose="020B0604020202020204" pitchFamily="34" charset="0"/>
              <a:buChar char="•"/>
            </a:pPr>
            <a:r>
              <a:rPr lang="en-US" sz="1000"/>
              <a:t>Login to </a:t>
            </a:r>
            <a:r>
              <a:rPr lang="en-US" sz="1000" b="1"/>
              <a:t>A-bms2</a:t>
            </a:r>
            <a:r>
              <a:rPr lang="en-US" sz="1000"/>
              <a:t>, configure the IP address and default gateway.</a:t>
            </a:r>
            <a:br>
              <a:rPr lang="en-US" sz="1000"/>
            </a:br>
            <a:r>
              <a:rPr lang="en-US" sz="1000">
                <a:solidFill>
                  <a:srgbClr val="0070C0"/>
                </a:solidFill>
                <a:latin typeface="Consolas" panose="020B0609020204030204" pitchFamily="49" charset="0"/>
                <a:cs typeface="Consolas" panose="020B0609020204030204" pitchFamily="49" charset="0"/>
              </a:rPr>
              <a:t>root@A-bms2:~# ifconfig eth1 192.168.102.22/24</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root@A-bms2:~# </a:t>
            </a:r>
            <a:r>
              <a:rPr lang="en-US" sz="1000" err="1">
                <a:solidFill>
                  <a:srgbClr val="0070C0"/>
                </a:solidFill>
                <a:latin typeface="Consolas" panose="020B0609020204030204" pitchFamily="49" charset="0"/>
                <a:cs typeface="Consolas" panose="020B0609020204030204" pitchFamily="49" charset="0"/>
              </a:rPr>
              <a:t>ip</a:t>
            </a:r>
            <a:r>
              <a:rPr lang="en-US" sz="1000">
                <a:solidFill>
                  <a:srgbClr val="0070C0"/>
                </a:solidFill>
                <a:latin typeface="Consolas" panose="020B0609020204030204" pitchFamily="49" charset="0"/>
                <a:cs typeface="Consolas" panose="020B0609020204030204" pitchFamily="49" charset="0"/>
              </a:rPr>
              <a:t> route add default via 192.168.102.1</a:t>
            </a:r>
            <a:endParaRPr lang="en-US" sz="1000"/>
          </a:p>
          <a:p>
            <a:pPr marL="171450" indent="-171450">
              <a:lnSpc>
                <a:spcPct val="100000"/>
              </a:lnSpc>
              <a:spcBef>
                <a:spcPts val="900"/>
              </a:spcBef>
              <a:buFont typeface="Arial" panose="020B0604020202020204" pitchFamily="34" charset="0"/>
              <a:buChar char="•"/>
            </a:pPr>
            <a:r>
              <a:rPr lang="en-US" sz="1000"/>
              <a:t>After configuring </a:t>
            </a:r>
            <a:r>
              <a:rPr lang="en-US" sz="1000" b="1"/>
              <a:t>A-bms2</a:t>
            </a:r>
            <a:r>
              <a:rPr lang="en-US" sz="1000"/>
              <a:t> IP address, ping to the gateway of vn102 and A-bms1.</a:t>
            </a:r>
            <a:br>
              <a:rPr lang="en-US" sz="1000"/>
            </a:br>
            <a:r>
              <a:rPr lang="en-US" sz="1000">
                <a:solidFill>
                  <a:srgbClr val="0070C0"/>
                </a:solidFill>
                <a:latin typeface="Consolas" panose="020B0609020204030204" pitchFamily="49" charset="0"/>
                <a:cs typeface="Consolas" panose="020B0609020204030204" pitchFamily="49" charset="0"/>
              </a:rPr>
              <a:t>root@A-bms2:~# ping 192.168.102.1</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root@A-bms2:~# ping 192.168.101.11</a:t>
            </a:r>
            <a:endParaRPr lang="en-US" sz="1000">
              <a:solidFill>
                <a:schemeClr val="accent1">
                  <a:lumMod val="75000"/>
                </a:schemeClr>
              </a:solidFill>
              <a:cs typeface="Consolas" panose="020B0609020204030204" pitchFamily="49" charset="0"/>
            </a:endParaRPr>
          </a:p>
          <a:p>
            <a:pPr marL="171450" indent="-171450">
              <a:lnSpc>
                <a:spcPct val="100000"/>
              </a:lnSpc>
              <a:spcBef>
                <a:spcPts val="900"/>
              </a:spcBef>
              <a:buFont typeface="Arial" panose="020B0604020202020204" pitchFamily="34" charset="0"/>
              <a:buChar char="•"/>
            </a:pPr>
            <a:r>
              <a:rPr lang="en-US" sz="1000">
                <a:cs typeface="Consolas" panose="020B0609020204030204" pitchFamily="49" charset="0"/>
              </a:rPr>
              <a:t>All above ping tests should succeed.</a:t>
            </a:r>
          </a:p>
        </p:txBody>
      </p:sp>
    </p:spTree>
    <p:extLst>
      <p:ext uri="{BB962C8B-B14F-4D97-AF65-F5344CB8AC3E}">
        <p14:creationId xmlns:p14="http://schemas.microsoft.com/office/powerpoint/2010/main" val="2463464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65</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In this section, we're going to create a new LAG link in the blueprint which is connecting to A-bms3. Apstra will render and push the corresponding EVPN ESI configuration to the leaf switches.</a:t>
            </a:r>
          </a:p>
          <a:p>
            <a:pPr marL="0" indent="0">
              <a:lnSpc>
                <a:spcPct val="100000"/>
              </a:lnSpc>
              <a:buNone/>
            </a:pPr>
            <a:r>
              <a:rPr lang="en-US" sz="1200"/>
              <a:t>Below diagram illustrates the topology of the data center after this section.</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Add Server Links</a:t>
            </a:r>
          </a:p>
        </p:txBody>
      </p:sp>
      <p:sp>
        <p:nvSpPr>
          <p:cNvPr id="6" name="Rounded Rectangle 5">
            <a:extLst>
              <a:ext uri="{FF2B5EF4-FFF2-40B4-BE49-F238E27FC236}">
                <a16:creationId xmlns:a16="http://schemas.microsoft.com/office/drawing/2014/main" id="{033322D0-1AE7-E347-BEF9-DEEAB7388F04}"/>
              </a:ext>
            </a:extLst>
          </p:cNvPr>
          <p:cNvSpPr/>
          <p:nvPr/>
        </p:nvSpPr>
        <p:spPr>
          <a:xfrm>
            <a:off x="515501" y="2313615"/>
            <a:ext cx="5958942" cy="2512001"/>
          </a:xfrm>
          <a:prstGeom prst="roundRect">
            <a:avLst>
              <a:gd name="adj" fmla="val 5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TextBox 6">
            <a:extLst>
              <a:ext uri="{FF2B5EF4-FFF2-40B4-BE49-F238E27FC236}">
                <a16:creationId xmlns:a16="http://schemas.microsoft.com/office/drawing/2014/main" id="{DD00AF24-7D79-E34E-81EC-4D2BAECA3AEB}"/>
              </a:ext>
            </a:extLst>
          </p:cNvPr>
          <p:cNvSpPr txBox="1"/>
          <p:nvPr/>
        </p:nvSpPr>
        <p:spPr>
          <a:xfrm>
            <a:off x="577099" y="2392766"/>
            <a:ext cx="1664238" cy="261610"/>
          </a:xfrm>
          <a:prstGeom prst="rect">
            <a:avLst/>
          </a:prstGeom>
          <a:noFill/>
        </p:spPr>
        <p:txBody>
          <a:bodyPr wrap="none" rtlCol="0">
            <a:spAutoFit/>
          </a:bodyPr>
          <a:lstStyle/>
          <a:p>
            <a:r>
              <a:rPr lang="en-US" sz="1100">
                <a:solidFill>
                  <a:schemeClr val="accent1">
                    <a:lumMod val="75000"/>
                  </a:schemeClr>
                </a:solidFill>
              </a:rPr>
              <a:t>DataCenter-A Blueprint</a:t>
            </a:r>
          </a:p>
        </p:txBody>
      </p:sp>
      <p:sp>
        <p:nvSpPr>
          <p:cNvPr id="4" name="Oval 3">
            <a:extLst>
              <a:ext uri="{FF2B5EF4-FFF2-40B4-BE49-F238E27FC236}">
                <a16:creationId xmlns:a16="http://schemas.microsoft.com/office/drawing/2014/main" id="{09F6EEF6-F9D9-2848-BF7B-6467083434C2}"/>
              </a:ext>
            </a:extLst>
          </p:cNvPr>
          <p:cNvSpPr/>
          <p:nvPr/>
        </p:nvSpPr>
        <p:spPr>
          <a:xfrm>
            <a:off x="2817130" y="2666614"/>
            <a:ext cx="1295894" cy="966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Tenant-1 Routing Zone</a:t>
            </a:r>
          </a:p>
        </p:txBody>
      </p:sp>
      <p:cxnSp>
        <p:nvCxnSpPr>
          <p:cNvPr id="9" name="Straight Connector 8">
            <a:extLst>
              <a:ext uri="{FF2B5EF4-FFF2-40B4-BE49-F238E27FC236}">
                <a16:creationId xmlns:a16="http://schemas.microsoft.com/office/drawing/2014/main" id="{699763CF-EA18-7544-883F-C96D55EB1F98}"/>
              </a:ext>
            </a:extLst>
          </p:cNvPr>
          <p:cNvCxnSpPr>
            <a:stCxn id="4" idx="3"/>
          </p:cNvCxnSpPr>
          <p:nvPr/>
        </p:nvCxnSpPr>
        <p:spPr>
          <a:xfrm flipH="1">
            <a:off x="2999676" y="3491520"/>
            <a:ext cx="0" cy="3563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06DC5B-BCFB-8243-A101-B378D804A284}"/>
              </a:ext>
            </a:extLst>
          </p:cNvPr>
          <p:cNvCxnSpPr>
            <a:cxnSpLocks/>
          </p:cNvCxnSpPr>
          <p:nvPr/>
        </p:nvCxnSpPr>
        <p:spPr>
          <a:xfrm>
            <a:off x="938948" y="3847844"/>
            <a:ext cx="490953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EF81C8-BC9D-E247-9A65-D50524198F66}"/>
              </a:ext>
            </a:extLst>
          </p:cNvPr>
          <p:cNvCxnSpPr>
            <a:cxnSpLocks/>
            <a:stCxn id="4" idx="5"/>
          </p:cNvCxnSpPr>
          <p:nvPr/>
        </p:nvCxnSpPr>
        <p:spPr>
          <a:xfrm>
            <a:off x="3923245" y="3491520"/>
            <a:ext cx="0" cy="6018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CE00F4-FD3E-EA40-B057-35B79A311B60}"/>
              </a:ext>
            </a:extLst>
          </p:cNvPr>
          <p:cNvCxnSpPr>
            <a:cxnSpLocks/>
          </p:cNvCxnSpPr>
          <p:nvPr/>
        </p:nvCxnSpPr>
        <p:spPr>
          <a:xfrm flipV="1">
            <a:off x="1061686" y="4107260"/>
            <a:ext cx="5001584"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8FAC1A7-E556-744C-ACDF-F187E247C327}"/>
              </a:ext>
            </a:extLst>
          </p:cNvPr>
          <p:cNvSpPr txBox="1"/>
          <p:nvPr/>
        </p:nvSpPr>
        <p:spPr>
          <a:xfrm>
            <a:off x="779485" y="3647417"/>
            <a:ext cx="1383712" cy="215444"/>
          </a:xfrm>
          <a:prstGeom prst="rect">
            <a:avLst/>
          </a:prstGeom>
          <a:noFill/>
        </p:spPr>
        <p:txBody>
          <a:bodyPr wrap="none" rtlCol="0">
            <a:spAutoFit/>
          </a:bodyPr>
          <a:lstStyle/>
          <a:p>
            <a:r>
              <a:rPr lang="en-US" sz="800">
                <a:solidFill>
                  <a:srgbClr val="C00000"/>
                </a:solidFill>
              </a:rPr>
              <a:t>vn101 (192.168.101.0/24)</a:t>
            </a:r>
          </a:p>
        </p:txBody>
      </p:sp>
      <p:sp>
        <p:nvSpPr>
          <p:cNvPr id="19" name="TextBox 18">
            <a:extLst>
              <a:ext uri="{FF2B5EF4-FFF2-40B4-BE49-F238E27FC236}">
                <a16:creationId xmlns:a16="http://schemas.microsoft.com/office/drawing/2014/main" id="{9CCB67BA-B6AF-814E-B9EB-39B805ED3403}"/>
              </a:ext>
            </a:extLst>
          </p:cNvPr>
          <p:cNvSpPr txBox="1"/>
          <p:nvPr/>
        </p:nvSpPr>
        <p:spPr>
          <a:xfrm>
            <a:off x="4857400" y="3891815"/>
            <a:ext cx="1383712" cy="215444"/>
          </a:xfrm>
          <a:prstGeom prst="rect">
            <a:avLst/>
          </a:prstGeom>
          <a:noFill/>
        </p:spPr>
        <p:txBody>
          <a:bodyPr wrap="none" rtlCol="0">
            <a:spAutoFit/>
          </a:bodyPr>
          <a:lstStyle/>
          <a:p>
            <a:r>
              <a:rPr lang="en-US" sz="800">
                <a:solidFill>
                  <a:srgbClr val="0070C0"/>
                </a:solidFill>
              </a:rPr>
              <a:t>vn102 (192.168.102.0/24)</a:t>
            </a:r>
          </a:p>
        </p:txBody>
      </p:sp>
      <p:sp>
        <p:nvSpPr>
          <p:cNvPr id="8" name="Rectangle 7">
            <a:extLst>
              <a:ext uri="{FF2B5EF4-FFF2-40B4-BE49-F238E27FC236}">
                <a16:creationId xmlns:a16="http://schemas.microsoft.com/office/drawing/2014/main" id="{E13E2E9E-4BEC-2547-A0E1-B92F873CA3C1}"/>
              </a:ext>
            </a:extLst>
          </p:cNvPr>
          <p:cNvSpPr/>
          <p:nvPr/>
        </p:nvSpPr>
        <p:spPr>
          <a:xfrm>
            <a:off x="1341788" y="4400167"/>
            <a:ext cx="644376" cy="2332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A-bms1</a:t>
            </a:r>
          </a:p>
        </p:txBody>
      </p:sp>
      <p:sp>
        <p:nvSpPr>
          <p:cNvPr id="15" name="Rectangle 14">
            <a:extLst>
              <a:ext uri="{FF2B5EF4-FFF2-40B4-BE49-F238E27FC236}">
                <a16:creationId xmlns:a16="http://schemas.microsoft.com/office/drawing/2014/main" id="{DD2601D4-632A-914A-B053-B2B81D9E67DF}"/>
              </a:ext>
            </a:extLst>
          </p:cNvPr>
          <p:cNvSpPr/>
          <p:nvPr/>
        </p:nvSpPr>
        <p:spPr>
          <a:xfrm>
            <a:off x="4474013" y="4400167"/>
            <a:ext cx="644376" cy="2332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A-bms2</a:t>
            </a:r>
          </a:p>
        </p:txBody>
      </p:sp>
      <p:cxnSp>
        <p:nvCxnSpPr>
          <p:cNvPr id="12" name="Straight Connector 11">
            <a:extLst>
              <a:ext uri="{FF2B5EF4-FFF2-40B4-BE49-F238E27FC236}">
                <a16:creationId xmlns:a16="http://schemas.microsoft.com/office/drawing/2014/main" id="{FF43274E-9770-A04F-82B9-E73F3F820826}"/>
              </a:ext>
            </a:extLst>
          </p:cNvPr>
          <p:cNvCxnSpPr>
            <a:stCxn id="8" idx="0"/>
          </p:cNvCxnSpPr>
          <p:nvPr/>
        </p:nvCxnSpPr>
        <p:spPr>
          <a:xfrm flipV="1">
            <a:off x="1663976" y="3847844"/>
            <a:ext cx="0" cy="55232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68DC9A-F5D7-C441-BF3F-89467FEB6CE5}"/>
              </a:ext>
            </a:extLst>
          </p:cNvPr>
          <p:cNvCxnSpPr>
            <a:cxnSpLocks/>
            <a:stCxn id="15" idx="0"/>
          </p:cNvCxnSpPr>
          <p:nvPr/>
        </p:nvCxnSpPr>
        <p:spPr>
          <a:xfrm flipV="1">
            <a:off x="4796201" y="4107259"/>
            <a:ext cx="0" cy="29290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08DD55C-7A2A-B54E-84F9-7885D1419E2E}"/>
              </a:ext>
            </a:extLst>
          </p:cNvPr>
          <p:cNvSpPr txBox="1"/>
          <p:nvPr/>
        </p:nvSpPr>
        <p:spPr>
          <a:xfrm>
            <a:off x="1107693" y="4121199"/>
            <a:ext cx="603050" cy="307777"/>
          </a:xfrm>
          <a:prstGeom prst="rect">
            <a:avLst/>
          </a:prstGeom>
          <a:noFill/>
        </p:spPr>
        <p:txBody>
          <a:bodyPr wrap="none" rtlCol="0">
            <a:spAutoFit/>
          </a:bodyPr>
          <a:lstStyle/>
          <a:p>
            <a:r>
              <a:rPr lang="en-US" sz="700">
                <a:solidFill>
                  <a:srgbClr val="C00000"/>
                </a:solidFill>
              </a:rPr>
              <a:t>To A-leaf1</a:t>
            </a:r>
          </a:p>
          <a:p>
            <a:pPr algn="ctr"/>
            <a:r>
              <a:rPr lang="en-US" sz="700">
                <a:solidFill>
                  <a:srgbClr val="C00000"/>
                </a:solidFill>
              </a:rPr>
              <a:t>xe-0/0/2</a:t>
            </a:r>
          </a:p>
        </p:txBody>
      </p:sp>
      <p:sp>
        <p:nvSpPr>
          <p:cNvPr id="23" name="TextBox 22">
            <a:extLst>
              <a:ext uri="{FF2B5EF4-FFF2-40B4-BE49-F238E27FC236}">
                <a16:creationId xmlns:a16="http://schemas.microsoft.com/office/drawing/2014/main" id="{32C25B7B-F8C1-FD4E-9E3F-7031C12C4FE3}"/>
              </a:ext>
            </a:extLst>
          </p:cNvPr>
          <p:cNvSpPr txBox="1"/>
          <p:nvPr/>
        </p:nvSpPr>
        <p:spPr>
          <a:xfrm>
            <a:off x="4770640" y="4121199"/>
            <a:ext cx="603050" cy="307777"/>
          </a:xfrm>
          <a:prstGeom prst="rect">
            <a:avLst/>
          </a:prstGeom>
          <a:noFill/>
        </p:spPr>
        <p:txBody>
          <a:bodyPr wrap="none" rtlCol="0">
            <a:spAutoFit/>
          </a:bodyPr>
          <a:lstStyle/>
          <a:p>
            <a:r>
              <a:rPr lang="en-US" sz="700">
                <a:solidFill>
                  <a:srgbClr val="0070C0"/>
                </a:solidFill>
              </a:rPr>
              <a:t>To A-leaf2</a:t>
            </a:r>
          </a:p>
          <a:p>
            <a:pPr algn="ctr"/>
            <a:r>
              <a:rPr lang="en-US" sz="700">
                <a:solidFill>
                  <a:srgbClr val="0070C0"/>
                </a:solidFill>
              </a:rPr>
              <a:t>xe-0/0/2</a:t>
            </a:r>
          </a:p>
        </p:txBody>
      </p:sp>
      <p:sp>
        <p:nvSpPr>
          <p:cNvPr id="24" name="TextBox 23">
            <a:extLst>
              <a:ext uri="{FF2B5EF4-FFF2-40B4-BE49-F238E27FC236}">
                <a16:creationId xmlns:a16="http://schemas.microsoft.com/office/drawing/2014/main" id="{58D53F1B-340D-C14C-B8C8-9CBA853829D7}"/>
              </a:ext>
            </a:extLst>
          </p:cNvPr>
          <p:cNvSpPr txBox="1"/>
          <p:nvPr/>
        </p:nvSpPr>
        <p:spPr>
          <a:xfrm>
            <a:off x="1266507" y="4601672"/>
            <a:ext cx="811441" cy="200055"/>
          </a:xfrm>
          <a:prstGeom prst="rect">
            <a:avLst/>
          </a:prstGeom>
          <a:noFill/>
        </p:spPr>
        <p:txBody>
          <a:bodyPr wrap="none" rtlCol="0">
            <a:spAutoFit/>
          </a:bodyPr>
          <a:lstStyle/>
          <a:p>
            <a:r>
              <a:rPr lang="en-US" sz="700">
                <a:solidFill>
                  <a:srgbClr val="C00000"/>
                </a:solidFill>
              </a:rPr>
              <a:t>192.168.101.11</a:t>
            </a:r>
          </a:p>
        </p:txBody>
      </p:sp>
      <p:sp>
        <p:nvSpPr>
          <p:cNvPr id="25" name="TextBox 24">
            <a:extLst>
              <a:ext uri="{FF2B5EF4-FFF2-40B4-BE49-F238E27FC236}">
                <a16:creationId xmlns:a16="http://schemas.microsoft.com/office/drawing/2014/main" id="{A08DCF4E-E30D-FE42-BC1D-8C57A944BC06}"/>
              </a:ext>
            </a:extLst>
          </p:cNvPr>
          <p:cNvSpPr txBox="1"/>
          <p:nvPr/>
        </p:nvSpPr>
        <p:spPr>
          <a:xfrm>
            <a:off x="4393574" y="4600222"/>
            <a:ext cx="811441" cy="200055"/>
          </a:xfrm>
          <a:prstGeom prst="rect">
            <a:avLst/>
          </a:prstGeom>
          <a:noFill/>
        </p:spPr>
        <p:txBody>
          <a:bodyPr wrap="none" rtlCol="0">
            <a:spAutoFit/>
          </a:bodyPr>
          <a:lstStyle/>
          <a:p>
            <a:r>
              <a:rPr lang="en-US" sz="700">
                <a:solidFill>
                  <a:srgbClr val="0070C0"/>
                </a:solidFill>
              </a:rPr>
              <a:t>192.168.102.22</a:t>
            </a:r>
          </a:p>
        </p:txBody>
      </p:sp>
      <p:sp>
        <p:nvSpPr>
          <p:cNvPr id="30" name="Rectangle 29">
            <a:extLst>
              <a:ext uri="{FF2B5EF4-FFF2-40B4-BE49-F238E27FC236}">
                <a16:creationId xmlns:a16="http://schemas.microsoft.com/office/drawing/2014/main" id="{8F92B013-C248-9941-9F61-CCFC953281F9}"/>
              </a:ext>
            </a:extLst>
          </p:cNvPr>
          <p:cNvSpPr/>
          <p:nvPr/>
        </p:nvSpPr>
        <p:spPr>
          <a:xfrm>
            <a:off x="2468337" y="4400167"/>
            <a:ext cx="644376" cy="2332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A-bms3</a:t>
            </a:r>
          </a:p>
        </p:txBody>
      </p:sp>
      <p:sp>
        <p:nvSpPr>
          <p:cNvPr id="31" name="TextBox 30">
            <a:extLst>
              <a:ext uri="{FF2B5EF4-FFF2-40B4-BE49-F238E27FC236}">
                <a16:creationId xmlns:a16="http://schemas.microsoft.com/office/drawing/2014/main" id="{95B55AA8-C79C-8C48-9177-50EF0706FA3A}"/>
              </a:ext>
            </a:extLst>
          </p:cNvPr>
          <p:cNvSpPr txBox="1"/>
          <p:nvPr/>
        </p:nvSpPr>
        <p:spPr>
          <a:xfrm>
            <a:off x="2384804" y="4600222"/>
            <a:ext cx="811441" cy="200055"/>
          </a:xfrm>
          <a:prstGeom prst="rect">
            <a:avLst/>
          </a:prstGeom>
          <a:noFill/>
        </p:spPr>
        <p:txBody>
          <a:bodyPr wrap="none" rtlCol="0">
            <a:spAutoFit/>
          </a:bodyPr>
          <a:lstStyle/>
          <a:p>
            <a:r>
              <a:rPr lang="en-US" sz="700">
                <a:solidFill>
                  <a:srgbClr val="C00000"/>
                </a:solidFill>
              </a:rPr>
              <a:t>192.168.101.33</a:t>
            </a:r>
          </a:p>
        </p:txBody>
      </p:sp>
      <p:cxnSp>
        <p:nvCxnSpPr>
          <p:cNvPr id="33" name="Straight Connector 32">
            <a:extLst>
              <a:ext uri="{FF2B5EF4-FFF2-40B4-BE49-F238E27FC236}">
                <a16:creationId xmlns:a16="http://schemas.microsoft.com/office/drawing/2014/main" id="{4F233395-45EE-B54F-BEA3-CDF910F26D73}"/>
              </a:ext>
            </a:extLst>
          </p:cNvPr>
          <p:cNvCxnSpPr/>
          <p:nvPr/>
        </p:nvCxnSpPr>
        <p:spPr>
          <a:xfrm flipV="1">
            <a:off x="2747565" y="3847844"/>
            <a:ext cx="0" cy="55232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898979-374A-9647-B65E-AA28EF8A3B45}"/>
              </a:ext>
            </a:extLst>
          </p:cNvPr>
          <p:cNvCxnSpPr/>
          <p:nvPr/>
        </p:nvCxnSpPr>
        <p:spPr>
          <a:xfrm flipV="1">
            <a:off x="2846686" y="3862861"/>
            <a:ext cx="0" cy="55232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DCD11BA-A496-C249-941E-2B7F440F6E30}"/>
              </a:ext>
            </a:extLst>
          </p:cNvPr>
          <p:cNvSpPr txBox="1"/>
          <p:nvPr/>
        </p:nvSpPr>
        <p:spPr>
          <a:xfrm>
            <a:off x="2147029" y="4121199"/>
            <a:ext cx="603050" cy="307777"/>
          </a:xfrm>
          <a:prstGeom prst="rect">
            <a:avLst/>
          </a:prstGeom>
          <a:noFill/>
        </p:spPr>
        <p:txBody>
          <a:bodyPr wrap="none" rtlCol="0">
            <a:spAutoFit/>
          </a:bodyPr>
          <a:lstStyle/>
          <a:p>
            <a:r>
              <a:rPr lang="en-US" sz="700">
                <a:solidFill>
                  <a:srgbClr val="C00000"/>
                </a:solidFill>
              </a:rPr>
              <a:t>To A-leaf1</a:t>
            </a:r>
          </a:p>
          <a:p>
            <a:pPr algn="ctr"/>
            <a:r>
              <a:rPr lang="en-US" sz="700">
                <a:solidFill>
                  <a:srgbClr val="C00000"/>
                </a:solidFill>
              </a:rPr>
              <a:t>xe-0/0/3</a:t>
            </a:r>
          </a:p>
        </p:txBody>
      </p:sp>
      <p:sp>
        <p:nvSpPr>
          <p:cNvPr id="36" name="TextBox 35">
            <a:extLst>
              <a:ext uri="{FF2B5EF4-FFF2-40B4-BE49-F238E27FC236}">
                <a16:creationId xmlns:a16="http://schemas.microsoft.com/office/drawing/2014/main" id="{4A5FB837-5369-F44F-9DDF-DC8174CFD790}"/>
              </a:ext>
            </a:extLst>
          </p:cNvPr>
          <p:cNvSpPr txBox="1"/>
          <p:nvPr/>
        </p:nvSpPr>
        <p:spPr>
          <a:xfrm>
            <a:off x="2828005" y="4121199"/>
            <a:ext cx="603050" cy="307777"/>
          </a:xfrm>
          <a:prstGeom prst="rect">
            <a:avLst/>
          </a:prstGeom>
          <a:noFill/>
        </p:spPr>
        <p:txBody>
          <a:bodyPr wrap="none" rtlCol="0">
            <a:spAutoFit/>
          </a:bodyPr>
          <a:lstStyle/>
          <a:p>
            <a:r>
              <a:rPr lang="en-US" sz="700">
                <a:solidFill>
                  <a:srgbClr val="C00000"/>
                </a:solidFill>
              </a:rPr>
              <a:t>To A-leaf2</a:t>
            </a:r>
          </a:p>
          <a:p>
            <a:pPr algn="ctr"/>
            <a:r>
              <a:rPr lang="en-US" sz="700">
                <a:solidFill>
                  <a:srgbClr val="C00000"/>
                </a:solidFill>
              </a:rPr>
              <a:t>xe-0/0/3</a:t>
            </a:r>
          </a:p>
        </p:txBody>
      </p:sp>
      <p:sp>
        <p:nvSpPr>
          <p:cNvPr id="37" name="Oval 36">
            <a:extLst>
              <a:ext uri="{FF2B5EF4-FFF2-40B4-BE49-F238E27FC236}">
                <a16:creationId xmlns:a16="http://schemas.microsoft.com/office/drawing/2014/main" id="{5B782D84-39CA-054A-BD28-E6F7CCD6D923}"/>
              </a:ext>
            </a:extLst>
          </p:cNvPr>
          <p:cNvSpPr/>
          <p:nvPr/>
        </p:nvSpPr>
        <p:spPr>
          <a:xfrm>
            <a:off x="2679187" y="4249587"/>
            <a:ext cx="237623" cy="857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297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5B56CE-04A8-834A-98CC-A329521331A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Add Server Links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66</a:t>
            </a:fld>
            <a:endParaRPr lang="en-US"/>
          </a:p>
        </p:txBody>
      </p:sp>
      <p:sp>
        <p:nvSpPr>
          <p:cNvPr id="20" name="Content Placeholder 2">
            <a:extLst>
              <a:ext uri="{FF2B5EF4-FFF2-40B4-BE49-F238E27FC236}">
                <a16:creationId xmlns:a16="http://schemas.microsoft.com/office/drawing/2014/main" id="{34302E78-61F1-AD4B-AEF8-960A9BF906C4}"/>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Physical</a:t>
            </a:r>
            <a:r>
              <a:rPr lang="en-US" sz="1000"/>
              <a:t>, select the </a:t>
            </a:r>
            <a:r>
              <a:rPr lang="en-US" sz="1000" b="1"/>
              <a:t>server_rack_001_leaf1</a:t>
            </a:r>
            <a:r>
              <a:rPr lang="en-US" sz="1000"/>
              <a:t> node.</a:t>
            </a:r>
          </a:p>
          <a:p>
            <a:pPr marL="171450" indent="-171450">
              <a:lnSpc>
                <a:spcPct val="100000"/>
              </a:lnSpc>
              <a:spcBef>
                <a:spcPts val="900"/>
              </a:spcBef>
              <a:buFont typeface="Arial" panose="020B0604020202020204" pitchFamily="34" charset="0"/>
              <a:buChar char="•"/>
            </a:pPr>
            <a:r>
              <a:rPr lang="en-US" sz="1000"/>
              <a:t>Click the </a:t>
            </a:r>
            <a:r>
              <a:rPr lang="en-US" sz="1000" b="1"/>
              <a:t>Add links</a:t>
            </a:r>
            <a:r>
              <a:rPr lang="en-US" sz="1000"/>
              <a:t> button to add server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a new server.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Update the server hostnames based on LLDP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Now, we’re going to show another way of assigning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connectivity template page, click </a:t>
            </a:r>
            <a:r>
              <a:rPr lang="en-US" sz="1000" b="1">
                <a:solidFill>
                  <a:schemeClr val="bg1">
                    <a:lumMod val="75000"/>
                  </a:schemeClr>
                </a:solidFill>
              </a:rPr>
              <a:t>Application Endpoints</a:t>
            </a:r>
            <a:r>
              <a:rPr lang="en-US" sz="1000">
                <a:solidFill>
                  <a:schemeClr val="bg1">
                    <a:lumMod val="75000"/>
                  </a:schemeClr>
                </a:solidFill>
              </a:rPr>
              <a:t> to view the overall assignment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Add vn101 connectivity template column, and then click the ae1 interface.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cxnSp>
        <p:nvCxnSpPr>
          <p:cNvPr id="17" name="Straight Arrow Connector 16">
            <a:extLst>
              <a:ext uri="{FF2B5EF4-FFF2-40B4-BE49-F238E27FC236}">
                <a16:creationId xmlns:a16="http://schemas.microsoft.com/office/drawing/2014/main" id="{1520D5C9-7628-0D40-B5D4-5B6F6D17F872}"/>
              </a:ext>
            </a:extLst>
          </p:cNvPr>
          <p:cNvCxnSpPr>
            <a:cxnSpLocks/>
            <a:stCxn id="22" idx="1"/>
          </p:cNvCxnSpPr>
          <p:nvPr/>
        </p:nvCxnSpPr>
        <p:spPr>
          <a:xfrm flipH="1" flipV="1">
            <a:off x="6433127" y="1750291"/>
            <a:ext cx="282899" cy="15321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AC7AB39-4A4E-7A4B-8305-7AC4A90005F5}"/>
              </a:ext>
            </a:extLst>
          </p:cNvPr>
          <p:cNvGrpSpPr/>
          <p:nvPr/>
        </p:nvGrpSpPr>
        <p:grpSpPr>
          <a:xfrm>
            <a:off x="6614168" y="1795555"/>
            <a:ext cx="190758" cy="207749"/>
            <a:chOff x="6419077" y="1667919"/>
            <a:chExt cx="190758" cy="207749"/>
          </a:xfrm>
        </p:grpSpPr>
        <p:sp>
          <p:nvSpPr>
            <p:cNvPr id="19" name="Oval 18">
              <a:extLst>
                <a:ext uri="{FF2B5EF4-FFF2-40B4-BE49-F238E27FC236}">
                  <a16:creationId xmlns:a16="http://schemas.microsoft.com/office/drawing/2014/main" id="{E19A12B4-10AD-1648-AF81-131CA9EF9B3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7">
              <a:extLst>
                <a:ext uri="{FF2B5EF4-FFF2-40B4-BE49-F238E27FC236}">
                  <a16:creationId xmlns:a16="http://schemas.microsoft.com/office/drawing/2014/main" id="{32CA9C31-2FF2-3147-A494-28254911657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4" name="Straight Arrow Connector 23">
            <a:extLst>
              <a:ext uri="{FF2B5EF4-FFF2-40B4-BE49-F238E27FC236}">
                <a16:creationId xmlns:a16="http://schemas.microsoft.com/office/drawing/2014/main" id="{958ACFF7-2039-B945-AAFA-F0CB9D8E1166}"/>
              </a:ext>
            </a:extLst>
          </p:cNvPr>
          <p:cNvCxnSpPr>
            <a:cxnSpLocks/>
            <a:stCxn id="27" idx="1"/>
          </p:cNvCxnSpPr>
          <p:nvPr/>
        </p:nvCxnSpPr>
        <p:spPr>
          <a:xfrm flipH="1">
            <a:off x="5911273" y="2715758"/>
            <a:ext cx="416825" cy="20755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572D3818-C3FE-344E-A95D-551AECB6CA00}"/>
              </a:ext>
            </a:extLst>
          </p:cNvPr>
          <p:cNvGrpSpPr/>
          <p:nvPr/>
        </p:nvGrpSpPr>
        <p:grpSpPr>
          <a:xfrm>
            <a:off x="6226240" y="2607808"/>
            <a:ext cx="1513634" cy="207749"/>
            <a:chOff x="6419077" y="1667919"/>
            <a:chExt cx="1513634" cy="207749"/>
          </a:xfrm>
        </p:grpSpPr>
        <p:sp>
          <p:nvSpPr>
            <p:cNvPr id="26" name="Oval 25">
              <a:extLst>
                <a:ext uri="{FF2B5EF4-FFF2-40B4-BE49-F238E27FC236}">
                  <a16:creationId xmlns:a16="http://schemas.microsoft.com/office/drawing/2014/main" id="{95B366C4-73BA-1046-A605-EA6304C5B2B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8239FEAF-B60E-FE48-B852-02B27143026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8" name="Rectangle 27">
              <a:extLst>
                <a:ext uri="{FF2B5EF4-FFF2-40B4-BE49-F238E27FC236}">
                  <a16:creationId xmlns:a16="http://schemas.microsoft.com/office/drawing/2014/main" id="{E3DDF37A-EB3C-E440-A18F-5B91C89CE319}"/>
                </a:ext>
              </a:extLst>
            </p:cNvPr>
            <p:cNvSpPr/>
            <p:nvPr/>
          </p:nvSpPr>
          <p:spPr>
            <a:xfrm>
              <a:off x="6618249" y="1710238"/>
              <a:ext cx="131446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server_rack_001_leaf1</a:t>
              </a:r>
            </a:p>
          </p:txBody>
        </p:sp>
      </p:grpSp>
      <p:cxnSp>
        <p:nvCxnSpPr>
          <p:cNvPr id="29" name="Straight Arrow Connector 28">
            <a:extLst>
              <a:ext uri="{FF2B5EF4-FFF2-40B4-BE49-F238E27FC236}">
                <a16:creationId xmlns:a16="http://schemas.microsoft.com/office/drawing/2014/main" id="{9A9C9FB9-AB04-444C-82ED-68F43957F044}"/>
              </a:ext>
            </a:extLst>
          </p:cNvPr>
          <p:cNvCxnSpPr>
            <a:cxnSpLocks/>
            <a:stCxn id="32" idx="1"/>
          </p:cNvCxnSpPr>
          <p:nvPr/>
        </p:nvCxnSpPr>
        <p:spPr>
          <a:xfrm flipH="1">
            <a:off x="5301673" y="3161904"/>
            <a:ext cx="449153" cy="14933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1CCC788-189A-F64B-8D0A-7BD9311F3B52}"/>
              </a:ext>
            </a:extLst>
          </p:cNvPr>
          <p:cNvGrpSpPr/>
          <p:nvPr/>
        </p:nvGrpSpPr>
        <p:grpSpPr>
          <a:xfrm>
            <a:off x="5648968" y="3053954"/>
            <a:ext cx="190758" cy="207749"/>
            <a:chOff x="6419077" y="1667919"/>
            <a:chExt cx="190758" cy="207749"/>
          </a:xfrm>
        </p:grpSpPr>
        <p:sp>
          <p:nvSpPr>
            <p:cNvPr id="31" name="Oval 30">
              <a:extLst>
                <a:ext uri="{FF2B5EF4-FFF2-40B4-BE49-F238E27FC236}">
                  <a16:creationId xmlns:a16="http://schemas.microsoft.com/office/drawing/2014/main" id="{551B42F5-7843-2B4B-9B34-04DEA660D00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7">
              <a:extLst>
                <a:ext uri="{FF2B5EF4-FFF2-40B4-BE49-F238E27FC236}">
                  <a16:creationId xmlns:a16="http://schemas.microsoft.com/office/drawing/2014/main" id="{7FCC1F08-DBB1-1D48-B9DE-75A35777C5B2}"/>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1678741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35458-335C-894C-A23C-72D2209091B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Add Server Links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67</a:t>
            </a:fld>
            <a:endParaRPr lang="en-US"/>
          </a:p>
        </p:txBody>
      </p:sp>
      <p:sp>
        <p:nvSpPr>
          <p:cNvPr id="27" name="Content Placeholder 2">
            <a:extLst>
              <a:ext uri="{FF2B5EF4-FFF2-40B4-BE49-F238E27FC236}">
                <a16:creationId xmlns:a16="http://schemas.microsoft.com/office/drawing/2014/main" id="{CE2F9C02-5152-6148-820D-C9AEB04218CB}"/>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the </a:t>
            </a:r>
            <a:r>
              <a:rPr lang="en-US" sz="1000" b="1">
                <a:solidFill>
                  <a:schemeClr val="bg1">
                    <a:lumMod val="75000"/>
                  </a:schemeClr>
                </a:solidFill>
              </a:rPr>
              <a:t>server_rack_001_leaf1</a:t>
            </a:r>
            <a:r>
              <a:rPr lang="en-US" sz="1000">
                <a:solidFill>
                  <a:schemeClr val="bg1">
                    <a:lumMod val="75000"/>
                  </a:schemeClr>
                </a:solidFill>
              </a:rPr>
              <a:t> node.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Add links</a:t>
            </a:r>
            <a:r>
              <a:rPr lang="en-US" sz="1000">
                <a:solidFill>
                  <a:schemeClr val="bg1">
                    <a:lumMod val="75000"/>
                  </a:schemeClr>
                </a:solidFill>
              </a:rPr>
              <a:t> button to add server links.</a:t>
            </a:r>
          </a:p>
          <a:p>
            <a:pPr marL="171450" indent="-171450">
              <a:lnSpc>
                <a:spcPct val="100000"/>
              </a:lnSpc>
              <a:spcBef>
                <a:spcPts val="900"/>
              </a:spcBef>
              <a:buFont typeface="Arial" panose="020B0604020202020204" pitchFamily="34" charset="0"/>
              <a:buChar char="•"/>
            </a:pPr>
            <a:r>
              <a:rPr lang="en-US" sz="1000"/>
              <a:t>Follow the screenshots to add a new server.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Update the server hostnames based on LLDP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Now, we’re going to show another way of assigning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connectivity template page, click </a:t>
            </a:r>
            <a:r>
              <a:rPr lang="en-US" sz="1000" b="1">
                <a:solidFill>
                  <a:schemeClr val="bg1">
                    <a:lumMod val="75000"/>
                  </a:schemeClr>
                </a:solidFill>
              </a:rPr>
              <a:t>Application Endpoints</a:t>
            </a:r>
            <a:r>
              <a:rPr lang="en-US" sz="1000">
                <a:solidFill>
                  <a:schemeClr val="bg1">
                    <a:lumMod val="75000"/>
                  </a:schemeClr>
                </a:solidFill>
              </a:rPr>
              <a:t> to view the overall assignment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Add vn101 connectivity template column, and then click the ae1 interface.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cxnSp>
        <p:nvCxnSpPr>
          <p:cNvPr id="21" name="Straight Arrow Connector 20">
            <a:extLst>
              <a:ext uri="{FF2B5EF4-FFF2-40B4-BE49-F238E27FC236}">
                <a16:creationId xmlns:a16="http://schemas.microsoft.com/office/drawing/2014/main" id="{98E4B179-012F-FA42-B1F3-874CA6D14746}"/>
              </a:ext>
            </a:extLst>
          </p:cNvPr>
          <p:cNvCxnSpPr>
            <a:cxnSpLocks/>
            <a:stCxn id="24" idx="1"/>
          </p:cNvCxnSpPr>
          <p:nvPr/>
        </p:nvCxnSpPr>
        <p:spPr>
          <a:xfrm flipH="1">
            <a:off x="4547397" y="2636830"/>
            <a:ext cx="766819" cy="59022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11C7839-EB2D-B844-A0A2-F37A95E5C9EE}"/>
              </a:ext>
            </a:extLst>
          </p:cNvPr>
          <p:cNvGrpSpPr/>
          <p:nvPr/>
        </p:nvGrpSpPr>
        <p:grpSpPr>
          <a:xfrm>
            <a:off x="5212358" y="2528880"/>
            <a:ext cx="1058382" cy="207749"/>
            <a:chOff x="6419077" y="1667919"/>
            <a:chExt cx="1058382" cy="207749"/>
          </a:xfrm>
        </p:grpSpPr>
        <p:sp>
          <p:nvSpPr>
            <p:cNvPr id="23" name="Oval 22">
              <a:extLst>
                <a:ext uri="{FF2B5EF4-FFF2-40B4-BE49-F238E27FC236}">
                  <a16:creationId xmlns:a16="http://schemas.microsoft.com/office/drawing/2014/main" id="{11DADF55-78BB-F148-B30B-5AAB3690BEF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87DD299B-A9BA-E049-BF04-3AB452D4E7B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5" name="Rectangle 24">
              <a:extLst>
                <a:ext uri="{FF2B5EF4-FFF2-40B4-BE49-F238E27FC236}">
                  <a16:creationId xmlns:a16="http://schemas.microsoft.com/office/drawing/2014/main" id="{215C7824-7FDA-CF45-B0A7-BFC00C4C6461}"/>
                </a:ext>
              </a:extLst>
            </p:cNvPr>
            <p:cNvSpPr/>
            <p:nvPr/>
          </p:nvSpPr>
          <p:spPr>
            <a:xfrm>
              <a:off x="6618249" y="1710238"/>
              <a:ext cx="859210"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New system</a:t>
              </a:r>
            </a:p>
          </p:txBody>
        </p:sp>
      </p:grpSp>
      <p:cxnSp>
        <p:nvCxnSpPr>
          <p:cNvPr id="26" name="Straight Arrow Connector 25">
            <a:extLst>
              <a:ext uri="{FF2B5EF4-FFF2-40B4-BE49-F238E27FC236}">
                <a16:creationId xmlns:a16="http://schemas.microsoft.com/office/drawing/2014/main" id="{1E2E878F-5828-2947-A36D-50DB96464FA0}"/>
              </a:ext>
            </a:extLst>
          </p:cNvPr>
          <p:cNvCxnSpPr>
            <a:cxnSpLocks/>
            <a:stCxn id="30" idx="1"/>
          </p:cNvCxnSpPr>
          <p:nvPr/>
        </p:nvCxnSpPr>
        <p:spPr>
          <a:xfrm>
            <a:off x="8331773" y="3502745"/>
            <a:ext cx="303771" cy="22866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6A31B945-3078-E44A-8BB4-FEB2D64AFFFB}"/>
              </a:ext>
            </a:extLst>
          </p:cNvPr>
          <p:cNvGrpSpPr/>
          <p:nvPr/>
        </p:nvGrpSpPr>
        <p:grpSpPr>
          <a:xfrm>
            <a:off x="8229915" y="3394795"/>
            <a:ext cx="190758" cy="207749"/>
            <a:chOff x="6419077" y="1667919"/>
            <a:chExt cx="190758" cy="207749"/>
          </a:xfrm>
        </p:grpSpPr>
        <p:sp>
          <p:nvSpPr>
            <p:cNvPr id="29" name="Oval 28">
              <a:extLst>
                <a:ext uri="{FF2B5EF4-FFF2-40B4-BE49-F238E27FC236}">
                  <a16:creationId xmlns:a16="http://schemas.microsoft.com/office/drawing/2014/main" id="{59901244-F616-8A4E-A515-591FC88CD5D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7">
              <a:extLst>
                <a:ext uri="{FF2B5EF4-FFF2-40B4-BE49-F238E27FC236}">
                  <a16:creationId xmlns:a16="http://schemas.microsoft.com/office/drawing/2014/main" id="{953EF634-B01A-4D44-B5B5-4C3260D1F8C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33867387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B3183B-1F06-FB4A-8362-5F491C6C383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Add Server Links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68</a:t>
            </a:fld>
            <a:endParaRPr lang="en-US"/>
          </a:p>
        </p:txBody>
      </p:sp>
      <p:sp>
        <p:nvSpPr>
          <p:cNvPr id="27" name="Content Placeholder 2">
            <a:extLst>
              <a:ext uri="{FF2B5EF4-FFF2-40B4-BE49-F238E27FC236}">
                <a16:creationId xmlns:a16="http://schemas.microsoft.com/office/drawing/2014/main" id="{CE2F9C02-5152-6148-820D-C9AEB04218CB}"/>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the </a:t>
            </a:r>
            <a:r>
              <a:rPr lang="en-US" sz="1000" b="1">
                <a:solidFill>
                  <a:schemeClr val="bg1">
                    <a:lumMod val="75000"/>
                  </a:schemeClr>
                </a:solidFill>
              </a:rPr>
              <a:t>server_rack_001_leaf1</a:t>
            </a:r>
            <a:r>
              <a:rPr lang="en-US" sz="1000">
                <a:solidFill>
                  <a:schemeClr val="bg1">
                    <a:lumMod val="75000"/>
                  </a:schemeClr>
                </a:solidFill>
              </a:rPr>
              <a:t> node.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Add links</a:t>
            </a:r>
            <a:r>
              <a:rPr lang="en-US" sz="1000">
                <a:solidFill>
                  <a:schemeClr val="bg1">
                    <a:lumMod val="75000"/>
                  </a:schemeClr>
                </a:solidFill>
              </a:rPr>
              <a:t> button to add server links.</a:t>
            </a:r>
          </a:p>
          <a:p>
            <a:pPr marL="171450" indent="-171450">
              <a:lnSpc>
                <a:spcPct val="100000"/>
              </a:lnSpc>
              <a:spcBef>
                <a:spcPts val="900"/>
              </a:spcBef>
              <a:buFont typeface="Arial" panose="020B0604020202020204" pitchFamily="34" charset="0"/>
              <a:buChar char="•"/>
            </a:pPr>
            <a:r>
              <a:rPr lang="en-US" sz="1000"/>
              <a:t>Follow the screenshots to add a new server.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Update the server hostnames based on LLDP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Now, we’re going to show another way of assigning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connectivity template page, click </a:t>
            </a:r>
            <a:r>
              <a:rPr lang="en-US" sz="1000" b="1">
                <a:solidFill>
                  <a:schemeClr val="bg1">
                    <a:lumMod val="75000"/>
                  </a:schemeClr>
                </a:solidFill>
              </a:rPr>
              <a:t>Application Endpoints</a:t>
            </a:r>
            <a:r>
              <a:rPr lang="en-US" sz="1000">
                <a:solidFill>
                  <a:schemeClr val="bg1">
                    <a:lumMod val="75000"/>
                  </a:schemeClr>
                </a:solidFill>
              </a:rPr>
              <a:t> to view the overall assignment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Add vn101 connectivity template column, and then click the ae1 interface.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cxnSp>
        <p:nvCxnSpPr>
          <p:cNvPr id="22" name="Straight Arrow Connector 21">
            <a:extLst>
              <a:ext uri="{FF2B5EF4-FFF2-40B4-BE49-F238E27FC236}">
                <a16:creationId xmlns:a16="http://schemas.microsoft.com/office/drawing/2014/main" id="{815D9878-F427-4744-A792-9F109B1EE609}"/>
              </a:ext>
            </a:extLst>
          </p:cNvPr>
          <p:cNvCxnSpPr>
            <a:cxnSpLocks/>
            <a:stCxn id="25" idx="1"/>
          </p:cNvCxnSpPr>
          <p:nvPr/>
        </p:nvCxnSpPr>
        <p:spPr>
          <a:xfrm flipH="1">
            <a:off x="4841214" y="2425589"/>
            <a:ext cx="712920" cy="11802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32661ABC-CCC2-1446-AE08-2207DE5A704F}"/>
              </a:ext>
            </a:extLst>
          </p:cNvPr>
          <p:cNvGrpSpPr/>
          <p:nvPr/>
        </p:nvGrpSpPr>
        <p:grpSpPr>
          <a:xfrm>
            <a:off x="5452276" y="2317639"/>
            <a:ext cx="190758" cy="207749"/>
            <a:chOff x="6419077" y="1667919"/>
            <a:chExt cx="190758" cy="207749"/>
          </a:xfrm>
        </p:grpSpPr>
        <p:sp>
          <p:nvSpPr>
            <p:cNvPr id="24" name="Oval 23">
              <a:extLst>
                <a:ext uri="{FF2B5EF4-FFF2-40B4-BE49-F238E27FC236}">
                  <a16:creationId xmlns:a16="http://schemas.microsoft.com/office/drawing/2014/main" id="{14851147-B813-164F-9E10-0DA35F39D17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A66A8FEF-753D-5D41-BC42-7CE25188B0F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8" name="Straight Arrow Connector 27">
            <a:extLst>
              <a:ext uri="{FF2B5EF4-FFF2-40B4-BE49-F238E27FC236}">
                <a16:creationId xmlns:a16="http://schemas.microsoft.com/office/drawing/2014/main" id="{7FDC8841-D906-BC41-86E4-772B40C8F2FB}"/>
              </a:ext>
            </a:extLst>
          </p:cNvPr>
          <p:cNvCxnSpPr>
            <a:cxnSpLocks/>
            <a:stCxn id="31" idx="1"/>
          </p:cNvCxnSpPr>
          <p:nvPr/>
        </p:nvCxnSpPr>
        <p:spPr>
          <a:xfrm flipH="1">
            <a:off x="4548792" y="2726063"/>
            <a:ext cx="768378" cy="6355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A0CB235D-C50E-D946-A8DF-D1F7E5B38036}"/>
              </a:ext>
            </a:extLst>
          </p:cNvPr>
          <p:cNvGrpSpPr/>
          <p:nvPr/>
        </p:nvGrpSpPr>
        <p:grpSpPr>
          <a:xfrm>
            <a:off x="5215312" y="2618113"/>
            <a:ext cx="1088839" cy="207749"/>
            <a:chOff x="6419077" y="1667919"/>
            <a:chExt cx="1088839" cy="207749"/>
          </a:xfrm>
        </p:grpSpPr>
        <p:sp>
          <p:nvSpPr>
            <p:cNvPr id="30" name="Oval 29">
              <a:extLst>
                <a:ext uri="{FF2B5EF4-FFF2-40B4-BE49-F238E27FC236}">
                  <a16:creationId xmlns:a16="http://schemas.microsoft.com/office/drawing/2014/main" id="{3CEF6925-7393-DA44-9C58-B20F0A948682}"/>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7">
              <a:extLst>
                <a:ext uri="{FF2B5EF4-FFF2-40B4-BE49-F238E27FC236}">
                  <a16:creationId xmlns:a16="http://schemas.microsoft.com/office/drawing/2014/main" id="{B364041E-129E-9949-B1DE-5A18622D500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2" name="Rectangle 31">
              <a:extLst>
                <a:ext uri="{FF2B5EF4-FFF2-40B4-BE49-F238E27FC236}">
                  <a16:creationId xmlns:a16="http://schemas.microsoft.com/office/drawing/2014/main" id="{074A16FD-7D27-D546-9765-F16B9DC03C1C}"/>
                </a:ext>
              </a:extLst>
            </p:cNvPr>
            <p:cNvSpPr/>
            <p:nvPr/>
          </p:nvSpPr>
          <p:spPr>
            <a:xfrm>
              <a:off x="6618249" y="1710238"/>
              <a:ext cx="889667"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AOS-2x10-1</a:t>
              </a:r>
            </a:p>
          </p:txBody>
        </p:sp>
      </p:grpSp>
      <p:cxnSp>
        <p:nvCxnSpPr>
          <p:cNvPr id="33" name="Straight Arrow Connector 32">
            <a:extLst>
              <a:ext uri="{FF2B5EF4-FFF2-40B4-BE49-F238E27FC236}">
                <a16:creationId xmlns:a16="http://schemas.microsoft.com/office/drawing/2014/main" id="{63C79913-9640-9D4C-9FD8-C2A55A3228FD}"/>
              </a:ext>
            </a:extLst>
          </p:cNvPr>
          <p:cNvCxnSpPr>
            <a:cxnSpLocks/>
            <a:stCxn id="36" idx="1"/>
          </p:cNvCxnSpPr>
          <p:nvPr/>
        </p:nvCxnSpPr>
        <p:spPr>
          <a:xfrm flipH="1">
            <a:off x="4465243" y="3183697"/>
            <a:ext cx="683811" cy="16755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A363F911-04E4-5B44-9EAE-74D48E6832AE}"/>
              </a:ext>
            </a:extLst>
          </p:cNvPr>
          <p:cNvGrpSpPr/>
          <p:nvPr/>
        </p:nvGrpSpPr>
        <p:grpSpPr>
          <a:xfrm>
            <a:off x="5047196" y="3075747"/>
            <a:ext cx="1624242" cy="207749"/>
            <a:chOff x="6419077" y="1667919"/>
            <a:chExt cx="1624242" cy="207749"/>
          </a:xfrm>
        </p:grpSpPr>
        <p:sp>
          <p:nvSpPr>
            <p:cNvPr id="35" name="Oval 34">
              <a:extLst>
                <a:ext uri="{FF2B5EF4-FFF2-40B4-BE49-F238E27FC236}">
                  <a16:creationId xmlns:a16="http://schemas.microsoft.com/office/drawing/2014/main" id="{684A40C4-B643-4746-A2A5-2831BE1CB7F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7">
              <a:extLst>
                <a:ext uri="{FF2B5EF4-FFF2-40B4-BE49-F238E27FC236}">
                  <a16:creationId xmlns:a16="http://schemas.microsoft.com/office/drawing/2014/main" id="{AE30BD7E-68F9-E942-92CA-CACE4B49A1E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37" name="Rectangle 36">
              <a:extLst>
                <a:ext uri="{FF2B5EF4-FFF2-40B4-BE49-F238E27FC236}">
                  <a16:creationId xmlns:a16="http://schemas.microsoft.com/office/drawing/2014/main" id="{708550D3-6325-BF47-A38A-DCF50CEF46C4}"/>
                </a:ext>
              </a:extLst>
            </p:cNvPr>
            <p:cNvSpPr/>
            <p:nvPr/>
          </p:nvSpPr>
          <p:spPr>
            <a:xfrm>
              <a:off x="6618249" y="1710238"/>
              <a:ext cx="1425070"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server group label "server3"</a:t>
              </a:r>
            </a:p>
          </p:txBody>
        </p:sp>
      </p:grpSp>
      <p:cxnSp>
        <p:nvCxnSpPr>
          <p:cNvPr id="38" name="Straight Arrow Connector 37">
            <a:extLst>
              <a:ext uri="{FF2B5EF4-FFF2-40B4-BE49-F238E27FC236}">
                <a16:creationId xmlns:a16="http://schemas.microsoft.com/office/drawing/2014/main" id="{D3D7E53A-B564-C64F-97CB-E6A799BFA1AA}"/>
              </a:ext>
            </a:extLst>
          </p:cNvPr>
          <p:cNvCxnSpPr>
            <a:cxnSpLocks/>
            <a:stCxn id="41" idx="1"/>
          </p:cNvCxnSpPr>
          <p:nvPr/>
        </p:nvCxnSpPr>
        <p:spPr>
          <a:xfrm>
            <a:off x="8306438" y="3711679"/>
            <a:ext cx="340908" cy="25691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F1B0C15-C8E3-C24C-9E56-06015184D8E1}"/>
              </a:ext>
            </a:extLst>
          </p:cNvPr>
          <p:cNvGrpSpPr/>
          <p:nvPr/>
        </p:nvGrpSpPr>
        <p:grpSpPr>
          <a:xfrm>
            <a:off x="8204580" y="3603729"/>
            <a:ext cx="190758" cy="207749"/>
            <a:chOff x="6419077" y="1667919"/>
            <a:chExt cx="190758" cy="207749"/>
          </a:xfrm>
        </p:grpSpPr>
        <p:sp>
          <p:nvSpPr>
            <p:cNvPr id="40" name="Oval 39">
              <a:extLst>
                <a:ext uri="{FF2B5EF4-FFF2-40B4-BE49-F238E27FC236}">
                  <a16:creationId xmlns:a16="http://schemas.microsoft.com/office/drawing/2014/main" id="{BB0166D4-3A86-7745-870C-7E68FCE9BEC2}"/>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7">
              <a:extLst>
                <a:ext uri="{FF2B5EF4-FFF2-40B4-BE49-F238E27FC236}">
                  <a16:creationId xmlns:a16="http://schemas.microsoft.com/office/drawing/2014/main" id="{35577BBC-A9B1-5948-94FE-226ACCF269D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spTree>
    <p:extLst>
      <p:ext uri="{BB962C8B-B14F-4D97-AF65-F5344CB8AC3E}">
        <p14:creationId xmlns:p14="http://schemas.microsoft.com/office/powerpoint/2010/main" val="1627339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CF75C4-DBC3-FA41-B866-03DCE8D6E5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Add Server Links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69</a:t>
            </a:fld>
            <a:endParaRPr lang="en-US"/>
          </a:p>
        </p:txBody>
      </p:sp>
      <p:sp>
        <p:nvSpPr>
          <p:cNvPr id="53" name="Content Placeholder 2">
            <a:extLst>
              <a:ext uri="{FF2B5EF4-FFF2-40B4-BE49-F238E27FC236}">
                <a16:creationId xmlns:a16="http://schemas.microsoft.com/office/drawing/2014/main" id="{61E3D2EB-D926-6549-A4EE-73F2805C0310}"/>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the </a:t>
            </a:r>
            <a:r>
              <a:rPr lang="en-US" sz="1000" b="1">
                <a:solidFill>
                  <a:schemeClr val="bg1">
                    <a:lumMod val="75000"/>
                  </a:schemeClr>
                </a:solidFill>
              </a:rPr>
              <a:t>server_rack_001_leaf1</a:t>
            </a:r>
            <a:r>
              <a:rPr lang="en-US" sz="1000">
                <a:solidFill>
                  <a:schemeClr val="bg1">
                    <a:lumMod val="75000"/>
                  </a:schemeClr>
                </a:solidFill>
              </a:rPr>
              <a:t> node.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Add links</a:t>
            </a:r>
            <a:r>
              <a:rPr lang="en-US" sz="1000">
                <a:solidFill>
                  <a:schemeClr val="bg1">
                    <a:lumMod val="75000"/>
                  </a:schemeClr>
                </a:solidFill>
              </a:rPr>
              <a:t> button to add server links.</a:t>
            </a:r>
          </a:p>
          <a:p>
            <a:pPr marL="171450" indent="-171450">
              <a:lnSpc>
                <a:spcPct val="100000"/>
              </a:lnSpc>
              <a:spcBef>
                <a:spcPts val="900"/>
              </a:spcBef>
              <a:buFont typeface="Arial" panose="020B0604020202020204" pitchFamily="34" charset="0"/>
              <a:buChar char="•"/>
            </a:pPr>
            <a:r>
              <a:rPr lang="en-US" sz="1000"/>
              <a:t>Follow the screenshots to add a new server.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Update the server hostnames based on LLDP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Now, we’re going to show another way of assigning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connectivity template page, click </a:t>
            </a:r>
            <a:r>
              <a:rPr lang="en-US" sz="1000" b="1">
                <a:solidFill>
                  <a:schemeClr val="bg1">
                    <a:lumMod val="75000"/>
                  </a:schemeClr>
                </a:solidFill>
              </a:rPr>
              <a:t>Application Endpoints</a:t>
            </a:r>
            <a:r>
              <a:rPr lang="en-US" sz="1000">
                <a:solidFill>
                  <a:schemeClr val="bg1">
                    <a:lumMod val="75000"/>
                  </a:schemeClr>
                </a:solidFill>
              </a:rPr>
              <a:t> to view the overall assignment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Add vn101 connectivity template column, and then click the ae1 interface.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cxnSp>
        <p:nvCxnSpPr>
          <p:cNvPr id="45" name="Straight Arrow Connector 44">
            <a:extLst>
              <a:ext uri="{FF2B5EF4-FFF2-40B4-BE49-F238E27FC236}">
                <a16:creationId xmlns:a16="http://schemas.microsoft.com/office/drawing/2014/main" id="{3D692F85-9725-CE4B-993D-2B43B52CB786}"/>
              </a:ext>
            </a:extLst>
          </p:cNvPr>
          <p:cNvCxnSpPr>
            <a:cxnSpLocks/>
            <a:stCxn id="48" idx="1"/>
          </p:cNvCxnSpPr>
          <p:nvPr/>
        </p:nvCxnSpPr>
        <p:spPr>
          <a:xfrm flipH="1">
            <a:off x="4493092" y="3727399"/>
            <a:ext cx="791781" cy="33866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FB26098-AF63-7743-A28F-1A61D06BB5BA}"/>
              </a:ext>
            </a:extLst>
          </p:cNvPr>
          <p:cNvGrpSpPr/>
          <p:nvPr/>
        </p:nvGrpSpPr>
        <p:grpSpPr>
          <a:xfrm>
            <a:off x="5183015" y="3619449"/>
            <a:ext cx="1348526" cy="207749"/>
            <a:chOff x="6419077" y="1667919"/>
            <a:chExt cx="1348526" cy="207749"/>
          </a:xfrm>
        </p:grpSpPr>
        <p:sp>
          <p:nvSpPr>
            <p:cNvPr id="47" name="Oval 46">
              <a:extLst>
                <a:ext uri="{FF2B5EF4-FFF2-40B4-BE49-F238E27FC236}">
                  <a16:creationId xmlns:a16="http://schemas.microsoft.com/office/drawing/2014/main" id="{8A544179-081C-B343-A9DC-72C2CA778E9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7">
              <a:extLst>
                <a:ext uri="{FF2B5EF4-FFF2-40B4-BE49-F238E27FC236}">
                  <a16:creationId xmlns:a16="http://schemas.microsoft.com/office/drawing/2014/main" id="{2AAC1E62-A464-F446-B9E3-B1B02796A3F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49" name="Rectangle 48">
              <a:extLst>
                <a:ext uri="{FF2B5EF4-FFF2-40B4-BE49-F238E27FC236}">
                  <a16:creationId xmlns:a16="http://schemas.microsoft.com/office/drawing/2014/main" id="{9FA846A7-9E63-9F43-91CC-76E936E886FD}"/>
                </a:ext>
              </a:extLst>
            </p:cNvPr>
            <p:cNvSpPr/>
            <p:nvPr/>
          </p:nvSpPr>
          <p:spPr>
            <a:xfrm>
              <a:off x="6618249" y="1710238"/>
              <a:ext cx="1149354"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Input logical link "esi-link1"</a:t>
              </a:r>
            </a:p>
          </p:txBody>
        </p:sp>
      </p:grpSp>
      <p:cxnSp>
        <p:nvCxnSpPr>
          <p:cNvPr id="51" name="Straight Arrow Connector 50">
            <a:extLst>
              <a:ext uri="{FF2B5EF4-FFF2-40B4-BE49-F238E27FC236}">
                <a16:creationId xmlns:a16="http://schemas.microsoft.com/office/drawing/2014/main" id="{568FA8E5-CA44-0B44-98A1-6326D68062DF}"/>
              </a:ext>
            </a:extLst>
          </p:cNvPr>
          <p:cNvCxnSpPr>
            <a:cxnSpLocks/>
            <a:stCxn id="55" idx="1"/>
          </p:cNvCxnSpPr>
          <p:nvPr/>
        </p:nvCxnSpPr>
        <p:spPr>
          <a:xfrm flipH="1">
            <a:off x="5602441" y="3935148"/>
            <a:ext cx="721798" cy="12163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8DFAC59E-03EA-BB47-AB36-24C3171B6A7E}"/>
              </a:ext>
            </a:extLst>
          </p:cNvPr>
          <p:cNvGrpSpPr/>
          <p:nvPr/>
        </p:nvGrpSpPr>
        <p:grpSpPr>
          <a:xfrm>
            <a:off x="6222381" y="3827198"/>
            <a:ext cx="1068000" cy="207749"/>
            <a:chOff x="6419077" y="1667919"/>
            <a:chExt cx="1068000" cy="207749"/>
          </a:xfrm>
        </p:grpSpPr>
        <p:sp>
          <p:nvSpPr>
            <p:cNvPr id="54" name="Oval 53">
              <a:extLst>
                <a:ext uri="{FF2B5EF4-FFF2-40B4-BE49-F238E27FC236}">
                  <a16:creationId xmlns:a16="http://schemas.microsoft.com/office/drawing/2014/main" id="{3DDA859D-19DB-6645-8B23-849C1769AB0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7">
              <a:extLst>
                <a:ext uri="{FF2B5EF4-FFF2-40B4-BE49-F238E27FC236}">
                  <a16:creationId xmlns:a16="http://schemas.microsoft.com/office/drawing/2014/main" id="{EE7261CF-4134-9C46-B567-03A8C844821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57" name="Rectangle 56">
              <a:extLst>
                <a:ext uri="{FF2B5EF4-FFF2-40B4-BE49-F238E27FC236}">
                  <a16:creationId xmlns:a16="http://schemas.microsoft.com/office/drawing/2014/main" id="{68DE742E-6461-9443-97F5-1476E633520A}"/>
                </a:ext>
              </a:extLst>
            </p:cNvPr>
            <p:cNvSpPr/>
            <p:nvPr/>
          </p:nvSpPr>
          <p:spPr>
            <a:xfrm>
              <a:off x="6618249" y="1710238"/>
              <a:ext cx="868828"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LACP Active</a:t>
              </a:r>
            </a:p>
          </p:txBody>
        </p:sp>
      </p:grpSp>
      <p:cxnSp>
        <p:nvCxnSpPr>
          <p:cNvPr id="58" name="Straight Arrow Connector 57">
            <a:extLst>
              <a:ext uri="{FF2B5EF4-FFF2-40B4-BE49-F238E27FC236}">
                <a16:creationId xmlns:a16="http://schemas.microsoft.com/office/drawing/2014/main" id="{A7DA4B60-EFC7-C34A-A652-5C3AC569E065}"/>
              </a:ext>
            </a:extLst>
          </p:cNvPr>
          <p:cNvCxnSpPr>
            <a:cxnSpLocks/>
            <a:stCxn id="61" idx="1"/>
          </p:cNvCxnSpPr>
          <p:nvPr/>
        </p:nvCxnSpPr>
        <p:spPr>
          <a:xfrm flipH="1">
            <a:off x="4599850" y="2031647"/>
            <a:ext cx="815365" cy="38663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4F11C9BC-BF81-9D43-9343-8342E05FF56C}"/>
              </a:ext>
            </a:extLst>
          </p:cNvPr>
          <p:cNvGrpSpPr/>
          <p:nvPr/>
        </p:nvGrpSpPr>
        <p:grpSpPr>
          <a:xfrm>
            <a:off x="5313357" y="1923697"/>
            <a:ext cx="1611418" cy="207749"/>
            <a:chOff x="6419077" y="1667919"/>
            <a:chExt cx="1611418" cy="207749"/>
          </a:xfrm>
        </p:grpSpPr>
        <p:sp>
          <p:nvSpPr>
            <p:cNvPr id="60" name="Oval 59">
              <a:extLst>
                <a:ext uri="{FF2B5EF4-FFF2-40B4-BE49-F238E27FC236}">
                  <a16:creationId xmlns:a16="http://schemas.microsoft.com/office/drawing/2014/main" id="{3C81E556-CE93-7947-B653-CC4BDC07964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7">
              <a:extLst>
                <a:ext uri="{FF2B5EF4-FFF2-40B4-BE49-F238E27FC236}">
                  <a16:creationId xmlns:a16="http://schemas.microsoft.com/office/drawing/2014/main" id="{A4297F58-C305-734E-ADB9-6B9F40304BB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62" name="Rectangle 61">
              <a:extLst>
                <a:ext uri="{FF2B5EF4-FFF2-40B4-BE49-F238E27FC236}">
                  <a16:creationId xmlns:a16="http://schemas.microsoft.com/office/drawing/2014/main" id="{0BD85E15-6D5D-9A4C-8E86-06A31434133D}"/>
                </a:ext>
              </a:extLst>
            </p:cNvPr>
            <p:cNvSpPr/>
            <p:nvPr/>
          </p:nvSpPr>
          <p:spPr>
            <a:xfrm>
              <a:off x="6618249" y="1710238"/>
              <a:ext cx="1412246"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4th port (xe-0/0/3) of leaf1</a:t>
              </a:r>
            </a:p>
          </p:txBody>
        </p:sp>
      </p:grpSp>
      <p:cxnSp>
        <p:nvCxnSpPr>
          <p:cNvPr id="63" name="Straight Arrow Connector 62">
            <a:extLst>
              <a:ext uri="{FF2B5EF4-FFF2-40B4-BE49-F238E27FC236}">
                <a16:creationId xmlns:a16="http://schemas.microsoft.com/office/drawing/2014/main" id="{FABF9DD1-2613-3542-A123-4F7732CFAF77}"/>
              </a:ext>
            </a:extLst>
          </p:cNvPr>
          <p:cNvCxnSpPr>
            <a:cxnSpLocks/>
            <a:stCxn id="66" idx="1"/>
          </p:cNvCxnSpPr>
          <p:nvPr/>
        </p:nvCxnSpPr>
        <p:spPr>
          <a:xfrm flipH="1">
            <a:off x="4947972" y="2616093"/>
            <a:ext cx="454285" cy="7604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0EF8A928-8C14-DD4B-B059-74D60B97BA62}"/>
              </a:ext>
            </a:extLst>
          </p:cNvPr>
          <p:cNvGrpSpPr/>
          <p:nvPr/>
        </p:nvGrpSpPr>
        <p:grpSpPr>
          <a:xfrm>
            <a:off x="5300399" y="2508143"/>
            <a:ext cx="190758" cy="207749"/>
            <a:chOff x="6419077" y="1667919"/>
            <a:chExt cx="190758" cy="207749"/>
          </a:xfrm>
        </p:grpSpPr>
        <p:sp>
          <p:nvSpPr>
            <p:cNvPr id="65" name="Oval 64">
              <a:extLst>
                <a:ext uri="{FF2B5EF4-FFF2-40B4-BE49-F238E27FC236}">
                  <a16:creationId xmlns:a16="http://schemas.microsoft.com/office/drawing/2014/main" id="{F336D3CB-5423-2342-B9E3-6AE4A3A3932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7">
              <a:extLst>
                <a:ext uri="{FF2B5EF4-FFF2-40B4-BE49-F238E27FC236}">
                  <a16:creationId xmlns:a16="http://schemas.microsoft.com/office/drawing/2014/main" id="{291E54CF-99D3-2C47-9D15-56CB8BED2E0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cxnSp>
        <p:nvCxnSpPr>
          <p:cNvPr id="69" name="Straight Arrow Connector 68">
            <a:extLst>
              <a:ext uri="{FF2B5EF4-FFF2-40B4-BE49-F238E27FC236}">
                <a16:creationId xmlns:a16="http://schemas.microsoft.com/office/drawing/2014/main" id="{8124C40E-AFAC-6749-BC37-BE9ED354F33D}"/>
              </a:ext>
            </a:extLst>
          </p:cNvPr>
          <p:cNvCxnSpPr>
            <a:cxnSpLocks/>
            <a:stCxn id="72" idx="1"/>
          </p:cNvCxnSpPr>
          <p:nvPr/>
        </p:nvCxnSpPr>
        <p:spPr>
          <a:xfrm flipV="1">
            <a:off x="6058722" y="3174871"/>
            <a:ext cx="314228" cy="5020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9EB72AC2-5819-074B-B4D8-0674F43A0C3C}"/>
              </a:ext>
            </a:extLst>
          </p:cNvPr>
          <p:cNvGrpSpPr/>
          <p:nvPr/>
        </p:nvGrpSpPr>
        <p:grpSpPr>
          <a:xfrm>
            <a:off x="5956864" y="3117130"/>
            <a:ext cx="190758" cy="207749"/>
            <a:chOff x="6419077" y="1667919"/>
            <a:chExt cx="190758" cy="207749"/>
          </a:xfrm>
        </p:grpSpPr>
        <p:sp>
          <p:nvSpPr>
            <p:cNvPr id="71" name="Oval 70">
              <a:extLst>
                <a:ext uri="{FF2B5EF4-FFF2-40B4-BE49-F238E27FC236}">
                  <a16:creationId xmlns:a16="http://schemas.microsoft.com/office/drawing/2014/main" id="{6B9EA08B-7412-0D41-A00D-1D0C0268A8D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
              <a:extLst>
                <a:ext uri="{FF2B5EF4-FFF2-40B4-BE49-F238E27FC236}">
                  <a16:creationId xmlns:a16="http://schemas.microsoft.com/office/drawing/2014/main" id="{827BAB3F-EEA7-7340-B95F-DB6530E25E3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grpSp>
      <p:cxnSp>
        <p:nvCxnSpPr>
          <p:cNvPr id="74" name="Straight Arrow Connector 73">
            <a:extLst>
              <a:ext uri="{FF2B5EF4-FFF2-40B4-BE49-F238E27FC236}">
                <a16:creationId xmlns:a16="http://schemas.microsoft.com/office/drawing/2014/main" id="{C24BC5EC-EFCE-5448-A0EC-342A9143DFC4}"/>
              </a:ext>
            </a:extLst>
          </p:cNvPr>
          <p:cNvCxnSpPr>
            <a:cxnSpLocks/>
            <a:stCxn id="77" idx="1"/>
          </p:cNvCxnSpPr>
          <p:nvPr/>
        </p:nvCxnSpPr>
        <p:spPr>
          <a:xfrm flipH="1">
            <a:off x="4595208" y="2858770"/>
            <a:ext cx="562034" cy="15828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8463185A-1107-B64D-9E5B-6EECE86802A1}"/>
              </a:ext>
            </a:extLst>
          </p:cNvPr>
          <p:cNvGrpSpPr/>
          <p:nvPr/>
        </p:nvGrpSpPr>
        <p:grpSpPr>
          <a:xfrm>
            <a:off x="5055384" y="2750820"/>
            <a:ext cx="1611418" cy="207749"/>
            <a:chOff x="6419077" y="1667919"/>
            <a:chExt cx="1611418" cy="207749"/>
          </a:xfrm>
        </p:grpSpPr>
        <p:sp>
          <p:nvSpPr>
            <p:cNvPr id="76" name="Oval 75">
              <a:extLst>
                <a:ext uri="{FF2B5EF4-FFF2-40B4-BE49-F238E27FC236}">
                  <a16:creationId xmlns:a16="http://schemas.microsoft.com/office/drawing/2014/main" id="{CCA1DF4C-FAF4-CE43-8124-83F08490CB4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
              <a:extLst>
                <a:ext uri="{FF2B5EF4-FFF2-40B4-BE49-F238E27FC236}">
                  <a16:creationId xmlns:a16="http://schemas.microsoft.com/office/drawing/2014/main" id="{47615013-21F9-5E49-A724-E9C5F0B8930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⑥</a:t>
              </a:r>
            </a:p>
          </p:txBody>
        </p:sp>
        <p:sp>
          <p:nvSpPr>
            <p:cNvPr id="78" name="Rectangle 77">
              <a:extLst>
                <a:ext uri="{FF2B5EF4-FFF2-40B4-BE49-F238E27FC236}">
                  <a16:creationId xmlns:a16="http://schemas.microsoft.com/office/drawing/2014/main" id="{92513263-8AD0-314E-A79C-1436CBAB0FA2}"/>
                </a:ext>
              </a:extLst>
            </p:cNvPr>
            <p:cNvSpPr/>
            <p:nvPr/>
          </p:nvSpPr>
          <p:spPr>
            <a:xfrm>
              <a:off x="6618249" y="1710238"/>
              <a:ext cx="1412246"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4th port (xe-0/0/3) of leaf2</a:t>
              </a:r>
            </a:p>
          </p:txBody>
        </p:sp>
      </p:grpSp>
      <p:cxnSp>
        <p:nvCxnSpPr>
          <p:cNvPr id="80" name="Straight Arrow Connector 79">
            <a:extLst>
              <a:ext uri="{FF2B5EF4-FFF2-40B4-BE49-F238E27FC236}">
                <a16:creationId xmlns:a16="http://schemas.microsoft.com/office/drawing/2014/main" id="{8F2D04BE-F33C-2E41-82E1-99699F38841F}"/>
              </a:ext>
            </a:extLst>
          </p:cNvPr>
          <p:cNvCxnSpPr>
            <a:cxnSpLocks/>
            <a:stCxn id="83" idx="1"/>
          </p:cNvCxnSpPr>
          <p:nvPr/>
        </p:nvCxnSpPr>
        <p:spPr>
          <a:xfrm flipH="1">
            <a:off x="4961896" y="3225080"/>
            <a:ext cx="446840" cy="4726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F38E544-0C04-A241-ADD9-B234091CBC26}"/>
              </a:ext>
            </a:extLst>
          </p:cNvPr>
          <p:cNvGrpSpPr/>
          <p:nvPr/>
        </p:nvGrpSpPr>
        <p:grpSpPr>
          <a:xfrm>
            <a:off x="5306878" y="3117130"/>
            <a:ext cx="190758" cy="207749"/>
            <a:chOff x="6419077" y="1667919"/>
            <a:chExt cx="190758" cy="207749"/>
          </a:xfrm>
        </p:grpSpPr>
        <p:sp>
          <p:nvSpPr>
            <p:cNvPr id="82" name="Oval 81">
              <a:extLst>
                <a:ext uri="{FF2B5EF4-FFF2-40B4-BE49-F238E27FC236}">
                  <a16:creationId xmlns:a16="http://schemas.microsoft.com/office/drawing/2014/main" id="{070B838C-F270-E042-84CF-76A8ABCB640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7">
              <a:extLst>
                <a:ext uri="{FF2B5EF4-FFF2-40B4-BE49-F238E27FC236}">
                  <a16:creationId xmlns:a16="http://schemas.microsoft.com/office/drawing/2014/main" id="{794938F9-59B7-2448-8989-10E1518CEA2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⑦</a:t>
              </a:r>
              <a:endParaRPr lang="en-US" sz="900">
                <a:solidFill>
                  <a:srgbClr val="FF0000"/>
                </a:solidFill>
              </a:endParaRPr>
            </a:p>
          </p:txBody>
        </p:sp>
      </p:grpSp>
      <p:cxnSp>
        <p:nvCxnSpPr>
          <p:cNvPr id="84" name="Straight Arrow Connector 83">
            <a:extLst>
              <a:ext uri="{FF2B5EF4-FFF2-40B4-BE49-F238E27FC236}">
                <a16:creationId xmlns:a16="http://schemas.microsoft.com/office/drawing/2014/main" id="{EEBD398F-8E23-964B-B40C-87109FEF8A0C}"/>
              </a:ext>
            </a:extLst>
          </p:cNvPr>
          <p:cNvCxnSpPr>
            <a:cxnSpLocks/>
            <a:stCxn id="87" idx="1"/>
          </p:cNvCxnSpPr>
          <p:nvPr/>
        </p:nvCxnSpPr>
        <p:spPr>
          <a:xfrm flipV="1">
            <a:off x="6215465" y="3212004"/>
            <a:ext cx="162127" cy="24258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FC874ABF-1A59-2E46-A8AF-A2B425841FE2}"/>
              </a:ext>
            </a:extLst>
          </p:cNvPr>
          <p:cNvGrpSpPr/>
          <p:nvPr/>
        </p:nvGrpSpPr>
        <p:grpSpPr>
          <a:xfrm>
            <a:off x="6113607" y="3346634"/>
            <a:ext cx="190758" cy="207749"/>
            <a:chOff x="6419077" y="1667919"/>
            <a:chExt cx="190758" cy="207749"/>
          </a:xfrm>
        </p:grpSpPr>
        <p:sp>
          <p:nvSpPr>
            <p:cNvPr id="86" name="Oval 85">
              <a:extLst>
                <a:ext uri="{FF2B5EF4-FFF2-40B4-BE49-F238E27FC236}">
                  <a16:creationId xmlns:a16="http://schemas.microsoft.com/office/drawing/2014/main" id="{ED26CB89-C370-784C-B63C-EB299EBA594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7">
              <a:extLst>
                <a:ext uri="{FF2B5EF4-FFF2-40B4-BE49-F238E27FC236}">
                  <a16:creationId xmlns:a16="http://schemas.microsoft.com/office/drawing/2014/main" id="{8A9B3324-6CBB-AB40-994E-2AEC09D3377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⑧</a:t>
              </a:r>
            </a:p>
          </p:txBody>
        </p:sp>
      </p:grpSp>
      <p:cxnSp>
        <p:nvCxnSpPr>
          <p:cNvPr id="93" name="Straight Arrow Connector 92">
            <a:extLst>
              <a:ext uri="{FF2B5EF4-FFF2-40B4-BE49-F238E27FC236}">
                <a16:creationId xmlns:a16="http://schemas.microsoft.com/office/drawing/2014/main" id="{7B416FA4-E64B-074A-A55A-BD5050C67409}"/>
              </a:ext>
            </a:extLst>
          </p:cNvPr>
          <p:cNvCxnSpPr>
            <a:cxnSpLocks/>
            <a:stCxn id="96" idx="1"/>
          </p:cNvCxnSpPr>
          <p:nvPr/>
        </p:nvCxnSpPr>
        <p:spPr>
          <a:xfrm>
            <a:off x="6555863" y="2298074"/>
            <a:ext cx="309099" cy="43120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1A54A7D4-F1A3-3048-89DC-5F66AA2ADA40}"/>
              </a:ext>
            </a:extLst>
          </p:cNvPr>
          <p:cNvGrpSpPr/>
          <p:nvPr/>
        </p:nvGrpSpPr>
        <p:grpSpPr>
          <a:xfrm>
            <a:off x="6454005" y="2190124"/>
            <a:ext cx="1345320" cy="207749"/>
            <a:chOff x="6419077" y="1667919"/>
            <a:chExt cx="1345320" cy="207749"/>
          </a:xfrm>
        </p:grpSpPr>
        <p:sp>
          <p:nvSpPr>
            <p:cNvPr id="95" name="Oval 94">
              <a:extLst>
                <a:ext uri="{FF2B5EF4-FFF2-40B4-BE49-F238E27FC236}">
                  <a16:creationId xmlns:a16="http://schemas.microsoft.com/office/drawing/2014/main" id="{8BFE5AAF-8E5B-1F45-B648-23394B588CD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7">
              <a:extLst>
                <a:ext uri="{FF2B5EF4-FFF2-40B4-BE49-F238E27FC236}">
                  <a16:creationId xmlns:a16="http://schemas.microsoft.com/office/drawing/2014/main" id="{0B1C9978-E6F0-D34F-96F1-82D67B51639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⑨</a:t>
              </a:r>
            </a:p>
          </p:txBody>
        </p:sp>
        <p:sp>
          <p:nvSpPr>
            <p:cNvPr id="97" name="Rectangle 96">
              <a:extLst>
                <a:ext uri="{FF2B5EF4-FFF2-40B4-BE49-F238E27FC236}">
                  <a16:creationId xmlns:a16="http://schemas.microsoft.com/office/drawing/2014/main" id="{FD8B4662-6FB4-7146-9FBD-8A06C4C25828}"/>
                </a:ext>
              </a:extLst>
            </p:cNvPr>
            <p:cNvSpPr/>
            <p:nvPr/>
          </p:nvSpPr>
          <p:spPr>
            <a:xfrm>
              <a:off x="6618249" y="1710238"/>
              <a:ext cx="1146148"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Verify both links are added</a:t>
              </a:r>
            </a:p>
          </p:txBody>
        </p:sp>
      </p:grpSp>
      <p:cxnSp>
        <p:nvCxnSpPr>
          <p:cNvPr id="100" name="Straight Arrow Connector 99">
            <a:extLst>
              <a:ext uri="{FF2B5EF4-FFF2-40B4-BE49-F238E27FC236}">
                <a16:creationId xmlns:a16="http://schemas.microsoft.com/office/drawing/2014/main" id="{F486501C-6569-E64E-BF38-F40DE3F92493}"/>
              </a:ext>
            </a:extLst>
          </p:cNvPr>
          <p:cNvCxnSpPr>
            <a:cxnSpLocks/>
            <a:stCxn id="103" idx="1"/>
          </p:cNvCxnSpPr>
          <p:nvPr/>
        </p:nvCxnSpPr>
        <p:spPr>
          <a:xfrm>
            <a:off x="8283105" y="3922448"/>
            <a:ext cx="354958" cy="40818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7F6B70CF-51C2-8A4B-8238-495DC6DB3627}"/>
              </a:ext>
            </a:extLst>
          </p:cNvPr>
          <p:cNvGrpSpPr/>
          <p:nvPr/>
        </p:nvGrpSpPr>
        <p:grpSpPr>
          <a:xfrm>
            <a:off x="8181247" y="3814498"/>
            <a:ext cx="190758" cy="207749"/>
            <a:chOff x="6419077" y="1667919"/>
            <a:chExt cx="190758" cy="207749"/>
          </a:xfrm>
        </p:grpSpPr>
        <p:sp>
          <p:nvSpPr>
            <p:cNvPr id="102" name="Oval 101">
              <a:extLst>
                <a:ext uri="{FF2B5EF4-FFF2-40B4-BE49-F238E27FC236}">
                  <a16:creationId xmlns:a16="http://schemas.microsoft.com/office/drawing/2014/main" id="{BD23BC1D-4392-4C47-A777-B6CAB509F32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7">
              <a:extLst>
                <a:ext uri="{FF2B5EF4-FFF2-40B4-BE49-F238E27FC236}">
                  <a16:creationId xmlns:a16="http://schemas.microsoft.com/office/drawing/2014/main" id="{C8881814-C2DD-5146-83DF-99CD6BF7E02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⑩</a:t>
              </a:r>
            </a:p>
          </p:txBody>
        </p:sp>
      </p:grpSp>
    </p:spTree>
    <p:extLst>
      <p:ext uri="{BB962C8B-B14F-4D97-AF65-F5344CB8AC3E}">
        <p14:creationId xmlns:p14="http://schemas.microsoft.com/office/powerpoint/2010/main" val="414828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Access to Junos devices and other servers</a:t>
            </a:r>
          </a:p>
        </p:txBody>
      </p:sp>
      <p:sp>
        <p:nvSpPr>
          <p:cNvPr id="3" name="Content Placeholder 2">
            <a:extLst>
              <a:ext uri="{FF2B5EF4-FFF2-40B4-BE49-F238E27FC236}">
                <a16:creationId xmlns:a16="http://schemas.microsoft.com/office/drawing/2014/main" id="{7B623EE4-A043-4319-BDC9-944327CDADD5}"/>
              </a:ext>
            </a:extLst>
          </p:cNvPr>
          <p:cNvSpPr>
            <a:spLocks noGrp="1"/>
          </p:cNvSpPr>
          <p:nvPr>
            <p:ph idx="1"/>
          </p:nvPr>
        </p:nvSpPr>
        <p:spPr>
          <a:xfrm>
            <a:off x="383094" y="1197578"/>
            <a:ext cx="8381928" cy="3504721"/>
          </a:xfrm>
        </p:spPr>
        <p:txBody>
          <a:bodyPr/>
          <a:lstStyle/>
          <a:p>
            <a:pPr>
              <a:lnSpc>
                <a:spcPct val="100000"/>
              </a:lnSpc>
              <a:spcBef>
                <a:spcPts val="1500"/>
              </a:spcBef>
            </a:pPr>
            <a:r>
              <a:rPr lang="en-US" sz="1200"/>
              <a:t>Besides Apstra and VMware vCenter, all other devices can be accessed through Apstra server as the jump host.</a:t>
            </a:r>
          </a:p>
          <a:p>
            <a:pPr>
              <a:lnSpc>
                <a:spcPct val="100000"/>
              </a:lnSpc>
              <a:spcBef>
                <a:spcPts val="1500"/>
              </a:spcBef>
            </a:pPr>
            <a:r>
              <a:rPr lang="en-US" sz="1200"/>
              <a:t>Below aliases are configured in Apstra server.  To connect to those devices, you just need to SSH to Apstra server, and then type the name of the alias.</a:t>
            </a:r>
          </a:p>
          <a:p>
            <a:pPr>
              <a:lnSpc>
                <a:spcPct val="100000"/>
              </a:lnSpc>
              <a:spcBef>
                <a:spcPts val="1500"/>
              </a:spcBef>
            </a:pPr>
            <a:endParaRPr lang="en-US" sz="1200"/>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7</a:t>
            </a:fld>
            <a:endParaRPr lang="en-US"/>
          </a:p>
        </p:txBody>
      </p:sp>
      <p:graphicFrame>
        <p:nvGraphicFramePr>
          <p:cNvPr id="6" name="Table 10">
            <a:extLst>
              <a:ext uri="{FF2B5EF4-FFF2-40B4-BE49-F238E27FC236}">
                <a16:creationId xmlns:a16="http://schemas.microsoft.com/office/drawing/2014/main" id="{C4CAACD1-5DF4-A447-BE2C-1DB1ED43B805}"/>
              </a:ext>
            </a:extLst>
          </p:cNvPr>
          <p:cNvGraphicFramePr>
            <a:graphicFrameLocks noGrp="1"/>
          </p:cNvGraphicFramePr>
          <p:nvPr>
            <p:extLst>
              <p:ext uri="{D42A27DB-BD31-4B8C-83A1-F6EECF244321}">
                <p14:modId xmlns:p14="http://schemas.microsoft.com/office/powerpoint/2010/main" val="578007690"/>
              </p:ext>
            </p:extLst>
          </p:nvPr>
        </p:nvGraphicFramePr>
        <p:xfrm>
          <a:off x="513261" y="2298332"/>
          <a:ext cx="2389801" cy="2346960"/>
        </p:xfrm>
        <a:graphic>
          <a:graphicData uri="http://schemas.openxmlformats.org/drawingml/2006/table">
            <a:tbl>
              <a:tblPr firstRow="1" bandRow="1">
                <a:tableStyleId>{5C22544A-7EE6-4342-B048-85BDC9FD1C3A}</a:tableStyleId>
              </a:tblPr>
              <a:tblGrid>
                <a:gridCol w="1269581">
                  <a:extLst>
                    <a:ext uri="{9D8B030D-6E8A-4147-A177-3AD203B41FA5}">
                      <a16:colId xmlns:a16="http://schemas.microsoft.com/office/drawing/2014/main" val="1907954002"/>
                    </a:ext>
                  </a:extLst>
                </a:gridCol>
                <a:gridCol w="1120220">
                  <a:extLst>
                    <a:ext uri="{9D8B030D-6E8A-4147-A177-3AD203B41FA5}">
                      <a16:colId xmlns:a16="http://schemas.microsoft.com/office/drawing/2014/main" val="2586735931"/>
                    </a:ext>
                  </a:extLst>
                </a:gridCol>
              </a:tblGrid>
              <a:tr h="0">
                <a:tc>
                  <a:txBody>
                    <a:bodyPr/>
                    <a:lstStyle/>
                    <a:p>
                      <a:pPr algn="ctr"/>
                      <a:r>
                        <a:rPr lang="en-US" sz="800" b="0"/>
                        <a:t>SSH</a:t>
                      </a:r>
                    </a:p>
                  </a:txBody>
                  <a:tcPr/>
                </a:tc>
                <a:tc>
                  <a:txBody>
                    <a:bodyPr/>
                    <a:lstStyle/>
                    <a:p>
                      <a:pPr algn="ctr"/>
                      <a:r>
                        <a:rPr lang="en-US" sz="800" b="0"/>
                        <a:t>Console</a:t>
                      </a:r>
                    </a:p>
                  </a:txBody>
                  <a:tcPr/>
                </a:tc>
                <a:extLst>
                  <a:ext uri="{0D108BD9-81ED-4DB2-BD59-A6C34878D82A}">
                    <a16:rowId xmlns:a16="http://schemas.microsoft.com/office/drawing/2014/main" val="3501326622"/>
                  </a:ext>
                </a:extLst>
              </a:tr>
              <a:tr h="117098">
                <a:tc>
                  <a:txBody>
                    <a:bodyPr/>
                    <a:lstStyle/>
                    <a:p>
                      <a:pPr algn="ctr"/>
                      <a:r>
                        <a:rPr lang="en-US" sz="800"/>
                        <a:t>A-spine1</a:t>
                      </a:r>
                    </a:p>
                  </a:txBody>
                  <a:tcPr/>
                </a:tc>
                <a:tc>
                  <a:txBody>
                    <a:bodyPr/>
                    <a:lstStyle/>
                    <a:p>
                      <a:pPr algn="ctr"/>
                      <a:r>
                        <a:rPr lang="en-US" sz="800"/>
                        <a:t>A-spine1-console</a:t>
                      </a:r>
                    </a:p>
                  </a:txBody>
                  <a:tcPr/>
                </a:tc>
                <a:extLst>
                  <a:ext uri="{0D108BD9-81ED-4DB2-BD59-A6C34878D82A}">
                    <a16:rowId xmlns:a16="http://schemas.microsoft.com/office/drawing/2014/main" val="2893093250"/>
                  </a:ext>
                </a:extLst>
              </a:tr>
              <a:tr h="117098">
                <a:tc>
                  <a:txBody>
                    <a:bodyPr/>
                    <a:lstStyle/>
                    <a:p>
                      <a:pPr algn="ctr"/>
                      <a:r>
                        <a:rPr lang="en-US" sz="800"/>
                        <a:t>A-spine2</a:t>
                      </a:r>
                    </a:p>
                  </a:txBody>
                  <a:tcPr/>
                </a:tc>
                <a:tc>
                  <a:txBody>
                    <a:bodyPr/>
                    <a:lstStyle/>
                    <a:p>
                      <a:pPr algn="ctr"/>
                      <a:r>
                        <a:rPr lang="en-US" sz="800"/>
                        <a:t>A-spine2-console</a:t>
                      </a:r>
                    </a:p>
                  </a:txBody>
                  <a:tcPr/>
                </a:tc>
                <a:extLst>
                  <a:ext uri="{0D108BD9-81ED-4DB2-BD59-A6C34878D82A}">
                    <a16:rowId xmlns:a16="http://schemas.microsoft.com/office/drawing/2014/main" val="2228261454"/>
                  </a:ext>
                </a:extLst>
              </a:tr>
              <a:tr h="117098">
                <a:tc>
                  <a:txBody>
                    <a:bodyPr/>
                    <a:lstStyle/>
                    <a:p>
                      <a:pPr algn="ctr"/>
                      <a:r>
                        <a:rPr lang="en-US" sz="800"/>
                        <a:t>A-border1</a:t>
                      </a:r>
                    </a:p>
                  </a:txBody>
                  <a:tcPr/>
                </a:tc>
                <a:tc>
                  <a:txBody>
                    <a:bodyPr/>
                    <a:lstStyle/>
                    <a:p>
                      <a:pPr algn="ctr"/>
                      <a:r>
                        <a:rPr lang="en-US" sz="800"/>
                        <a:t>A-border1-console</a:t>
                      </a:r>
                    </a:p>
                  </a:txBody>
                  <a:tcPr/>
                </a:tc>
                <a:extLst>
                  <a:ext uri="{0D108BD9-81ED-4DB2-BD59-A6C34878D82A}">
                    <a16:rowId xmlns:a16="http://schemas.microsoft.com/office/drawing/2014/main" val="783927282"/>
                  </a:ext>
                </a:extLst>
              </a:tr>
              <a:tr h="117098">
                <a:tc>
                  <a:txBody>
                    <a:bodyPr/>
                    <a:lstStyle/>
                    <a:p>
                      <a:pPr algn="ctr"/>
                      <a:r>
                        <a:rPr lang="en-US" sz="800"/>
                        <a:t>A-border2</a:t>
                      </a:r>
                    </a:p>
                  </a:txBody>
                  <a:tcPr/>
                </a:tc>
                <a:tc>
                  <a:txBody>
                    <a:bodyPr/>
                    <a:lstStyle/>
                    <a:p>
                      <a:pPr algn="ctr"/>
                      <a:r>
                        <a:rPr lang="en-US" sz="800"/>
                        <a:t>A-border1-console</a:t>
                      </a:r>
                    </a:p>
                  </a:txBody>
                  <a:tcPr/>
                </a:tc>
                <a:extLst>
                  <a:ext uri="{0D108BD9-81ED-4DB2-BD59-A6C34878D82A}">
                    <a16:rowId xmlns:a16="http://schemas.microsoft.com/office/drawing/2014/main" val="536330056"/>
                  </a:ext>
                </a:extLst>
              </a:tr>
              <a:tr h="117098">
                <a:tc>
                  <a:txBody>
                    <a:bodyPr/>
                    <a:lstStyle/>
                    <a:p>
                      <a:pPr algn="ctr"/>
                      <a:r>
                        <a:rPr lang="en-US" sz="800"/>
                        <a:t>A-leaf1</a:t>
                      </a:r>
                    </a:p>
                  </a:txBody>
                  <a:tcPr/>
                </a:tc>
                <a:tc>
                  <a:txBody>
                    <a:bodyPr/>
                    <a:lstStyle/>
                    <a:p>
                      <a:pPr algn="ctr"/>
                      <a:r>
                        <a:rPr lang="en-US" sz="800"/>
                        <a:t>A-leaf1-console</a:t>
                      </a:r>
                    </a:p>
                  </a:txBody>
                  <a:tcPr/>
                </a:tc>
                <a:extLst>
                  <a:ext uri="{0D108BD9-81ED-4DB2-BD59-A6C34878D82A}">
                    <a16:rowId xmlns:a16="http://schemas.microsoft.com/office/drawing/2014/main" val="3623329328"/>
                  </a:ext>
                </a:extLst>
              </a:tr>
              <a:tr h="117098">
                <a:tc>
                  <a:txBody>
                    <a:bodyPr/>
                    <a:lstStyle/>
                    <a:p>
                      <a:pPr algn="ctr"/>
                      <a:r>
                        <a:rPr lang="en-US" sz="800"/>
                        <a:t>A-leaf2</a:t>
                      </a:r>
                    </a:p>
                  </a:txBody>
                  <a:tcPr/>
                </a:tc>
                <a:tc>
                  <a:txBody>
                    <a:bodyPr/>
                    <a:lstStyle/>
                    <a:p>
                      <a:pPr algn="ctr"/>
                      <a:r>
                        <a:rPr lang="en-US" sz="800"/>
                        <a:t>A-leaf2-console</a:t>
                      </a:r>
                    </a:p>
                  </a:txBody>
                  <a:tcPr/>
                </a:tc>
                <a:extLst>
                  <a:ext uri="{0D108BD9-81ED-4DB2-BD59-A6C34878D82A}">
                    <a16:rowId xmlns:a16="http://schemas.microsoft.com/office/drawing/2014/main" val="4246385517"/>
                  </a:ext>
                </a:extLst>
              </a:tr>
              <a:tr h="117098">
                <a:tc>
                  <a:txBody>
                    <a:bodyPr/>
                    <a:lstStyle/>
                    <a:p>
                      <a:pPr algn="ctr"/>
                      <a:r>
                        <a:rPr lang="en-US" sz="800"/>
                        <a:t>A-fw </a:t>
                      </a:r>
                      <a:r>
                        <a:rPr lang="en-US" sz="800" i="1"/>
                        <a:t>(SRX master)</a:t>
                      </a:r>
                      <a:endParaRPr lang="en-US" sz="800"/>
                    </a:p>
                  </a:txBody>
                  <a:tcPr/>
                </a:tc>
                <a:tc>
                  <a:txBody>
                    <a:bodyPr/>
                    <a:lstStyle/>
                    <a:p>
                      <a:pPr algn="ctr"/>
                      <a:endParaRPr lang="en-US" sz="800"/>
                    </a:p>
                  </a:txBody>
                  <a:tcPr/>
                </a:tc>
                <a:extLst>
                  <a:ext uri="{0D108BD9-81ED-4DB2-BD59-A6C34878D82A}">
                    <a16:rowId xmlns:a16="http://schemas.microsoft.com/office/drawing/2014/main" val="1700565770"/>
                  </a:ext>
                </a:extLst>
              </a:tr>
              <a:tr h="117098">
                <a:tc>
                  <a:txBody>
                    <a:bodyPr/>
                    <a:lstStyle/>
                    <a:p>
                      <a:pPr algn="ctr"/>
                      <a:r>
                        <a:rPr lang="en-US" sz="800"/>
                        <a:t>A-fw1 </a:t>
                      </a:r>
                      <a:r>
                        <a:rPr lang="en-US" sz="800" i="1"/>
                        <a:t>(SRX node0)</a:t>
                      </a:r>
                    </a:p>
                  </a:txBody>
                  <a:tcPr/>
                </a:tc>
                <a:tc>
                  <a:txBody>
                    <a:bodyPr/>
                    <a:lstStyle/>
                    <a:p>
                      <a:pPr algn="ctr"/>
                      <a:r>
                        <a:rPr lang="en-US" sz="800"/>
                        <a:t>A-fw1-console</a:t>
                      </a:r>
                    </a:p>
                  </a:txBody>
                  <a:tcPr/>
                </a:tc>
                <a:extLst>
                  <a:ext uri="{0D108BD9-81ED-4DB2-BD59-A6C34878D82A}">
                    <a16:rowId xmlns:a16="http://schemas.microsoft.com/office/drawing/2014/main" val="2956177020"/>
                  </a:ext>
                </a:extLst>
              </a:tr>
              <a:tr h="117098">
                <a:tc>
                  <a:txBody>
                    <a:bodyPr/>
                    <a:lstStyle/>
                    <a:p>
                      <a:pPr algn="ctr"/>
                      <a:r>
                        <a:rPr lang="en-US" sz="800"/>
                        <a:t>A-fw2 </a:t>
                      </a:r>
                      <a:r>
                        <a:rPr lang="en-US" sz="800" i="1"/>
                        <a:t>(SRX node1)</a:t>
                      </a:r>
                    </a:p>
                  </a:txBody>
                  <a:tcPr/>
                </a:tc>
                <a:tc>
                  <a:txBody>
                    <a:bodyPr/>
                    <a:lstStyle/>
                    <a:p>
                      <a:pPr algn="ctr"/>
                      <a:r>
                        <a:rPr lang="en-US" sz="800"/>
                        <a:t>A-fw2-console</a:t>
                      </a:r>
                    </a:p>
                  </a:txBody>
                  <a:tcPr/>
                </a:tc>
                <a:extLst>
                  <a:ext uri="{0D108BD9-81ED-4DB2-BD59-A6C34878D82A}">
                    <a16:rowId xmlns:a16="http://schemas.microsoft.com/office/drawing/2014/main" val="1883213973"/>
                  </a:ext>
                </a:extLst>
              </a:tr>
              <a:tr h="117098">
                <a:tc>
                  <a:txBody>
                    <a:bodyPr/>
                    <a:lstStyle/>
                    <a:p>
                      <a:pPr algn="ctr"/>
                      <a:r>
                        <a:rPr lang="en-US" sz="800"/>
                        <a:t>ext-rtr1</a:t>
                      </a:r>
                    </a:p>
                  </a:txBody>
                  <a:tcPr/>
                </a:tc>
                <a:tc>
                  <a:txBody>
                    <a:bodyPr/>
                    <a:lstStyle/>
                    <a:p>
                      <a:pPr algn="ctr"/>
                      <a:r>
                        <a:rPr lang="en-US" sz="800"/>
                        <a:t>ext-rtr1-console</a:t>
                      </a:r>
                    </a:p>
                  </a:txBody>
                  <a:tcPr/>
                </a:tc>
                <a:extLst>
                  <a:ext uri="{0D108BD9-81ED-4DB2-BD59-A6C34878D82A}">
                    <a16:rowId xmlns:a16="http://schemas.microsoft.com/office/drawing/2014/main" val="1989904924"/>
                  </a:ext>
                </a:extLst>
              </a:tr>
            </a:tbl>
          </a:graphicData>
        </a:graphic>
      </p:graphicFrame>
      <p:sp>
        <p:nvSpPr>
          <p:cNvPr id="5" name="TextBox 4">
            <a:extLst>
              <a:ext uri="{FF2B5EF4-FFF2-40B4-BE49-F238E27FC236}">
                <a16:creationId xmlns:a16="http://schemas.microsoft.com/office/drawing/2014/main" id="{151B73F7-F9BB-1B4E-B1B7-BF4FA7A5F85A}"/>
              </a:ext>
            </a:extLst>
          </p:cNvPr>
          <p:cNvSpPr txBox="1"/>
          <p:nvPr/>
        </p:nvSpPr>
        <p:spPr>
          <a:xfrm>
            <a:off x="513261" y="2060684"/>
            <a:ext cx="2389801" cy="215444"/>
          </a:xfrm>
          <a:prstGeom prst="rect">
            <a:avLst/>
          </a:prstGeom>
          <a:solidFill>
            <a:schemeClr val="accent1"/>
          </a:solidFill>
        </p:spPr>
        <p:txBody>
          <a:bodyPr wrap="square" rtlCol="0">
            <a:spAutoFit/>
          </a:bodyPr>
          <a:lstStyle/>
          <a:p>
            <a:pPr algn="ctr"/>
            <a:r>
              <a:rPr lang="en-US" sz="800" b="1">
                <a:solidFill>
                  <a:schemeClr val="bg2"/>
                </a:solidFill>
              </a:rPr>
              <a:t>Data Center A Junos devices</a:t>
            </a:r>
          </a:p>
        </p:txBody>
      </p:sp>
      <p:graphicFrame>
        <p:nvGraphicFramePr>
          <p:cNvPr id="9" name="Table 10">
            <a:extLst>
              <a:ext uri="{FF2B5EF4-FFF2-40B4-BE49-F238E27FC236}">
                <a16:creationId xmlns:a16="http://schemas.microsoft.com/office/drawing/2014/main" id="{E6E6C1C5-D5B7-FA4B-9499-F8F4F5B59BB8}"/>
              </a:ext>
            </a:extLst>
          </p:cNvPr>
          <p:cNvGraphicFramePr>
            <a:graphicFrameLocks noGrp="1"/>
          </p:cNvGraphicFramePr>
          <p:nvPr>
            <p:extLst>
              <p:ext uri="{D42A27DB-BD31-4B8C-83A1-F6EECF244321}">
                <p14:modId xmlns:p14="http://schemas.microsoft.com/office/powerpoint/2010/main" val="2974717421"/>
              </p:ext>
            </p:extLst>
          </p:nvPr>
        </p:nvGraphicFramePr>
        <p:xfrm>
          <a:off x="3485593" y="2298332"/>
          <a:ext cx="2389801" cy="2346960"/>
        </p:xfrm>
        <a:graphic>
          <a:graphicData uri="http://schemas.openxmlformats.org/drawingml/2006/table">
            <a:tbl>
              <a:tblPr firstRow="1" bandRow="1">
                <a:tableStyleId>{5C22544A-7EE6-4342-B048-85BDC9FD1C3A}</a:tableStyleId>
              </a:tblPr>
              <a:tblGrid>
                <a:gridCol w="1269581">
                  <a:extLst>
                    <a:ext uri="{9D8B030D-6E8A-4147-A177-3AD203B41FA5}">
                      <a16:colId xmlns:a16="http://schemas.microsoft.com/office/drawing/2014/main" val="1907954002"/>
                    </a:ext>
                  </a:extLst>
                </a:gridCol>
                <a:gridCol w="1120220">
                  <a:extLst>
                    <a:ext uri="{9D8B030D-6E8A-4147-A177-3AD203B41FA5}">
                      <a16:colId xmlns:a16="http://schemas.microsoft.com/office/drawing/2014/main" val="2586735931"/>
                    </a:ext>
                  </a:extLst>
                </a:gridCol>
              </a:tblGrid>
              <a:tr h="0">
                <a:tc>
                  <a:txBody>
                    <a:bodyPr/>
                    <a:lstStyle/>
                    <a:p>
                      <a:pPr algn="ctr"/>
                      <a:r>
                        <a:rPr lang="en-US" sz="800" b="0"/>
                        <a:t>SSH</a:t>
                      </a:r>
                    </a:p>
                  </a:txBody>
                  <a:tcPr/>
                </a:tc>
                <a:tc>
                  <a:txBody>
                    <a:bodyPr/>
                    <a:lstStyle/>
                    <a:p>
                      <a:pPr algn="ctr"/>
                      <a:r>
                        <a:rPr lang="en-US" sz="800" b="0"/>
                        <a:t>Console</a:t>
                      </a:r>
                    </a:p>
                  </a:txBody>
                  <a:tcPr/>
                </a:tc>
                <a:extLst>
                  <a:ext uri="{0D108BD9-81ED-4DB2-BD59-A6C34878D82A}">
                    <a16:rowId xmlns:a16="http://schemas.microsoft.com/office/drawing/2014/main" val="3501326622"/>
                  </a:ext>
                </a:extLst>
              </a:tr>
              <a:tr h="117098">
                <a:tc>
                  <a:txBody>
                    <a:bodyPr/>
                    <a:lstStyle/>
                    <a:p>
                      <a:pPr algn="ctr"/>
                      <a:r>
                        <a:rPr lang="en-US" sz="800"/>
                        <a:t>B-spine1</a:t>
                      </a:r>
                    </a:p>
                  </a:txBody>
                  <a:tcPr/>
                </a:tc>
                <a:tc>
                  <a:txBody>
                    <a:bodyPr/>
                    <a:lstStyle/>
                    <a:p>
                      <a:pPr algn="ctr"/>
                      <a:r>
                        <a:rPr lang="en-US" sz="800"/>
                        <a:t>B-spine1-console</a:t>
                      </a:r>
                    </a:p>
                  </a:txBody>
                  <a:tcPr/>
                </a:tc>
                <a:extLst>
                  <a:ext uri="{0D108BD9-81ED-4DB2-BD59-A6C34878D82A}">
                    <a16:rowId xmlns:a16="http://schemas.microsoft.com/office/drawing/2014/main" val="2893093250"/>
                  </a:ext>
                </a:extLst>
              </a:tr>
              <a:tr h="117098">
                <a:tc>
                  <a:txBody>
                    <a:bodyPr/>
                    <a:lstStyle/>
                    <a:p>
                      <a:pPr algn="ctr"/>
                      <a:r>
                        <a:rPr lang="en-US" sz="800"/>
                        <a:t>B-spine2</a:t>
                      </a:r>
                    </a:p>
                  </a:txBody>
                  <a:tcPr/>
                </a:tc>
                <a:tc>
                  <a:txBody>
                    <a:bodyPr/>
                    <a:lstStyle/>
                    <a:p>
                      <a:pPr algn="ctr"/>
                      <a:r>
                        <a:rPr lang="en-US" sz="800"/>
                        <a:t>B-spine2-console</a:t>
                      </a:r>
                    </a:p>
                  </a:txBody>
                  <a:tcPr/>
                </a:tc>
                <a:extLst>
                  <a:ext uri="{0D108BD9-81ED-4DB2-BD59-A6C34878D82A}">
                    <a16:rowId xmlns:a16="http://schemas.microsoft.com/office/drawing/2014/main" val="2228261454"/>
                  </a:ext>
                </a:extLst>
              </a:tr>
              <a:tr h="117098">
                <a:tc>
                  <a:txBody>
                    <a:bodyPr/>
                    <a:lstStyle/>
                    <a:p>
                      <a:pPr algn="ctr"/>
                      <a:r>
                        <a:rPr lang="en-US" sz="800"/>
                        <a:t>B-border1</a:t>
                      </a:r>
                    </a:p>
                  </a:txBody>
                  <a:tcPr/>
                </a:tc>
                <a:tc>
                  <a:txBody>
                    <a:bodyPr/>
                    <a:lstStyle/>
                    <a:p>
                      <a:pPr algn="ctr"/>
                      <a:r>
                        <a:rPr lang="en-US" sz="800"/>
                        <a:t>B-border1-console</a:t>
                      </a:r>
                    </a:p>
                  </a:txBody>
                  <a:tcPr/>
                </a:tc>
                <a:extLst>
                  <a:ext uri="{0D108BD9-81ED-4DB2-BD59-A6C34878D82A}">
                    <a16:rowId xmlns:a16="http://schemas.microsoft.com/office/drawing/2014/main" val="783927282"/>
                  </a:ext>
                </a:extLst>
              </a:tr>
              <a:tr h="117098">
                <a:tc>
                  <a:txBody>
                    <a:bodyPr/>
                    <a:lstStyle/>
                    <a:p>
                      <a:pPr algn="ctr"/>
                      <a:r>
                        <a:rPr lang="en-US" sz="800"/>
                        <a:t>B-border2</a:t>
                      </a:r>
                    </a:p>
                  </a:txBody>
                  <a:tcPr/>
                </a:tc>
                <a:tc>
                  <a:txBody>
                    <a:bodyPr/>
                    <a:lstStyle/>
                    <a:p>
                      <a:pPr algn="ctr"/>
                      <a:r>
                        <a:rPr lang="en-US" sz="800"/>
                        <a:t>B-border1-console</a:t>
                      </a:r>
                    </a:p>
                  </a:txBody>
                  <a:tcPr/>
                </a:tc>
                <a:extLst>
                  <a:ext uri="{0D108BD9-81ED-4DB2-BD59-A6C34878D82A}">
                    <a16:rowId xmlns:a16="http://schemas.microsoft.com/office/drawing/2014/main" val="536330056"/>
                  </a:ext>
                </a:extLst>
              </a:tr>
              <a:tr h="117098">
                <a:tc>
                  <a:txBody>
                    <a:bodyPr/>
                    <a:lstStyle/>
                    <a:p>
                      <a:pPr algn="ctr"/>
                      <a:r>
                        <a:rPr lang="en-US" sz="800"/>
                        <a:t>B-leaf1</a:t>
                      </a:r>
                    </a:p>
                  </a:txBody>
                  <a:tcPr/>
                </a:tc>
                <a:tc>
                  <a:txBody>
                    <a:bodyPr/>
                    <a:lstStyle/>
                    <a:p>
                      <a:pPr algn="ctr"/>
                      <a:r>
                        <a:rPr lang="en-US" sz="800"/>
                        <a:t>B-leaf1-console</a:t>
                      </a:r>
                    </a:p>
                  </a:txBody>
                  <a:tcPr/>
                </a:tc>
                <a:extLst>
                  <a:ext uri="{0D108BD9-81ED-4DB2-BD59-A6C34878D82A}">
                    <a16:rowId xmlns:a16="http://schemas.microsoft.com/office/drawing/2014/main" val="3623329328"/>
                  </a:ext>
                </a:extLst>
              </a:tr>
              <a:tr h="117098">
                <a:tc>
                  <a:txBody>
                    <a:bodyPr/>
                    <a:lstStyle/>
                    <a:p>
                      <a:pPr algn="ctr"/>
                      <a:r>
                        <a:rPr lang="en-US" sz="800"/>
                        <a:t>B-leaf2</a:t>
                      </a:r>
                    </a:p>
                  </a:txBody>
                  <a:tcPr/>
                </a:tc>
                <a:tc>
                  <a:txBody>
                    <a:bodyPr/>
                    <a:lstStyle/>
                    <a:p>
                      <a:pPr algn="ctr"/>
                      <a:r>
                        <a:rPr lang="en-US" sz="800"/>
                        <a:t>B-leaf2-console</a:t>
                      </a:r>
                    </a:p>
                  </a:txBody>
                  <a:tcPr/>
                </a:tc>
                <a:extLst>
                  <a:ext uri="{0D108BD9-81ED-4DB2-BD59-A6C34878D82A}">
                    <a16:rowId xmlns:a16="http://schemas.microsoft.com/office/drawing/2014/main" val="4246385517"/>
                  </a:ext>
                </a:extLst>
              </a:tr>
              <a:tr h="117098">
                <a:tc>
                  <a:txBody>
                    <a:bodyPr/>
                    <a:lstStyle/>
                    <a:p>
                      <a:pPr algn="ctr"/>
                      <a:r>
                        <a:rPr lang="en-US" sz="800"/>
                        <a:t>B-fw </a:t>
                      </a:r>
                      <a:r>
                        <a:rPr lang="en-US" sz="800" i="1"/>
                        <a:t>(SRX master)</a:t>
                      </a:r>
                      <a:endParaRPr lang="en-US" sz="800"/>
                    </a:p>
                  </a:txBody>
                  <a:tcPr/>
                </a:tc>
                <a:tc>
                  <a:txBody>
                    <a:bodyPr/>
                    <a:lstStyle/>
                    <a:p>
                      <a:pPr algn="ctr"/>
                      <a:endParaRPr lang="en-US" sz="800"/>
                    </a:p>
                  </a:txBody>
                  <a:tcPr/>
                </a:tc>
                <a:extLst>
                  <a:ext uri="{0D108BD9-81ED-4DB2-BD59-A6C34878D82A}">
                    <a16:rowId xmlns:a16="http://schemas.microsoft.com/office/drawing/2014/main" val="1700565770"/>
                  </a:ext>
                </a:extLst>
              </a:tr>
              <a:tr h="117098">
                <a:tc>
                  <a:txBody>
                    <a:bodyPr/>
                    <a:lstStyle/>
                    <a:p>
                      <a:pPr algn="ctr"/>
                      <a:r>
                        <a:rPr lang="en-US" sz="800"/>
                        <a:t>B-fw1 </a:t>
                      </a:r>
                      <a:r>
                        <a:rPr lang="en-US" sz="800" i="1"/>
                        <a:t>(SRX node0)</a:t>
                      </a:r>
                    </a:p>
                  </a:txBody>
                  <a:tcPr/>
                </a:tc>
                <a:tc>
                  <a:txBody>
                    <a:bodyPr/>
                    <a:lstStyle/>
                    <a:p>
                      <a:pPr algn="ctr"/>
                      <a:r>
                        <a:rPr lang="en-US" sz="800"/>
                        <a:t>B-fw1-console</a:t>
                      </a:r>
                    </a:p>
                  </a:txBody>
                  <a:tcPr/>
                </a:tc>
                <a:extLst>
                  <a:ext uri="{0D108BD9-81ED-4DB2-BD59-A6C34878D82A}">
                    <a16:rowId xmlns:a16="http://schemas.microsoft.com/office/drawing/2014/main" val="2956177020"/>
                  </a:ext>
                </a:extLst>
              </a:tr>
              <a:tr h="117098">
                <a:tc>
                  <a:txBody>
                    <a:bodyPr/>
                    <a:lstStyle/>
                    <a:p>
                      <a:pPr algn="ctr"/>
                      <a:r>
                        <a:rPr lang="en-US" sz="800"/>
                        <a:t>B-fw2 </a:t>
                      </a:r>
                      <a:r>
                        <a:rPr lang="en-US" sz="800" i="1"/>
                        <a:t>(SRX node1)</a:t>
                      </a:r>
                    </a:p>
                  </a:txBody>
                  <a:tcPr/>
                </a:tc>
                <a:tc>
                  <a:txBody>
                    <a:bodyPr/>
                    <a:lstStyle/>
                    <a:p>
                      <a:pPr algn="ctr"/>
                      <a:r>
                        <a:rPr lang="en-US" sz="800"/>
                        <a:t>B-fw2-console</a:t>
                      </a:r>
                    </a:p>
                  </a:txBody>
                  <a:tcPr/>
                </a:tc>
                <a:extLst>
                  <a:ext uri="{0D108BD9-81ED-4DB2-BD59-A6C34878D82A}">
                    <a16:rowId xmlns:a16="http://schemas.microsoft.com/office/drawing/2014/main" val="1883213973"/>
                  </a:ext>
                </a:extLst>
              </a:tr>
              <a:tr h="117098">
                <a:tc>
                  <a:txBody>
                    <a:bodyPr/>
                    <a:lstStyle/>
                    <a:p>
                      <a:pPr algn="ctr"/>
                      <a:r>
                        <a:rPr lang="en-US" sz="800"/>
                        <a:t>ext-rtr2</a:t>
                      </a:r>
                    </a:p>
                  </a:txBody>
                  <a:tcPr/>
                </a:tc>
                <a:tc>
                  <a:txBody>
                    <a:bodyPr/>
                    <a:lstStyle/>
                    <a:p>
                      <a:pPr algn="ctr"/>
                      <a:r>
                        <a:rPr lang="en-US" sz="800"/>
                        <a:t>ext-rtr2-console</a:t>
                      </a:r>
                    </a:p>
                  </a:txBody>
                  <a:tcPr/>
                </a:tc>
                <a:extLst>
                  <a:ext uri="{0D108BD9-81ED-4DB2-BD59-A6C34878D82A}">
                    <a16:rowId xmlns:a16="http://schemas.microsoft.com/office/drawing/2014/main" val="1989904924"/>
                  </a:ext>
                </a:extLst>
              </a:tr>
            </a:tbl>
          </a:graphicData>
        </a:graphic>
      </p:graphicFrame>
      <p:sp>
        <p:nvSpPr>
          <p:cNvPr id="10" name="TextBox 9">
            <a:extLst>
              <a:ext uri="{FF2B5EF4-FFF2-40B4-BE49-F238E27FC236}">
                <a16:creationId xmlns:a16="http://schemas.microsoft.com/office/drawing/2014/main" id="{8FA14C34-2022-274F-BE54-4B194EDCECB7}"/>
              </a:ext>
            </a:extLst>
          </p:cNvPr>
          <p:cNvSpPr txBox="1"/>
          <p:nvPr/>
        </p:nvSpPr>
        <p:spPr>
          <a:xfrm>
            <a:off x="3485593" y="2060684"/>
            <a:ext cx="2389801" cy="215444"/>
          </a:xfrm>
          <a:prstGeom prst="rect">
            <a:avLst/>
          </a:prstGeom>
          <a:solidFill>
            <a:schemeClr val="accent1"/>
          </a:solidFill>
        </p:spPr>
        <p:txBody>
          <a:bodyPr wrap="square" rtlCol="0">
            <a:spAutoFit/>
          </a:bodyPr>
          <a:lstStyle/>
          <a:p>
            <a:pPr algn="ctr"/>
            <a:r>
              <a:rPr lang="en-US" sz="800" b="1">
                <a:solidFill>
                  <a:schemeClr val="bg2"/>
                </a:solidFill>
              </a:rPr>
              <a:t>Data Center B Junos devices</a:t>
            </a:r>
          </a:p>
        </p:txBody>
      </p:sp>
      <p:graphicFrame>
        <p:nvGraphicFramePr>
          <p:cNvPr id="11" name="Table 10">
            <a:extLst>
              <a:ext uri="{FF2B5EF4-FFF2-40B4-BE49-F238E27FC236}">
                <a16:creationId xmlns:a16="http://schemas.microsoft.com/office/drawing/2014/main" id="{CB611C6F-BDB3-9B4D-9964-4C5BAF64188A}"/>
              </a:ext>
            </a:extLst>
          </p:cNvPr>
          <p:cNvGraphicFramePr>
            <a:graphicFrameLocks noGrp="1"/>
          </p:cNvGraphicFramePr>
          <p:nvPr>
            <p:extLst>
              <p:ext uri="{D42A27DB-BD31-4B8C-83A1-F6EECF244321}">
                <p14:modId xmlns:p14="http://schemas.microsoft.com/office/powerpoint/2010/main" val="2674099442"/>
              </p:ext>
            </p:extLst>
          </p:nvPr>
        </p:nvGraphicFramePr>
        <p:xfrm>
          <a:off x="6521869" y="2060684"/>
          <a:ext cx="1269581" cy="1280160"/>
        </p:xfrm>
        <a:graphic>
          <a:graphicData uri="http://schemas.openxmlformats.org/drawingml/2006/table">
            <a:tbl>
              <a:tblPr firstRow="1" bandRow="1">
                <a:tableStyleId>{5C22544A-7EE6-4342-B048-85BDC9FD1C3A}</a:tableStyleId>
              </a:tblPr>
              <a:tblGrid>
                <a:gridCol w="1269581">
                  <a:extLst>
                    <a:ext uri="{9D8B030D-6E8A-4147-A177-3AD203B41FA5}">
                      <a16:colId xmlns:a16="http://schemas.microsoft.com/office/drawing/2014/main" val="1907954002"/>
                    </a:ext>
                  </a:extLst>
                </a:gridCol>
              </a:tblGrid>
              <a:tr h="0">
                <a:tc>
                  <a:txBody>
                    <a:bodyPr/>
                    <a:lstStyle/>
                    <a:p>
                      <a:pPr algn="ctr"/>
                      <a:r>
                        <a:rPr lang="en-US" sz="800" b="0"/>
                        <a:t>Bare metal servers</a:t>
                      </a:r>
                    </a:p>
                  </a:txBody>
                  <a:tcPr/>
                </a:tc>
                <a:extLst>
                  <a:ext uri="{0D108BD9-81ED-4DB2-BD59-A6C34878D82A}">
                    <a16:rowId xmlns:a16="http://schemas.microsoft.com/office/drawing/2014/main" val="3501326622"/>
                  </a:ext>
                </a:extLst>
              </a:tr>
              <a:tr h="117098">
                <a:tc>
                  <a:txBody>
                    <a:bodyPr/>
                    <a:lstStyle/>
                    <a:p>
                      <a:pPr algn="ctr"/>
                      <a:r>
                        <a:rPr lang="en-US" sz="800"/>
                        <a:t>A-bms1</a:t>
                      </a:r>
                    </a:p>
                  </a:txBody>
                  <a:tcPr/>
                </a:tc>
                <a:extLst>
                  <a:ext uri="{0D108BD9-81ED-4DB2-BD59-A6C34878D82A}">
                    <a16:rowId xmlns:a16="http://schemas.microsoft.com/office/drawing/2014/main" val="2893093250"/>
                  </a:ext>
                </a:extLst>
              </a:tr>
              <a:tr h="117098">
                <a:tc>
                  <a:txBody>
                    <a:bodyPr/>
                    <a:lstStyle/>
                    <a:p>
                      <a:pPr algn="ctr"/>
                      <a:r>
                        <a:rPr lang="en-US" sz="800"/>
                        <a:t>A-bms2</a:t>
                      </a:r>
                    </a:p>
                  </a:txBody>
                  <a:tcPr/>
                </a:tc>
                <a:extLst>
                  <a:ext uri="{0D108BD9-81ED-4DB2-BD59-A6C34878D82A}">
                    <a16:rowId xmlns:a16="http://schemas.microsoft.com/office/drawing/2014/main" val="2228261454"/>
                  </a:ext>
                </a:extLst>
              </a:tr>
              <a:tr h="117098">
                <a:tc>
                  <a:txBody>
                    <a:bodyPr/>
                    <a:lstStyle/>
                    <a:p>
                      <a:pPr algn="ctr"/>
                      <a:r>
                        <a:rPr lang="en-US" sz="800"/>
                        <a:t>A-bms3</a:t>
                      </a:r>
                    </a:p>
                  </a:txBody>
                  <a:tcPr/>
                </a:tc>
                <a:extLst>
                  <a:ext uri="{0D108BD9-81ED-4DB2-BD59-A6C34878D82A}">
                    <a16:rowId xmlns:a16="http://schemas.microsoft.com/office/drawing/2014/main" val="783927282"/>
                  </a:ext>
                </a:extLst>
              </a:tr>
              <a:tr h="117098">
                <a:tc>
                  <a:txBody>
                    <a:bodyPr/>
                    <a:lstStyle/>
                    <a:p>
                      <a:pPr algn="ctr"/>
                      <a:r>
                        <a:rPr lang="en-US" sz="800"/>
                        <a:t>B-bms1</a:t>
                      </a:r>
                    </a:p>
                  </a:txBody>
                  <a:tcPr/>
                </a:tc>
                <a:extLst>
                  <a:ext uri="{0D108BD9-81ED-4DB2-BD59-A6C34878D82A}">
                    <a16:rowId xmlns:a16="http://schemas.microsoft.com/office/drawing/2014/main" val="536330056"/>
                  </a:ext>
                </a:extLst>
              </a:tr>
              <a:tr h="117098">
                <a:tc>
                  <a:txBody>
                    <a:bodyPr/>
                    <a:lstStyle/>
                    <a:p>
                      <a:pPr algn="ctr"/>
                      <a:r>
                        <a:rPr lang="en-US" sz="800"/>
                        <a:t>B-bms2</a:t>
                      </a:r>
                    </a:p>
                  </a:txBody>
                  <a:tcPr/>
                </a:tc>
                <a:extLst>
                  <a:ext uri="{0D108BD9-81ED-4DB2-BD59-A6C34878D82A}">
                    <a16:rowId xmlns:a16="http://schemas.microsoft.com/office/drawing/2014/main" val="3623329328"/>
                  </a:ext>
                </a:extLst>
              </a:tr>
            </a:tbl>
          </a:graphicData>
        </a:graphic>
      </p:graphicFrame>
      <p:graphicFrame>
        <p:nvGraphicFramePr>
          <p:cNvPr id="13" name="Table 12">
            <a:extLst>
              <a:ext uri="{FF2B5EF4-FFF2-40B4-BE49-F238E27FC236}">
                <a16:creationId xmlns:a16="http://schemas.microsoft.com/office/drawing/2014/main" id="{EEED7C58-44E2-084D-B2CE-3BE17B19BBCA}"/>
              </a:ext>
            </a:extLst>
          </p:cNvPr>
          <p:cNvGraphicFramePr>
            <a:graphicFrameLocks noGrp="1"/>
          </p:cNvGraphicFramePr>
          <p:nvPr>
            <p:extLst>
              <p:ext uri="{D42A27DB-BD31-4B8C-83A1-F6EECF244321}">
                <p14:modId xmlns:p14="http://schemas.microsoft.com/office/powerpoint/2010/main" val="186358610"/>
              </p:ext>
            </p:extLst>
          </p:nvPr>
        </p:nvGraphicFramePr>
        <p:xfrm>
          <a:off x="6521869" y="3626247"/>
          <a:ext cx="1269581" cy="853440"/>
        </p:xfrm>
        <a:graphic>
          <a:graphicData uri="http://schemas.openxmlformats.org/drawingml/2006/table">
            <a:tbl>
              <a:tblPr firstRow="1" bandRow="1">
                <a:tableStyleId>{5C22544A-7EE6-4342-B048-85BDC9FD1C3A}</a:tableStyleId>
              </a:tblPr>
              <a:tblGrid>
                <a:gridCol w="1269581">
                  <a:extLst>
                    <a:ext uri="{9D8B030D-6E8A-4147-A177-3AD203B41FA5}">
                      <a16:colId xmlns:a16="http://schemas.microsoft.com/office/drawing/2014/main" val="1907954002"/>
                    </a:ext>
                  </a:extLst>
                </a:gridCol>
              </a:tblGrid>
              <a:tr h="0">
                <a:tc>
                  <a:txBody>
                    <a:bodyPr/>
                    <a:lstStyle/>
                    <a:p>
                      <a:pPr algn="ctr"/>
                      <a:r>
                        <a:rPr lang="en-US" sz="800" b="0"/>
                        <a:t>Other devices</a:t>
                      </a:r>
                    </a:p>
                  </a:txBody>
                  <a:tcPr/>
                </a:tc>
                <a:extLst>
                  <a:ext uri="{0D108BD9-81ED-4DB2-BD59-A6C34878D82A}">
                    <a16:rowId xmlns:a16="http://schemas.microsoft.com/office/drawing/2014/main" val="3501326622"/>
                  </a:ext>
                </a:extLst>
              </a:tr>
              <a:tr h="117098">
                <a:tc>
                  <a:txBody>
                    <a:bodyPr/>
                    <a:lstStyle/>
                    <a:p>
                      <a:pPr algn="ctr"/>
                      <a:r>
                        <a:rPr lang="en-US" sz="800"/>
                        <a:t>ztp </a:t>
                      </a:r>
                      <a:r>
                        <a:rPr lang="en-US" sz="800" i="1"/>
                        <a:t>(Apstra ZTP server)</a:t>
                      </a:r>
                      <a:endParaRPr lang="en-US" sz="800"/>
                    </a:p>
                  </a:txBody>
                  <a:tcPr/>
                </a:tc>
                <a:extLst>
                  <a:ext uri="{0D108BD9-81ED-4DB2-BD59-A6C34878D82A}">
                    <a16:rowId xmlns:a16="http://schemas.microsoft.com/office/drawing/2014/main" val="2893093250"/>
                  </a:ext>
                </a:extLst>
              </a:tr>
              <a:tr h="117098">
                <a:tc>
                  <a:txBody>
                    <a:bodyPr/>
                    <a:lstStyle/>
                    <a:p>
                      <a:pPr algn="ctr"/>
                      <a:r>
                        <a:rPr lang="en-US" sz="800"/>
                        <a:t>esxi1</a:t>
                      </a:r>
                    </a:p>
                  </a:txBody>
                  <a:tcPr/>
                </a:tc>
                <a:extLst>
                  <a:ext uri="{0D108BD9-81ED-4DB2-BD59-A6C34878D82A}">
                    <a16:rowId xmlns:a16="http://schemas.microsoft.com/office/drawing/2014/main" val="2228261454"/>
                  </a:ext>
                </a:extLst>
              </a:tr>
              <a:tr h="117098">
                <a:tc>
                  <a:txBody>
                    <a:bodyPr/>
                    <a:lstStyle/>
                    <a:p>
                      <a:pPr algn="ctr"/>
                      <a:r>
                        <a:rPr lang="en-US" sz="800"/>
                        <a:t>esxi2</a:t>
                      </a:r>
                    </a:p>
                  </a:txBody>
                  <a:tcPr/>
                </a:tc>
                <a:extLst>
                  <a:ext uri="{0D108BD9-81ED-4DB2-BD59-A6C34878D82A}">
                    <a16:rowId xmlns:a16="http://schemas.microsoft.com/office/drawing/2014/main" val="783927282"/>
                  </a:ext>
                </a:extLst>
              </a:tr>
            </a:tbl>
          </a:graphicData>
        </a:graphic>
      </p:graphicFrame>
    </p:spTree>
    <p:extLst>
      <p:ext uri="{BB962C8B-B14F-4D97-AF65-F5344CB8AC3E}">
        <p14:creationId xmlns:p14="http://schemas.microsoft.com/office/powerpoint/2010/main" val="15309424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4B5A66-25E0-7943-9F8F-F94FE3BCD31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Add Server Links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70</a:t>
            </a:fld>
            <a:endParaRPr lang="en-US"/>
          </a:p>
        </p:txBody>
      </p:sp>
      <p:sp>
        <p:nvSpPr>
          <p:cNvPr id="19" name="Content Placeholder 2">
            <a:extLst>
              <a:ext uri="{FF2B5EF4-FFF2-40B4-BE49-F238E27FC236}">
                <a16:creationId xmlns:a16="http://schemas.microsoft.com/office/drawing/2014/main" id="{12C75727-CC55-634F-833A-63FAF6B518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the </a:t>
            </a:r>
            <a:r>
              <a:rPr lang="en-US" sz="1000" b="1">
                <a:solidFill>
                  <a:schemeClr val="bg1">
                    <a:lumMod val="75000"/>
                  </a:schemeClr>
                </a:solidFill>
              </a:rPr>
              <a:t>server_rack_001_leaf1</a:t>
            </a:r>
            <a:r>
              <a:rPr lang="en-US" sz="1000">
                <a:solidFill>
                  <a:schemeClr val="bg1">
                    <a:lumMod val="75000"/>
                  </a:schemeClr>
                </a:solidFill>
              </a:rPr>
              <a:t> node.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Add links</a:t>
            </a:r>
            <a:r>
              <a:rPr lang="en-US" sz="1000">
                <a:solidFill>
                  <a:schemeClr val="bg1">
                    <a:lumMod val="75000"/>
                  </a:schemeClr>
                </a:solidFill>
              </a:rPr>
              <a:t> button to add server links.</a:t>
            </a:r>
          </a:p>
          <a:p>
            <a:pPr marL="171450" indent="-171450">
              <a:lnSpc>
                <a:spcPct val="100000"/>
              </a:lnSpc>
              <a:spcBef>
                <a:spcPts val="900"/>
              </a:spcBef>
              <a:buFont typeface="Arial" panose="020B0604020202020204" pitchFamily="34" charset="0"/>
              <a:buChar char="•"/>
            </a:pPr>
            <a:r>
              <a:rPr lang="en-US" sz="1000"/>
              <a:t>Follow the screenshots to add a new server.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Update the server hostnames based on LLDP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Now, we’re going to show another way of assigning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connectivity template page, click </a:t>
            </a:r>
            <a:r>
              <a:rPr lang="en-US" sz="1000" b="1">
                <a:solidFill>
                  <a:schemeClr val="bg1">
                    <a:lumMod val="75000"/>
                  </a:schemeClr>
                </a:solidFill>
              </a:rPr>
              <a:t>Application Endpoints</a:t>
            </a:r>
            <a:r>
              <a:rPr lang="en-US" sz="1000">
                <a:solidFill>
                  <a:schemeClr val="bg1">
                    <a:lumMod val="75000"/>
                  </a:schemeClr>
                </a:solidFill>
              </a:rPr>
              <a:t> to view the overall assignment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Add vn101 connectivity template column, and then click the ae1 interface.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cxnSp>
        <p:nvCxnSpPr>
          <p:cNvPr id="12" name="Straight Arrow Connector 11">
            <a:extLst>
              <a:ext uri="{FF2B5EF4-FFF2-40B4-BE49-F238E27FC236}">
                <a16:creationId xmlns:a16="http://schemas.microsoft.com/office/drawing/2014/main" id="{F7F3E7C5-F8F5-6C40-BFC3-E4ACD1159976}"/>
              </a:ext>
            </a:extLst>
          </p:cNvPr>
          <p:cNvCxnSpPr>
            <a:cxnSpLocks/>
            <a:stCxn id="15" idx="1"/>
          </p:cNvCxnSpPr>
          <p:nvPr/>
        </p:nvCxnSpPr>
        <p:spPr>
          <a:xfrm flipH="1">
            <a:off x="5899505" y="2708289"/>
            <a:ext cx="329008" cy="19272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B78B180-6193-0249-B2DD-4D52CFD51015}"/>
              </a:ext>
            </a:extLst>
          </p:cNvPr>
          <p:cNvGrpSpPr/>
          <p:nvPr/>
        </p:nvGrpSpPr>
        <p:grpSpPr>
          <a:xfrm>
            <a:off x="6126655" y="2600339"/>
            <a:ext cx="1167386" cy="207749"/>
            <a:chOff x="6419077" y="1667919"/>
            <a:chExt cx="1167386" cy="207749"/>
          </a:xfrm>
        </p:grpSpPr>
        <p:sp>
          <p:nvSpPr>
            <p:cNvPr id="14" name="Oval 13">
              <a:extLst>
                <a:ext uri="{FF2B5EF4-FFF2-40B4-BE49-F238E27FC236}">
                  <a16:creationId xmlns:a16="http://schemas.microsoft.com/office/drawing/2014/main" id="{C0A16BC2-06D4-6A48-A807-EDE148B6A98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7">
              <a:extLst>
                <a:ext uri="{FF2B5EF4-FFF2-40B4-BE49-F238E27FC236}">
                  <a16:creationId xmlns:a16="http://schemas.microsoft.com/office/drawing/2014/main" id="{DE55B888-2411-BF42-B580-3642718217F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6" name="Rectangle 15">
              <a:extLst>
                <a:ext uri="{FF2B5EF4-FFF2-40B4-BE49-F238E27FC236}">
                  <a16:creationId xmlns:a16="http://schemas.microsoft.com/office/drawing/2014/main" id="{4758DBF0-6694-344D-8753-D5CD20228391}"/>
                </a:ext>
              </a:extLst>
            </p:cNvPr>
            <p:cNvSpPr/>
            <p:nvPr/>
          </p:nvSpPr>
          <p:spPr>
            <a:xfrm>
              <a:off x="6618249" y="1710238"/>
              <a:ext cx="968214"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the new server</a:t>
              </a:r>
            </a:p>
          </p:txBody>
        </p:sp>
      </p:grpSp>
      <p:cxnSp>
        <p:nvCxnSpPr>
          <p:cNvPr id="17" name="Straight Arrow Connector 16">
            <a:extLst>
              <a:ext uri="{FF2B5EF4-FFF2-40B4-BE49-F238E27FC236}">
                <a16:creationId xmlns:a16="http://schemas.microsoft.com/office/drawing/2014/main" id="{522E2569-8A2F-4147-B36B-E595364C8B31}"/>
              </a:ext>
            </a:extLst>
          </p:cNvPr>
          <p:cNvCxnSpPr>
            <a:cxnSpLocks/>
            <a:stCxn id="23" idx="1"/>
          </p:cNvCxnSpPr>
          <p:nvPr/>
        </p:nvCxnSpPr>
        <p:spPr>
          <a:xfrm flipH="1" flipV="1">
            <a:off x="5894863" y="3708658"/>
            <a:ext cx="8736" cy="29582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CCC0E2D-7BEB-B841-B723-7F0A74ED84FB}"/>
              </a:ext>
            </a:extLst>
          </p:cNvPr>
          <p:cNvGrpSpPr/>
          <p:nvPr/>
        </p:nvGrpSpPr>
        <p:grpSpPr>
          <a:xfrm>
            <a:off x="5801741" y="3879129"/>
            <a:ext cx="2138149" cy="246221"/>
            <a:chOff x="6419077" y="1650517"/>
            <a:chExt cx="2138149" cy="246221"/>
          </a:xfrm>
        </p:grpSpPr>
        <p:sp>
          <p:nvSpPr>
            <p:cNvPr id="22" name="Oval 21">
              <a:extLst>
                <a:ext uri="{FF2B5EF4-FFF2-40B4-BE49-F238E27FC236}">
                  <a16:creationId xmlns:a16="http://schemas.microsoft.com/office/drawing/2014/main" id="{EA468D5B-90F7-C34D-B9D8-A29A9594DFD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649F5933-06A3-804D-8864-7DFA8FDCC7B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4" name="Rectangle 23">
              <a:extLst>
                <a:ext uri="{FF2B5EF4-FFF2-40B4-BE49-F238E27FC236}">
                  <a16:creationId xmlns:a16="http://schemas.microsoft.com/office/drawing/2014/main" id="{C5C98A09-A04F-C44A-A88A-D2E3A321C92E}"/>
                </a:ext>
              </a:extLst>
            </p:cNvPr>
            <p:cNvSpPr/>
            <p:nvPr/>
          </p:nvSpPr>
          <p:spPr>
            <a:xfrm>
              <a:off x="6609577" y="1650517"/>
              <a:ext cx="1947649" cy="24622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Verify the switch neighbors and the intent to</a:t>
              </a:r>
            </a:p>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configure both interfaces as bonding (by user)</a:t>
              </a:r>
            </a:p>
          </p:txBody>
        </p:sp>
      </p:grpSp>
    </p:spTree>
    <p:extLst>
      <p:ext uri="{BB962C8B-B14F-4D97-AF65-F5344CB8AC3E}">
        <p14:creationId xmlns:p14="http://schemas.microsoft.com/office/powerpoint/2010/main" val="39450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C5C23-8DC9-D345-B02F-334F3B31CD3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Add Server Links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71</a:t>
            </a:fld>
            <a:endParaRPr lang="en-US"/>
          </a:p>
        </p:txBody>
      </p:sp>
      <p:sp>
        <p:nvSpPr>
          <p:cNvPr id="19" name="Content Placeholder 2">
            <a:extLst>
              <a:ext uri="{FF2B5EF4-FFF2-40B4-BE49-F238E27FC236}">
                <a16:creationId xmlns:a16="http://schemas.microsoft.com/office/drawing/2014/main" id="{12C75727-CC55-634F-833A-63FAF6B518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the </a:t>
            </a:r>
            <a:r>
              <a:rPr lang="en-US" sz="1000" b="1">
                <a:solidFill>
                  <a:schemeClr val="bg1">
                    <a:lumMod val="75000"/>
                  </a:schemeClr>
                </a:solidFill>
              </a:rPr>
              <a:t>server_rack_001_leaf1</a:t>
            </a:r>
            <a:r>
              <a:rPr lang="en-US" sz="1000">
                <a:solidFill>
                  <a:schemeClr val="bg1">
                    <a:lumMod val="75000"/>
                  </a:schemeClr>
                </a:solidFill>
              </a:rPr>
              <a:t> node.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Add links</a:t>
            </a:r>
            <a:r>
              <a:rPr lang="en-US" sz="1000">
                <a:solidFill>
                  <a:schemeClr val="bg1">
                    <a:lumMod val="75000"/>
                  </a:schemeClr>
                </a:solidFill>
              </a:rPr>
              <a:t> button to add server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a new server.</a:t>
            </a:r>
          </a:p>
          <a:p>
            <a:pPr marL="171450" indent="-171450">
              <a:lnSpc>
                <a:spcPct val="100000"/>
              </a:lnSpc>
              <a:spcBef>
                <a:spcPts val="900"/>
              </a:spcBef>
              <a:buFont typeface="Arial" panose="020B0604020202020204" pitchFamily="34" charset="0"/>
              <a:buChar char="•"/>
            </a:pPr>
            <a:r>
              <a:rPr lang="en-US" sz="1000"/>
              <a:t>Update the server hostnames based on LLDP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Now, we’re going to show another way of assigning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connectivity template page, click </a:t>
            </a:r>
            <a:r>
              <a:rPr lang="en-US" sz="1000" b="1">
                <a:solidFill>
                  <a:schemeClr val="bg1">
                    <a:lumMod val="75000"/>
                  </a:schemeClr>
                </a:solidFill>
              </a:rPr>
              <a:t>Application Endpoints</a:t>
            </a:r>
            <a:r>
              <a:rPr lang="en-US" sz="1000">
                <a:solidFill>
                  <a:schemeClr val="bg1">
                    <a:lumMod val="75000"/>
                  </a:schemeClr>
                </a:solidFill>
              </a:rPr>
              <a:t> to view the overall assignment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Add vn101 connectivity template column, and then click the ae1 interface.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cxnSp>
        <p:nvCxnSpPr>
          <p:cNvPr id="20" name="Straight Arrow Connector 19">
            <a:extLst>
              <a:ext uri="{FF2B5EF4-FFF2-40B4-BE49-F238E27FC236}">
                <a16:creationId xmlns:a16="http://schemas.microsoft.com/office/drawing/2014/main" id="{63D747E0-7419-7B44-BE0E-D8EC7BA46C0B}"/>
              </a:ext>
            </a:extLst>
          </p:cNvPr>
          <p:cNvCxnSpPr>
            <a:cxnSpLocks/>
            <a:stCxn id="26" idx="1"/>
          </p:cNvCxnSpPr>
          <p:nvPr/>
        </p:nvCxnSpPr>
        <p:spPr>
          <a:xfrm flipH="1">
            <a:off x="5363183" y="2219566"/>
            <a:ext cx="360815" cy="28368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83D771D-9326-A240-A7F2-E3D9A89ABDA5}"/>
              </a:ext>
            </a:extLst>
          </p:cNvPr>
          <p:cNvGrpSpPr/>
          <p:nvPr/>
        </p:nvGrpSpPr>
        <p:grpSpPr>
          <a:xfrm>
            <a:off x="5622140" y="2111616"/>
            <a:ext cx="190758" cy="207749"/>
            <a:chOff x="6419077" y="1667919"/>
            <a:chExt cx="190758" cy="207749"/>
          </a:xfrm>
        </p:grpSpPr>
        <p:sp>
          <p:nvSpPr>
            <p:cNvPr id="25" name="Oval 24">
              <a:extLst>
                <a:ext uri="{FF2B5EF4-FFF2-40B4-BE49-F238E27FC236}">
                  <a16:creationId xmlns:a16="http://schemas.microsoft.com/office/drawing/2014/main" id="{4BF1F8D0-3FCB-754A-9604-2F39238FB4F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7">
              <a:extLst>
                <a:ext uri="{FF2B5EF4-FFF2-40B4-BE49-F238E27FC236}">
                  <a16:creationId xmlns:a16="http://schemas.microsoft.com/office/drawing/2014/main" id="{ED59BB52-7DEC-564E-8929-56891C87AEA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33" name="Straight Arrow Connector 32">
            <a:extLst>
              <a:ext uri="{FF2B5EF4-FFF2-40B4-BE49-F238E27FC236}">
                <a16:creationId xmlns:a16="http://schemas.microsoft.com/office/drawing/2014/main" id="{17593D84-8C96-3B46-BF54-B790785C0A2C}"/>
              </a:ext>
            </a:extLst>
          </p:cNvPr>
          <p:cNvCxnSpPr>
            <a:cxnSpLocks/>
            <a:stCxn id="36" idx="1"/>
          </p:cNvCxnSpPr>
          <p:nvPr/>
        </p:nvCxnSpPr>
        <p:spPr>
          <a:xfrm flipH="1">
            <a:off x="5050367" y="2724337"/>
            <a:ext cx="625362" cy="39563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FB9F151E-9E0A-4049-A190-51F1A026E30F}"/>
              </a:ext>
            </a:extLst>
          </p:cNvPr>
          <p:cNvGrpSpPr/>
          <p:nvPr/>
        </p:nvGrpSpPr>
        <p:grpSpPr>
          <a:xfrm>
            <a:off x="5573871" y="2616387"/>
            <a:ext cx="1970491" cy="207749"/>
            <a:chOff x="6419077" y="1667919"/>
            <a:chExt cx="1970491" cy="207749"/>
          </a:xfrm>
        </p:grpSpPr>
        <p:sp>
          <p:nvSpPr>
            <p:cNvPr id="35" name="Oval 34">
              <a:extLst>
                <a:ext uri="{FF2B5EF4-FFF2-40B4-BE49-F238E27FC236}">
                  <a16:creationId xmlns:a16="http://schemas.microsoft.com/office/drawing/2014/main" id="{E1486969-3229-AD49-AA08-252E2123B47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7">
              <a:extLst>
                <a:ext uri="{FF2B5EF4-FFF2-40B4-BE49-F238E27FC236}">
                  <a16:creationId xmlns:a16="http://schemas.microsoft.com/office/drawing/2014/main" id="{0A523F48-BF94-5B4F-A637-965F6494BB2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7" name="Rectangle 36">
              <a:extLst>
                <a:ext uri="{FF2B5EF4-FFF2-40B4-BE49-F238E27FC236}">
                  <a16:creationId xmlns:a16="http://schemas.microsoft.com/office/drawing/2014/main" id="{3E44AC69-871D-934A-BFE7-4894C24879AC}"/>
                </a:ext>
              </a:extLst>
            </p:cNvPr>
            <p:cNvSpPr/>
            <p:nvPr/>
          </p:nvSpPr>
          <p:spPr>
            <a:xfrm>
              <a:off x="6618249" y="1710238"/>
              <a:ext cx="177131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to edit server names and hostnames</a:t>
              </a:r>
            </a:p>
          </p:txBody>
        </p:sp>
      </p:grpSp>
    </p:spTree>
    <p:extLst>
      <p:ext uri="{BB962C8B-B14F-4D97-AF65-F5344CB8AC3E}">
        <p14:creationId xmlns:p14="http://schemas.microsoft.com/office/powerpoint/2010/main" val="7005336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385BDF-5FCC-724A-B53D-B68F2DB0C3C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Add Server Links</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72</a:t>
            </a:fld>
            <a:endParaRPr lang="en-US"/>
          </a:p>
        </p:txBody>
      </p:sp>
      <p:sp>
        <p:nvSpPr>
          <p:cNvPr id="19" name="Content Placeholder 2">
            <a:extLst>
              <a:ext uri="{FF2B5EF4-FFF2-40B4-BE49-F238E27FC236}">
                <a16:creationId xmlns:a16="http://schemas.microsoft.com/office/drawing/2014/main" id="{12C75727-CC55-634F-833A-63FAF6B518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the </a:t>
            </a:r>
            <a:r>
              <a:rPr lang="en-US" sz="1000" b="1">
                <a:solidFill>
                  <a:schemeClr val="bg1">
                    <a:lumMod val="75000"/>
                  </a:schemeClr>
                </a:solidFill>
              </a:rPr>
              <a:t>server_rack_001_leaf1</a:t>
            </a:r>
            <a:r>
              <a:rPr lang="en-US" sz="1000">
                <a:solidFill>
                  <a:schemeClr val="bg1">
                    <a:lumMod val="75000"/>
                  </a:schemeClr>
                </a:solidFill>
              </a:rPr>
              <a:t> node.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Add links</a:t>
            </a:r>
            <a:r>
              <a:rPr lang="en-US" sz="1000">
                <a:solidFill>
                  <a:schemeClr val="bg1">
                    <a:lumMod val="75000"/>
                  </a:schemeClr>
                </a:solidFill>
              </a:rPr>
              <a:t> button to add server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a new server.</a:t>
            </a:r>
          </a:p>
          <a:p>
            <a:pPr marL="171450" indent="-171450">
              <a:lnSpc>
                <a:spcPct val="100000"/>
              </a:lnSpc>
              <a:spcBef>
                <a:spcPts val="900"/>
              </a:spcBef>
              <a:buFont typeface="Arial" panose="020B0604020202020204" pitchFamily="34" charset="0"/>
              <a:buChar char="•"/>
            </a:pPr>
            <a:r>
              <a:rPr lang="en-US" sz="1000"/>
              <a:t>Update the server hostnames based on LLDP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Now, we’re going to show another way of assigning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connectivity template page, click </a:t>
            </a:r>
            <a:r>
              <a:rPr lang="en-US" sz="1000" b="1">
                <a:solidFill>
                  <a:schemeClr val="bg1">
                    <a:lumMod val="75000"/>
                  </a:schemeClr>
                </a:solidFill>
              </a:rPr>
              <a:t>Application Endpoints</a:t>
            </a:r>
            <a:r>
              <a:rPr lang="en-US" sz="1000">
                <a:solidFill>
                  <a:schemeClr val="bg1">
                    <a:lumMod val="75000"/>
                  </a:schemeClr>
                </a:solidFill>
              </a:rPr>
              <a:t> to view the overall assignment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Add vn101 connectivity template column, and then click the ae1 interface.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cxnSp>
        <p:nvCxnSpPr>
          <p:cNvPr id="33" name="Straight Arrow Connector 32">
            <a:extLst>
              <a:ext uri="{FF2B5EF4-FFF2-40B4-BE49-F238E27FC236}">
                <a16:creationId xmlns:a16="http://schemas.microsoft.com/office/drawing/2014/main" id="{17593D84-8C96-3B46-BF54-B790785C0A2C}"/>
              </a:ext>
            </a:extLst>
          </p:cNvPr>
          <p:cNvCxnSpPr>
            <a:cxnSpLocks/>
            <a:stCxn id="36" idx="1"/>
          </p:cNvCxnSpPr>
          <p:nvPr/>
        </p:nvCxnSpPr>
        <p:spPr>
          <a:xfrm flipH="1" flipV="1">
            <a:off x="4489847" y="2717961"/>
            <a:ext cx="782079" cy="10795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FB9F151E-9E0A-4049-A190-51F1A026E30F}"/>
              </a:ext>
            </a:extLst>
          </p:cNvPr>
          <p:cNvGrpSpPr/>
          <p:nvPr/>
        </p:nvGrpSpPr>
        <p:grpSpPr>
          <a:xfrm>
            <a:off x="5170068" y="2717961"/>
            <a:ext cx="2210941" cy="207749"/>
            <a:chOff x="6419077" y="1667919"/>
            <a:chExt cx="2210941" cy="207749"/>
          </a:xfrm>
        </p:grpSpPr>
        <p:sp>
          <p:nvSpPr>
            <p:cNvPr id="35" name="Oval 34">
              <a:extLst>
                <a:ext uri="{FF2B5EF4-FFF2-40B4-BE49-F238E27FC236}">
                  <a16:creationId xmlns:a16="http://schemas.microsoft.com/office/drawing/2014/main" id="{E1486969-3229-AD49-AA08-252E2123B47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7">
              <a:extLst>
                <a:ext uri="{FF2B5EF4-FFF2-40B4-BE49-F238E27FC236}">
                  <a16:creationId xmlns:a16="http://schemas.microsoft.com/office/drawing/2014/main" id="{0A523F48-BF94-5B4F-A637-965F6494BB2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7" name="Rectangle 36">
              <a:extLst>
                <a:ext uri="{FF2B5EF4-FFF2-40B4-BE49-F238E27FC236}">
                  <a16:creationId xmlns:a16="http://schemas.microsoft.com/office/drawing/2014/main" id="{3E44AC69-871D-934A-BFE7-4894C24879AC}"/>
                </a:ext>
              </a:extLst>
            </p:cNvPr>
            <p:cNvSpPr/>
            <p:nvPr/>
          </p:nvSpPr>
          <p:spPr>
            <a:xfrm>
              <a:off x="6618249" y="1710238"/>
              <a:ext cx="201176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to update names based on the hostnames</a:t>
              </a:r>
            </a:p>
          </p:txBody>
        </p:sp>
      </p:grpSp>
      <p:cxnSp>
        <p:nvCxnSpPr>
          <p:cNvPr id="16" name="Straight Arrow Connector 15">
            <a:extLst>
              <a:ext uri="{FF2B5EF4-FFF2-40B4-BE49-F238E27FC236}">
                <a16:creationId xmlns:a16="http://schemas.microsoft.com/office/drawing/2014/main" id="{D6311BB8-2CE8-664D-94ED-9C0030F32A42}"/>
              </a:ext>
            </a:extLst>
          </p:cNvPr>
          <p:cNvCxnSpPr>
            <a:cxnSpLocks/>
            <a:stCxn id="22" idx="1"/>
          </p:cNvCxnSpPr>
          <p:nvPr/>
        </p:nvCxnSpPr>
        <p:spPr>
          <a:xfrm flipH="1">
            <a:off x="4336256" y="2523585"/>
            <a:ext cx="1084349" cy="15532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2CEEBF7-EE0F-424B-BAFD-61B9EBBC0971}"/>
              </a:ext>
            </a:extLst>
          </p:cNvPr>
          <p:cNvGrpSpPr/>
          <p:nvPr/>
        </p:nvGrpSpPr>
        <p:grpSpPr>
          <a:xfrm>
            <a:off x="5318747" y="2405023"/>
            <a:ext cx="1943239" cy="246221"/>
            <a:chOff x="6419077" y="1657307"/>
            <a:chExt cx="1943239" cy="246221"/>
          </a:xfrm>
        </p:grpSpPr>
        <p:sp>
          <p:nvSpPr>
            <p:cNvPr id="18" name="Oval 17">
              <a:extLst>
                <a:ext uri="{FF2B5EF4-FFF2-40B4-BE49-F238E27FC236}">
                  <a16:creationId xmlns:a16="http://schemas.microsoft.com/office/drawing/2014/main" id="{DCF07090-EFE5-D84A-9D75-C485C49E71E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7">
              <a:extLst>
                <a:ext uri="{FF2B5EF4-FFF2-40B4-BE49-F238E27FC236}">
                  <a16:creationId xmlns:a16="http://schemas.microsoft.com/office/drawing/2014/main" id="{A95B083F-AE2A-324D-92E9-525CF4FAEC7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3" name="Rectangle 22">
              <a:extLst>
                <a:ext uri="{FF2B5EF4-FFF2-40B4-BE49-F238E27FC236}">
                  <a16:creationId xmlns:a16="http://schemas.microsoft.com/office/drawing/2014/main" id="{0728E0F9-0D6B-784A-A128-DE94C10DA3FC}"/>
                </a:ext>
              </a:extLst>
            </p:cNvPr>
            <p:cNvSpPr/>
            <p:nvPr/>
          </p:nvSpPr>
          <p:spPr>
            <a:xfrm>
              <a:off x="6618249" y="1657307"/>
              <a:ext cx="1744067" cy="24622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to fetch discovered LLDP hostname</a:t>
              </a:r>
              <a:br>
                <a:rPr lang="en-US" sz="800" i="1">
                  <a:solidFill>
                    <a:srgbClr val="FF0000"/>
                  </a:solidFill>
                  <a:latin typeface="Lato" panose="020F0502020204030203" pitchFamily="34" charset="0"/>
                  <a:ea typeface="Lato" panose="020F0502020204030203" pitchFamily="34" charset="0"/>
                  <a:cs typeface="Lato" panose="020F0502020204030203" pitchFamily="34" charset="0"/>
                </a:rPr>
              </a:br>
              <a:r>
                <a:rPr lang="en-US" sz="800" i="1">
                  <a:solidFill>
                    <a:srgbClr val="FF0000"/>
                  </a:solidFill>
                  <a:latin typeface="Lato" panose="020F0502020204030203" pitchFamily="34" charset="0"/>
                  <a:ea typeface="Lato" panose="020F0502020204030203" pitchFamily="34" charset="0"/>
                  <a:cs typeface="Lato" panose="020F0502020204030203" pitchFamily="34" charset="0"/>
                </a:rPr>
                <a:t>(LLDP is enabled in all BMS)</a:t>
              </a:r>
            </a:p>
          </p:txBody>
        </p:sp>
      </p:grpSp>
      <p:cxnSp>
        <p:nvCxnSpPr>
          <p:cNvPr id="31" name="Straight Arrow Connector 30">
            <a:extLst>
              <a:ext uri="{FF2B5EF4-FFF2-40B4-BE49-F238E27FC236}">
                <a16:creationId xmlns:a16="http://schemas.microsoft.com/office/drawing/2014/main" id="{D23385AE-E91B-8B45-BA83-D4598CD07591}"/>
              </a:ext>
            </a:extLst>
          </p:cNvPr>
          <p:cNvCxnSpPr>
            <a:cxnSpLocks/>
            <a:stCxn id="39" idx="1"/>
          </p:cNvCxnSpPr>
          <p:nvPr/>
        </p:nvCxnSpPr>
        <p:spPr>
          <a:xfrm flipH="1" flipV="1">
            <a:off x="4766553" y="3450077"/>
            <a:ext cx="600623" cy="29240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8D76B8D-2FCC-F542-ADC5-7D6BD24362B9}"/>
              </a:ext>
            </a:extLst>
          </p:cNvPr>
          <p:cNvGrpSpPr/>
          <p:nvPr/>
        </p:nvGrpSpPr>
        <p:grpSpPr>
          <a:xfrm>
            <a:off x="5265318" y="3634536"/>
            <a:ext cx="1800572" cy="207749"/>
            <a:chOff x="6419077" y="1667919"/>
            <a:chExt cx="1800572" cy="207749"/>
          </a:xfrm>
        </p:grpSpPr>
        <p:sp>
          <p:nvSpPr>
            <p:cNvPr id="38" name="Oval 37">
              <a:extLst>
                <a:ext uri="{FF2B5EF4-FFF2-40B4-BE49-F238E27FC236}">
                  <a16:creationId xmlns:a16="http://schemas.microsoft.com/office/drawing/2014/main" id="{7FDC09D4-1E1B-7742-884B-815426DE005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7">
              <a:extLst>
                <a:ext uri="{FF2B5EF4-FFF2-40B4-BE49-F238E27FC236}">
                  <a16:creationId xmlns:a16="http://schemas.microsoft.com/office/drawing/2014/main" id="{9BAA5FC2-DE53-D049-9D8E-F71CF491EC9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40" name="Rectangle 39">
              <a:extLst>
                <a:ext uri="{FF2B5EF4-FFF2-40B4-BE49-F238E27FC236}">
                  <a16:creationId xmlns:a16="http://schemas.microsoft.com/office/drawing/2014/main" id="{2685E8A2-0D22-004E-AEFE-4977FE360F91}"/>
                </a:ext>
              </a:extLst>
            </p:cNvPr>
            <p:cNvSpPr/>
            <p:nvPr/>
          </p:nvSpPr>
          <p:spPr>
            <a:xfrm>
              <a:off x="6618249" y="1710238"/>
              <a:ext cx="1601400"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Verify the new names and hostnames</a:t>
              </a:r>
            </a:p>
          </p:txBody>
        </p:sp>
      </p:grpSp>
      <p:cxnSp>
        <p:nvCxnSpPr>
          <p:cNvPr id="41" name="Straight Arrow Connector 40">
            <a:extLst>
              <a:ext uri="{FF2B5EF4-FFF2-40B4-BE49-F238E27FC236}">
                <a16:creationId xmlns:a16="http://schemas.microsoft.com/office/drawing/2014/main" id="{D10D41EA-5A91-4948-8A15-33F66017278D}"/>
              </a:ext>
            </a:extLst>
          </p:cNvPr>
          <p:cNvCxnSpPr>
            <a:cxnSpLocks/>
            <a:stCxn id="44" idx="1"/>
          </p:cNvCxnSpPr>
          <p:nvPr/>
        </p:nvCxnSpPr>
        <p:spPr>
          <a:xfrm>
            <a:off x="8378921" y="3454152"/>
            <a:ext cx="220330" cy="27478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9B3F9240-765E-F34C-9641-79CAF8D2AB0C}"/>
              </a:ext>
            </a:extLst>
          </p:cNvPr>
          <p:cNvGrpSpPr/>
          <p:nvPr/>
        </p:nvGrpSpPr>
        <p:grpSpPr>
          <a:xfrm>
            <a:off x="8277063" y="3346202"/>
            <a:ext cx="190758" cy="207749"/>
            <a:chOff x="6419077" y="1667919"/>
            <a:chExt cx="190758" cy="207749"/>
          </a:xfrm>
        </p:grpSpPr>
        <p:sp>
          <p:nvSpPr>
            <p:cNvPr id="43" name="Oval 42">
              <a:extLst>
                <a:ext uri="{FF2B5EF4-FFF2-40B4-BE49-F238E27FC236}">
                  <a16:creationId xmlns:a16="http://schemas.microsoft.com/office/drawing/2014/main" id="{223D2CFB-5044-0345-B325-E6F0EE7C0C1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7">
              <a:extLst>
                <a:ext uri="{FF2B5EF4-FFF2-40B4-BE49-F238E27FC236}">
                  <a16:creationId xmlns:a16="http://schemas.microsoft.com/office/drawing/2014/main" id="{CD98128D-37B3-AF48-9C9C-C20016C3ADA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spTree>
    <p:extLst>
      <p:ext uri="{BB962C8B-B14F-4D97-AF65-F5344CB8AC3E}">
        <p14:creationId xmlns:p14="http://schemas.microsoft.com/office/powerpoint/2010/main" val="28709580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2211F-1F63-F74A-B5FF-0BEDDA1C45E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Add Server Links</a:t>
            </a:r>
          </a:p>
        </p:txBody>
      </p:sp>
      <p:sp>
        <p:nvSpPr>
          <p:cNvPr id="26" name="Content Placeholder 2">
            <a:extLst>
              <a:ext uri="{FF2B5EF4-FFF2-40B4-BE49-F238E27FC236}">
                <a16:creationId xmlns:a16="http://schemas.microsoft.com/office/drawing/2014/main" id="{6FB4BCE4-519C-7A45-8660-1867F8C28313}"/>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the </a:t>
            </a:r>
            <a:r>
              <a:rPr lang="en-US" sz="1000" b="1">
                <a:solidFill>
                  <a:schemeClr val="bg1">
                    <a:lumMod val="75000"/>
                  </a:schemeClr>
                </a:solidFill>
              </a:rPr>
              <a:t>server_rack_001_leaf1</a:t>
            </a:r>
            <a:r>
              <a:rPr lang="en-US" sz="1000">
                <a:solidFill>
                  <a:schemeClr val="bg1">
                    <a:lumMod val="75000"/>
                  </a:schemeClr>
                </a:solidFill>
              </a:rPr>
              <a:t> node.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Add links</a:t>
            </a:r>
            <a:r>
              <a:rPr lang="en-US" sz="1000">
                <a:solidFill>
                  <a:schemeClr val="bg1">
                    <a:lumMod val="75000"/>
                  </a:schemeClr>
                </a:solidFill>
              </a:rPr>
              <a:t> button to add server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a new server.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Update the server hostnames based on LLDP info.</a:t>
            </a:r>
          </a:p>
          <a:p>
            <a:pPr marL="171450" indent="-171450">
              <a:lnSpc>
                <a:spcPct val="100000"/>
              </a:lnSpc>
              <a:spcBef>
                <a:spcPts val="900"/>
              </a:spcBef>
              <a:buFont typeface="Arial" panose="020B0604020202020204" pitchFamily="34" charset="0"/>
              <a:buChar char="•"/>
            </a:pPr>
            <a:r>
              <a:rPr lang="en-US" sz="1000"/>
              <a:t>Now, we’re going to show another way of assigning connectivity template.</a:t>
            </a:r>
          </a:p>
          <a:p>
            <a:pPr marL="171450" indent="-171450">
              <a:lnSpc>
                <a:spcPct val="100000"/>
              </a:lnSpc>
              <a:spcBef>
                <a:spcPts val="900"/>
              </a:spcBef>
              <a:buFont typeface="Arial" panose="020B0604020202020204" pitchFamily="34" charset="0"/>
              <a:buChar char="•"/>
            </a:pPr>
            <a:r>
              <a:rPr lang="en-US" sz="1000"/>
              <a:t>Go to connectivity template page, click </a:t>
            </a:r>
            <a:r>
              <a:rPr lang="en-US" sz="1000" b="1"/>
              <a:t>Application Endpoints</a:t>
            </a:r>
            <a:r>
              <a:rPr lang="en-US" sz="1000"/>
              <a:t> to view the overall assignment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Add vn101 connectivity template column, and then click the ae1 interface.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cxnSp>
        <p:nvCxnSpPr>
          <p:cNvPr id="20" name="Straight Arrow Connector 19">
            <a:extLst>
              <a:ext uri="{FF2B5EF4-FFF2-40B4-BE49-F238E27FC236}">
                <a16:creationId xmlns:a16="http://schemas.microsoft.com/office/drawing/2014/main" id="{90938AFC-BE97-704C-81BF-018CBE02BA95}"/>
              </a:ext>
            </a:extLst>
          </p:cNvPr>
          <p:cNvCxnSpPr>
            <a:cxnSpLocks/>
            <a:stCxn id="23" idx="1"/>
          </p:cNvCxnSpPr>
          <p:nvPr/>
        </p:nvCxnSpPr>
        <p:spPr>
          <a:xfrm>
            <a:off x="8583930" y="2472485"/>
            <a:ext cx="141261" cy="37541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EFF16F15-9946-C844-B4AE-60DD16704AB1}"/>
              </a:ext>
            </a:extLst>
          </p:cNvPr>
          <p:cNvGrpSpPr/>
          <p:nvPr/>
        </p:nvGrpSpPr>
        <p:grpSpPr>
          <a:xfrm>
            <a:off x="8482072" y="2364535"/>
            <a:ext cx="190758" cy="207749"/>
            <a:chOff x="6419077" y="1667919"/>
            <a:chExt cx="190758" cy="207749"/>
          </a:xfrm>
        </p:grpSpPr>
        <p:sp>
          <p:nvSpPr>
            <p:cNvPr id="22" name="Oval 21">
              <a:extLst>
                <a:ext uri="{FF2B5EF4-FFF2-40B4-BE49-F238E27FC236}">
                  <a16:creationId xmlns:a16="http://schemas.microsoft.com/office/drawing/2014/main" id="{4B8D618B-31F6-DA49-BFF2-6E8EB71B8B6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7">
              <a:extLst>
                <a:ext uri="{FF2B5EF4-FFF2-40B4-BE49-F238E27FC236}">
                  <a16:creationId xmlns:a16="http://schemas.microsoft.com/office/drawing/2014/main" id="{F68B0C09-484F-5542-9A38-86DD3960366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5" name="Straight Arrow Connector 24">
            <a:extLst>
              <a:ext uri="{FF2B5EF4-FFF2-40B4-BE49-F238E27FC236}">
                <a16:creationId xmlns:a16="http://schemas.microsoft.com/office/drawing/2014/main" id="{B2A5C15E-FEDA-954D-98C2-19312992AA96}"/>
              </a:ext>
            </a:extLst>
          </p:cNvPr>
          <p:cNvCxnSpPr>
            <a:cxnSpLocks/>
            <a:stCxn id="30" idx="1"/>
          </p:cNvCxnSpPr>
          <p:nvPr/>
        </p:nvCxnSpPr>
        <p:spPr>
          <a:xfrm>
            <a:off x="7250800" y="2502434"/>
            <a:ext cx="853157" cy="39781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9C86B89-C9F0-064B-82B3-273A914F054C}"/>
              </a:ext>
            </a:extLst>
          </p:cNvPr>
          <p:cNvGrpSpPr/>
          <p:nvPr/>
        </p:nvGrpSpPr>
        <p:grpSpPr>
          <a:xfrm>
            <a:off x="7148942" y="2394484"/>
            <a:ext cx="854801" cy="207749"/>
            <a:chOff x="6419077" y="1667919"/>
            <a:chExt cx="854801" cy="207749"/>
          </a:xfrm>
        </p:grpSpPr>
        <p:sp>
          <p:nvSpPr>
            <p:cNvPr id="29" name="Oval 28">
              <a:extLst>
                <a:ext uri="{FF2B5EF4-FFF2-40B4-BE49-F238E27FC236}">
                  <a16:creationId xmlns:a16="http://schemas.microsoft.com/office/drawing/2014/main" id="{CDC7C1D6-7054-9549-B99E-5142DA44004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7">
              <a:extLst>
                <a:ext uri="{FF2B5EF4-FFF2-40B4-BE49-F238E27FC236}">
                  <a16:creationId xmlns:a16="http://schemas.microsoft.com/office/drawing/2014/main" id="{65061390-7B84-A943-AABE-FAD66205ED7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31" name="Rectangle 30">
              <a:extLst>
                <a:ext uri="{FF2B5EF4-FFF2-40B4-BE49-F238E27FC236}">
                  <a16:creationId xmlns:a16="http://schemas.microsoft.com/office/drawing/2014/main" id="{77DFD6C2-10F4-6C42-ACD8-5F1439933B8D}"/>
                </a:ext>
              </a:extLst>
            </p:cNvPr>
            <p:cNvSpPr/>
            <p:nvPr/>
          </p:nvSpPr>
          <p:spPr>
            <a:xfrm>
              <a:off x="6618249" y="1710238"/>
              <a:ext cx="65562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vn101 CT</a:t>
              </a:r>
            </a:p>
          </p:txBody>
        </p:sp>
      </p:grpSp>
    </p:spTree>
    <p:extLst>
      <p:ext uri="{BB962C8B-B14F-4D97-AF65-F5344CB8AC3E}">
        <p14:creationId xmlns:p14="http://schemas.microsoft.com/office/powerpoint/2010/main" val="22829413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C087DC-E343-0540-888C-BF2820EA892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Add Server Links</a:t>
            </a:r>
          </a:p>
        </p:txBody>
      </p:sp>
      <p:sp>
        <p:nvSpPr>
          <p:cNvPr id="26" name="Content Placeholder 2">
            <a:extLst>
              <a:ext uri="{FF2B5EF4-FFF2-40B4-BE49-F238E27FC236}">
                <a16:creationId xmlns:a16="http://schemas.microsoft.com/office/drawing/2014/main" id="{6FB4BCE4-519C-7A45-8660-1867F8C28313}"/>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the </a:t>
            </a:r>
            <a:r>
              <a:rPr lang="en-US" sz="1000" b="1">
                <a:solidFill>
                  <a:schemeClr val="bg1">
                    <a:lumMod val="75000"/>
                  </a:schemeClr>
                </a:solidFill>
              </a:rPr>
              <a:t>server_rack_001_leaf1</a:t>
            </a:r>
            <a:r>
              <a:rPr lang="en-US" sz="1000">
                <a:solidFill>
                  <a:schemeClr val="bg1">
                    <a:lumMod val="75000"/>
                  </a:schemeClr>
                </a:solidFill>
              </a:rPr>
              <a:t> node.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Add links</a:t>
            </a:r>
            <a:r>
              <a:rPr lang="en-US" sz="1000">
                <a:solidFill>
                  <a:schemeClr val="bg1">
                    <a:lumMod val="75000"/>
                  </a:schemeClr>
                </a:solidFill>
              </a:rPr>
              <a:t> button to add server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a new server.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Update the server hostnames based on LLDP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Now, we’re going to show another way of assigning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connectivity template page, click </a:t>
            </a:r>
            <a:r>
              <a:rPr lang="en-US" sz="1000" b="1">
                <a:solidFill>
                  <a:schemeClr val="bg1">
                    <a:lumMod val="75000"/>
                  </a:schemeClr>
                </a:solidFill>
              </a:rPr>
              <a:t>Application Endpoints</a:t>
            </a:r>
            <a:r>
              <a:rPr lang="en-US" sz="1000">
                <a:solidFill>
                  <a:schemeClr val="bg1">
                    <a:lumMod val="75000"/>
                  </a:schemeClr>
                </a:solidFill>
              </a:rPr>
              <a:t> to view the overall assignment status.</a:t>
            </a:r>
          </a:p>
          <a:p>
            <a:pPr marL="171450" indent="-171450">
              <a:lnSpc>
                <a:spcPct val="100000"/>
              </a:lnSpc>
              <a:spcBef>
                <a:spcPts val="900"/>
              </a:spcBef>
              <a:buFont typeface="Arial" panose="020B0604020202020204" pitchFamily="34" charset="0"/>
              <a:buChar char="•"/>
            </a:pPr>
            <a:r>
              <a:rPr lang="en-US" sz="1000"/>
              <a:t>Add vn101 connectivity template column, and then click the ae1 interface.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Commit the blueprint.</a:t>
            </a:r>
          </a:p>
        </p:txBody>
      </p:sp>
      <p:cxnSp>
        <p:nvCxnSpPr>
          <p:cNvPr id="15" name="Straight Arrow Connector 14">
            <a:extLst>
              <a:ext uri="{FF2B5EF4-FFF2-40B4-BE49-F238E27FC236}">
                <a16:creationId xmlns:a16="http://schemas.microsoft.com/office/drawing/2014/main" id="{D068A554-120A-DB45-AA07-6BD5C9EFB95F}"/>
              </a:ext>
            </a:extLst>
          </p:cNvPr>
          <p:cNvCxnSpPr>
            <a:cxnSpLocks/>
            <a:stCxn id="20" idx="1"/>
          </p:cNvCxnSpPr>
          <p:nvPr/>
        </p:nvCxnSpPr>
        <p:spPr>
          <a:xfrm>
            <a:off x="7128064" y="2510160"/>
            <a:ext cx="958372" cy="87034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51C937B-AA25-5745-B648-42FFCF2B748D}"/>
              </a:ext>
            </a:extLst>
          </p:cNvPr>
          <p:cNvGrpSpPr/>
          <p:nvPr/>
        </p:nvGrpSpPr>
        <p:grpSpPr>
          <a:xfrm>
            <a:off x="7026206" y="2402210"/>
            <a:ext cx="1656302" cy="207749"/>
            <a:chOff x="6419077" y="1667919"/>
            <a:chExt cx="1656302" cy="207749"/>
          </a:xfrm>
        </p:grpSpPr>
        <p:sp>
          <p:nvSpPr>
            <p:cNvPr id="19" name="Oval 18">
              <a:extLst>
                <a:ext uri="{FF2B5EF4-FFF2-40B4-BE49-F238E27FC236}">
                  <a16:creationId xmlns:a16="http://schemas.microsoft.com/office/drawing/2014/main" id="{36E0069B-882A-C641-938E-B9124AD7E7C2}"/>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CD373982-902C-8F47-A27E-AB2C815F484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1" name="Rectangle 20">
              <a:extLst>
                <a:ext uri="{FF2B5EF4-FFF2-40B4-BE49-F238E27FC236}">
                  <a16:creationId xmlns:a16="http://schemas.microsoft.com/office/drawing/2014/main" id="{C599291D-FFDF-ED4E-BA9F-5F53546CACAA}"/>
                </a:ext>
              </a:extLst>
            </p:cNvPr>
            <p:cNvSpPr/>
            <p:nvPr/>
          </p:nvSpPr>
          <p:spPr>
            <a:xfrm>
              <a:off x="6618249" y="1710238"/>
              <a:ext cx="1457130"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server leaf pair ae1 interface</a:t>
              </a:r>
            </a:p>
          </p:txBody>
        </p:sp>
      </p:grpSp>
      <p:cxnSp>
        <p:nvCxnSpPr>
          <p:cNvPr id="22" name="Straight Arrow Connector 21">
            <a:extLst>
              <a:ext uri="{FF2B5EF4-FFF2-40B4-BE49-F238E27FC236}">
                <a16:creationId xmlns:a16="http://schemas.microsoft.com/office/drawing/2014/main" id="{CF1DC27D-06D1-E04C-B74B-6DBFF4CE46A2}"/>
              </a:ext>
            </a:extLst>
          </p:cNvPr>
          <p:cNvCxnSpPr>
            <a:cxnSpLocks/>
            <a:stCxn id="25" idx="1"/>
          </p:cNvCxnSpPr>
          <p:nvPr/>
        </p:nvCxnSpPr>
        <p:spPr>
          <a:xfrm>
            <a:off x="8261989" y="3735753"/>
            <a:ext cx="304738" cy="8810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5134DB0-22F3-0542-934C-974AE2DFCD61}"/>
              </a:ext>
            </a:extLst>
          </p:cNvPr>
          <p:cNvGrpSpPr/>
          <p:nvPr/>
        </p:nvGrpSpPr>
        <p:grpSpPr>
          <a:xfrm>
            <a:off x="8160131" y="3627803"/>
            <a:ext cx="190758" cy="207749"/>
            <a:chOff x="6419077" y="1667919"/>
            <a:chExt cx="190758" cy="207749"/>
          </a:xfrm>
        </p:grpSpPr>
        <p:sp>
          <p:nvSpPr>
            <p:cNvPr id="24" name="Oval 23">
              <a:extLst>
                <a:ext uri="{FF2B5EF4-FFF2-40B4-BE49-F238E27FC236}">
                  <a16:creationId xmlns:a16="http://schemas.microsoft.com/office/drawing/2014/main" id="{A553197E-168B-2042-9D05-5F67EA67BA4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67787CE8-6309-A844-91D5-AD0E6DDE143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283773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A6D1C-F6B8-1E40-B481-4B32FBB79F9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Add Server Links</a:t>
            </a:r>
          </a:p>
        </p:txBody>
      </p:sp>
      <p:sp>
        <p:nvSpPr>
          <p:cNvPr id="26" name="Content Placeholder 2">
            <a:extLst>
              <a:ext uri="{FF2B5EF4-FFF2-40B4-BE49-F238E27FC236}">
                <a16:creationId xmlns:a16="http://schemas.microsoft.com/office/drawing/2014/main" id="{6FB4BCE4-519C-7A45-8660-1867F8C28313}"/>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a:t>
            </a:r>
            <a:r>
              <a:rPr lang="en-US" sz="1000">
                <a:solidFill>
                  <a:schemeClr val="bg1">
                    <a:lumMod val="75000"/>
                  </a:schemeClr>
                </a:solidFill>
              </a:rPr>
              <a:t>, select the </a:t>
            </a:r>
            <a:r>
              <a:rPr lang="en-US" sz="1000" b="1">
                <a:solidFill>
                  <a:schemeClr val="bg1">
                    <a:lumMod val="75000"/>
                  </a:schemeClr>
                </a:solidFill>
              </a:rPr>
              <a:t>server_rack_001_leaf1</a:t>
            </a:r>
            <a:r>
              <a:rPr lang="en-US" sz="1000">
                <a:solidFill>
                  <a:schemeClr val="bg1">
                    <a:lumMod val="75000"/>
                  </a:schemeClr>
                </a:solidFill>
              </a:rPr>
              <a:t> node.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b="1">
                <a:solidFill>
                  <a:schemeClr val="bg1">
                    <a:lumMod val="75000"/>
                  </a:schemeClr>
                </a:solidFill>
              </a:rPr>
              <a:t>Add links</a:t>
            </a:r>
            <a:r>
              <a:rPr lang="en-US" sz="1000">
                <a:solidFill>
                  <a:schemeClr val="bg1">
                    <a:lumMod val="75000"/>
                  </a:schemeClr>
                </a:solidFill>
              </a:rPr>
              <a:t> button to add server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a new server.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Update the server hostnames based on LLDP info.</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Now, we’re going to show another way of assigning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connectivity template page, click </a:t>
            </a:r>
            <a:r>
              <a:rPr lang="en-US" sz="1000" b="1">
                <a:solidFill>
                  <a:schemeClr val="bg1">
                    <a:lumMod val="75000"/>
                  </a:schemeClr>
                </a:solidFill>
              </a:rPr>
              <a:t>Application Endpoints</a:t>
            </a:r>
            <a:r>
              <a:rPr lang="en-US" sz="1000">
                <a:solidFill>
                  <a:schemeClr val="bg1">
                    <a:lumMod val="75000"/>
                  </a:schemeClr>
                </a:solidFill>
              </a:rPr>
              <a:t> to view the overall assignment status.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Add vn101 connectivity template column, and then click the ae1 interface.</a:t>
            </a:r>
          </a:p>
          <a:p>
            <a:pPr marL="171450" indent="-171450">
              <a:lnSpc>
                <a:spcPct val="100000"/>
              </a:lnSpc>
              <a:spcBef>
                <a:spcPts val="900"/>
              </a:spcBef>
              <a:buFont typeface="Arial" panose="020B0604020202020204" pitchFamily="34" charset="0"/>
              <a:buChar char="•"/>
            </a:pPr>
            <a:r>
              <a:rPr lang="en-US" sz="1000"/>
              <a:t>Commit the blueprint.</a:t>
            </a:r>
          </a:p>
        </p:txBody>
      </p:sp>
      <p:cxnSp>
        <p:nvCxnSpPr>
          <p:cNvPr id="22" name="Straight Arrow Connector 21">
            <a:extLst>
              <a:ext uri="{FF2B5EF4-FFF2-40B4-BE49-F238E27FC236}">
                <a16:creationId xmlns:a16="http://schemas.microsoft.com/office/drawing/2014/main" id="{0FD5CC31-3C25-7D40-8967-34ACD3C13118}"/>
              </a:ext>
            </a:extLst>
          </p:cNvPr>
          <p:cNvCxnSpPr>
            <a:cxnSpLocks/>
            <a:stCxn id="25" idx="1"/>
          </p:cNvCxnSpPr>
          <p:nvPr/>
        </p:nvCxnSpPr>
        <p:spPr>
          <a:xfrm flipH="1" flipV="1">
            <a:off x="7148945" y="1768764"/>
            <a:ext cx="200816" cy="26466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EDCEEA1-B3E1-7940-9AC1-99040EE7507C}"/>
              </a:ext>
            </a:extLst>
          </p:cNvPr>
          <p:cNvGrpSpPr/>
          <p:nvPr/>
        </p:nvGrpSpPr>
        <p:grpSpPr>
          <a:xfrm>
            <a:off x="7247903" y="1925480"/>
            <a:ext cx="190758" cy="207749"/>
            <a:chOff x="6419077" y="1667919"/>
            <a:chExt cx="190758" cy="207749"/>
          </a:xfrm>
        </p:grpSpPr>
        <p:sp>
          <p:nvSpPr>
            <p:cNvPr id="24" name="Oval 23">
              <a:extLst>
                <a:ext uri="{FF2B5EF4-FFF2-40B4-BE49-F238E27FC236}">
                  <a16:creationId xmlns:a16="http://schemas.microsoft.com/office/drawing/2014/main" id="{DA3E8B08-AA76-924A-939C-7AABD551514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BE16428B-485B-B344-A346-9FB15EEA617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7" name="Straight Arrow Connector 26">
            <a:extLst>
              <a:ext uri="{FF2B5EF4-FFF2-40B4-BE49-F238E27FC236}">
                <a16:creationId xmlns:a16="http://schemas.microsoft.com/office/drawing/2014/main" id="{7D13D22F-3A2D-D74D-8091-1CA67C491BB0}"/>
              </a:ext>
            </a:extLst>
          </p:cNvPr>
          <p:cNvCxnSpPr>
            <a:cxnSpLocks/>
            <a:stCxn id="30" idx="1"/>
          </p:cNvCxnSpPr>
          <p:nvPr/>
        </p:nvCxnSpPr>
        <p:spPr>
          <a:xfrm flipV="1">
            <a:off x="8493848" y="1579418"/>
            <a:ext cx="142152" cy="38008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3D2103-898C-C34E-8064-D8BBEDE79A98}"/>
              </a:ext>
            </a:extLst>
          </p:cNvPr>
          <p:cNvGrpSpPr/>
          <p:nvPr/>
        </p:nvGrpSpPr>
        <p:grpSpPr>
          <a:xfrm>
            <a:off x="8391990" y="1851554"/>
            <a:ext cx="190758" cy="207749"/>
            <a:chOff x="6419077" y="1667919"/>
            <a:chExt cx="190758" cy="207749"/>
          </a:xfrm>
        </p:grpSpPr>
        <p:sp>
          <p:nvSpPr>
            <p:cNvPr id="29" name="Oval 28">
              <a:extLst>
                <a:ext uri="{FF2B5EF4-FFF2-40B4-BE49-F238E27FC236}">
                  <a16:creationId xmlns:a16="http://schemas.microsoft.com/office/drawing/2014/main" id="{C9840921-8CFC-544F-AE26-3D1C915C87F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7">
              <a:extLst>
                <a:ext uri="{FF2B5EF4-FFF2-40B4-BE49-F238E27FC236}">
                  <a16:creationId xmlns:a16="http://schemas.microsoft.com/office/drawing/2014/main" id="{D4E036B5-BA7D-C54E-88B7-3779924CF03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3017543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Traffic Verification</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76</a:t>
            </a:fld>
            <a:endParaRPr lang="en-US"/>
          </a:p>
        </p:txBody>
      </p:sp>
      <p:sp>
        <p:nvSpPr>
          <p:cNvPr id="14" name="Content Placeholder 2">
            <a:extLst>
              <a:ext uri="{FF2B5EF4-FFF2-40B4-BE49-F238E27FC236}">
                <a16:creationId xmlns:a16="http://schemas.microsoft.com/office/drawing/2014/main" id="{11ACB112-0754-AF4C-83F2-E6E84BD33548}"/>
              </a:ext>
            </a:extLst>
          </p:cNvPr>
          <p:cNvSpPr>
            <a:spLocks noGrp="1"/>
          </p:cNvSpPr>
          <p:nvPr>
            <p:ph idx="1"/>
          </p:nvPr>
        </p:nvSpPr>
        <p:spPr>
          <a:xfrm>
            <a:off x="383094" y="1197578"/>
            <a:ext cx="8381928" cy="3504721"/>
          </a:xfrm>
        </p:spPr>
        <p:txBody>
          <a:bodyPr/>
          <a:lstStyle/>
          <a:p>
            <a:pPr marL="171450" indent="-171450">
              <a:lnSpc>
                <a:spcPct val="100000"/>
              </a:lnSpc>
              <a:spcBef>
                <a:spcPts val="900"/>
              </a:spcBef>
              <a:buFont typeface="Arial" panose="020B0604020202020204" pitchFamily="34" charset="0"/>
              <a:buChar char="•"/>
            </a:pPr>
            <a:r>
              <a:rPr lang="en-US" sz="1000"/>
              <a:t>Login to </a:t>
            </a:r>
            <a:r>
              <a:rPr lang="en-US" sz="1000" b="1"/>
              <a:t>A-leaf1</a:t>
            </a:r>
            <a:r>
              <a:rPr lang="en-US" sz="1000"/>
              <a:t> and </a:t>
            </a:r>
            <a:r>
              <a:rPr lang="en-US" sz="1000" b="1"/>
              <a:t>A-leaf2</a:t>
            </a:r>
            <a:r>
              <a:rPr lang="en-US" sz="1000"/>
              <a:t>, verify the configuration of interface xe-0/0/3.</a:t>
            </a:r>
          </a:p>
          <a:p>
            <a:pPr marL="171450" indent="-171450">
              <a:lnSpc>
                <a:spcPct val="100000"/>
              </a:lnSpc>
              <a:spcBef>
                <a:spcPts val="900"/>
              </a:spcBef>
              <a:buFont typeface="Arial" panose="020B0604020202020204" pitchFamily="34" charset="0"/>
              <a:buChar char="•"/>
            </a:pPr>
            <a:r>
              <a:rPr lang="en-US" sz="1000"/>
              <a:t>Login to </a:t>
            </a:r>
            <a:r>
              <a:rPr lang="en-US" sz="1000" b="1"/>
              <a:t>A-bms3</a:t>
            </a:r>
            <a:r>
              <a:rPr lang="en-US" sz="1000"/>
              <a:t>, run the prepared script to create the bonding interface.</a:t>
            </a:r>
            <a:br>
              <a:rPr lang="en-US" sz="1000"/>
            </a:br>
            <a:r>
              <a:rPr lang="en-US" sz="1000">
                <a:solidFill>
                  <a:srgbClr val="0070C0"/>
                </a:solidFill>
                <a:latin typeface="Consolas" panose="020B0609020204030204" pitchFamily="49" charset="0"/>
                <a:cs typeface="Consolas" panose="020B0609020204030204" pitchFamily="49" charset="0"/>
              </a:rPr>
              <a:t>root@A-bms3:~# ./</a:t>
            </a:r>
            <a:r>
              <a:rPr lang="en-US" sz="1000" err="1">
                <a:solidFill>
                  <a:srgbClr val="0070C0"/>
                </a:solidFill>
                <a:latin typeface="Consolas" panose="020B0609020204030204" pitchFamily="49" charset="0"/>
                <a:cs typeface="Consolas" panose="020B0609020204030204" pitchFamily="49" charset="0"/>
              </a:rPr>
              <a:t>create_bonding</a:t>
            </a:r>
            <a:endParaRPr lang="en-US" sz="1000"/>
          </a:p>
          <a:p>
            <a:pPr marL="171450" indent="-171450">
              <a:lnSpc>
                <a:spcPct val="100000"/>
              </a:lnSpc>
              <a:spcBef>
                <a:spcPts val="900"/>
              </a:spcBef>
              <a:buFont typeface="Arial" panose="020B0604020202020204" pitchFamily="34" charset="0"/>
              <a:buChar char="•"/>
            </a:pPr>
            <a:r>
              <a:rPr lang="en-US" sz="1000"/>
              <a:t>Configure the IP address of bond0 and default gateway.</a:t>
            </a:r>
            <a:br>
              <a:rPr lang="en-US" sz="1000"/>
            </a:br>
            <a:r>
              <a:rPr lang="en-US" sz="1000">
                <a:solidFill>
                  <a:srgbClr val="0070C0"/>
                </a:solidFill>
                <a:latin typeface="Consolas" panose="020B0609020204030204" pitchFamily="49" charset="0"/>
                <a:cs typeface="Consolas" panose="020B0609020204030204" pitchFamily="49" charset="0"/>
              </a:rPr>
              <a:t>root@A-bms3:~# ifconfig bond0 192.168.101.33/24</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root@A-bms3:~# </a:t>
            </a:r>
            <a:r>
              <a:rPr lang="en-US" sz="1000" err="1">
                <a:solidFill>
                  <a:srgbClr val="0070C0"/>
                </a:solidFill>
                <a:latin typeface="Consolas" panose="020B0609020204030204" pitchFamily="49" charset="0"/>
                <a:cs typeface="Consolas" panose="020B0609020204030204" pitchFamily="49" charset="0"/>
              </a:rPr>
              <a:t>ip</a:t>
            </a:r>
            <a:r>
              <a:rPr lang="en-US" sz="1000">
                <a:solidFill>
                  <a:srgbClr val="0070C0"/>
                </a:solidFill>
                <a:latin typeface="Consolas" panose="020B0609020204030204" pitchFamily="49" charset="0"/>
                <a:cs typeface="Consolas" panose="020B0609020204030204" pitchFamily="49" charset="0"/>
              </a:rPr>
              <a:t> route add default via 192.168.101.1</a:t>
            </a:r>
            <a:endParaRPr lang="en-US" sz="1000"/>
          </a:p>
          <a:p>
            <a:pPr marL="171450" indent="-171450">
              <a:lnSpc>
                <a:spcPct val="100000"/>
              </a:lnSpc>
              <a:spcBef>
                <a:spcPts val="900"/>
              </a:spcBef>
              <a:buFont typeface="Arial" panose="020B0604020202020204" pitchFamily="34" charset="0"/>
              <a:buChar char="•"/>
            </a:pPr>
            <a:r>
              <a:rPr lang="en-US" sz="1000"/>
              <a:t>After configuring the </a:t>
            </a:r>
            <a:r>
              <a:rPr lang="en-US" sz="1000" b="1"/>
              <a:t>A-bms3 </a:t>
            </a:r>
            <a:r>
              <a:rPr lang="en-US" sz="1000"/>
              <a:t>IP address, ping to the gateway of vn101, A-bms1 and A-bms2.</a:t>
            </a:r>
            <a:br>
              <a:rPr lang="en-US" sz="1000"/>
            </a:br>
            <a:r>
              <a:rPr lang="en-US" sz="1000">
                <a:solidFill>
                  <a:srgbClr val="0070C0"/>
                </a:solidFill>
                <a:latin typeface="Consolas" panose="020B0609020204030204" pitchFamily="49" charset="0"/>
                <a:cs typeface="Consolas" panose="020B0609020204030204" pitchFamily="49" charset="0"/>
              </a:rPr>
              <a:t>root@A-bms3:~# ping 192.168.101.1</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root@A-bms3:~# ping 192.168.101.11</a:t>
            </a:r>
            <a:br>
              <a:rPr lang="en-US" sz="1000">
                <a:solidFill>
                  <a:srgbClr val="0070C0"/>
                </a:solidFill>
                <a:latin typeface="Consolas" panose="020B0609020204030204" pitchFamily="49" charset="0"/>
                <a:cs typeface="Consolas" panose="020B0609020204030204" pitchFamily="49" charset="0"/>
              </a:rPr>
            </a:br>
            <a:r>
              <a:rPr lang="en-US" sz="1000">
                <a:solidFill>
                  <a:srgbClr val="0070C0"/>
                </a:solidFill>
                <a:latin typeface="Consolas" panose="020B0609020204030204" pitchFamily="49" charset="0"/>
                <a:cs typeface="Consolas" panose="020B0609020204030204" pitchFamily="49" charset="0"/>
              </a:rPr>
              <a:t>root@A-bms3:~# ping 192.168.102.22</a:t>
            </a:r>
          </a:p>
          <a:p>
            <a:pPr marL="171450" indent="-171450">
              <a:lnSpc>
                <a:spcPct val="100000"/>
              </a:lnSpc>
              <a:spcBef>
                <a:spcPts val="900"/>
              </a:spcBef>
              <a:buFont typeface="Arial" panose="020B0604020202020204" pitchFamily="34" charset="0"/>
              <a:buChar char="•"/>
            </a:pPr>
            <a:r>
              <a:rPr lang="en-US" sz="1000"/>
              <a:t>LACP is enabled after bond0 is up and running, go to </a:t>
            </a:r>
            <a:r>
              <a:rPr lang="en-US" sz="1000" b="1"/>
              <a:t>A-leaf1</a:t>
            </a:r>
            <a:r>
              <a:rPr lang="en-US" sz="1000"/>
              <a:t> and </a:t>
            </a:r>
            <a:r>
              <a:rPr lang="en-US" sz="1000" b="1"/>
              <a:t>A-leaf2</a:t>
            </a:r>
            <a:r>
              <a:rPr lang="en-US" sz="1000"/>
              <a:t> to verify the ae interface LACP status.</a:t>
            </a:r>
          </a:p>
        </p:txBody>
      </p:sp>
    </p:spTree>
    <p:extLst>
      <p:ext uri="{BB962C8B-B14F-4D97-AF65-F5344CB8AC3E}">
        <p14:creationId xmlns:p14="http://schemas.microsoft.com/office/powerpoint/2010/main" val="4030024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77</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To provision DCI, we first need to add external router to the blueprint, to establish IPv4 BGP session between border leaf and external router. The IPv4 BGP session is used to exchange the underlay loopback addresses between two data centers.</a:t>
            </a:r>
          </a:p>
          <a:p>
            <a:pPr marL="0" indent="0">
              <a:lnSpc>
                <a:spcPct val="100000"/>
              </a:lnSpc>
              <a:buNone/>
            </a:pPr>
            <a:r>
              <a:rPr lang="en-US" sz="1200"/>
              <a:t>Below diagram illustrates the topology of the data center after this section.</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Data Center Interconnect #1 – Underlay</a:t>
            </a:r>
          </a:p>
        </p:txBody>
      </p:sp>
      <p:sp>
        <p:nvSpPr>
          <p:cNvPr id="29" name="Rectangle 28">
            <a:extLst>
              <a:ext uri="{FF2B5EF4-FFF2-40B4-BE49-F238E27FC236}">
                <a16:creationId xmlns:a16="http://schemas.microsoft.com/office/drawing/2014/main" id="{C3EBD00C-9F77-614F-A388-FAB14E060C54}"/>
              </a:ext>
            </a:extLst>
          </p:cNvPr>
          <p:cNvSpPr/>
          <p:nvPr/>
        </p:nvSpPr>
        <p:spPr>
          <a:xfrm>
            <a:off x="1454968" y="388605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A-spine1</a:t>
            </a:r>
          </a:p>
        </p:txBody>
      </p:sp>
      <p:sp>
        <p:nvSpPr>
          <p:cNvPr id="32" name="Rectangle 31">
            <a:extLst>
              <a:ext uri="{FF2B5EF4-FFF2-40B4-BE49-F238E27FC236}">
                <a16:creationId xmlns:a16="http://schemas.microsoft.com/office/drawing/2014/main" id="{33B97C0E-9821-CA4A-8B62-841BDE47CC2A}"/>
              </a:ext>
            </a:extLst>
          </p:cNvPr>
          <p:cNvSpPr/>
          <p:nvPr/>
        </p:nvSpPr>
        <p:spPr>
          <a:xfrm>
            <a:off x="2422914" y="388605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A-spine2</a:t>
            </a:r>
          </a:p>
        </p:txBody>
      </p:sp>
      <p:sp>
        <p:nvSpPr>
          <p:cNvPr id="38" name="Rectangle 37">
            <a:extLst>
              <a:ext uri="{FF2B5EF4-FFF2-40B4-BE49-F238E27FC236}">
                <a16:creationId xmlns:a16="http://schemas.microsoft.com/office/drawing/2014/main" id="{41760583-144B-2449-9EAD-A458D3A93414}"/>
              </a:ext>
            </a:extLst>
          </p:cNvPr>
          <p:cNvSpPr/>
          <p:nvPr/>
        </p:nvSpPr>
        <p:spPr>
          <a:xfrm>
            <a:off x="1454968" y="3299954"/>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A-border1</a:t>
            </a:r>
          </a:p>
        </p:txBody>
      </p:sp>
      <p:sp>
        <p:nvSpPr>
          <p:cNvPr id="39" name="Rectangle 38">
            <a:extLst>
              <a:ext uri="{FF2B5EF4-FFF2-40B4-BE49-F238E27FC236}">
                <a16:creationId xmlns:a16="http://schemas.microsoft.com/office/drawing/2014/main" id="{CA73B418-F6DC-2C40-9894-32991511DA0F}"/>
              </a:ext>
            </a:extLst>
          </p:cNvPr>
          <p:cNvSpPr/>
          <p:nvPr/>
        </p:nvSpPr>
        <p:spPr>
          <a:xfrm>
            <a:off x="2422914" y="3299954"/>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A-border2</a:t>
            </a:r>
          </a:p>
        </p:txBody>
      </p:sp>
      <p:sp>
        <p:nvSpPr>
          <p:cNvPr id="40" name="Rectangle 39">
            <a:extLst>
              <a:ext uri="{FF2B5EF4-FFF2-40B4-BE49-F238E27FC236}">
                <a16:creationId xmlns:a16="http://schemas.microsoft.com/office/drawing/2014/main" id="{4FCC7DB5-D5A8-9F42-8FAA-DE01FB222F37}"/>
              </a:ext>
            </a:extLst>
          </p:cNvPr>
          <p:cNvSpPr/>
          <p:nvPr/>
        </p:nvSpPr>
        <p:spPr>
          <a:xfrm>
            <a:off x="1454968" y="4464861"/>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A-leaf1</a:t>
            </a:r>
          </a:p>
        </p:txBody>
      </p:sp>
      <p:sp>
        <p:nvSpPr>
          <p:cNvPr id="41" name="Rectangle 40">
            <a:extLst>
              <a:ext uri="{FF2B5EF4-FFF2-40B4-BE49-F238E27FC236}">
                <a16:creationId xmlns:a16="http://schemas.microsoft.com/office/drawing/2014/main" id="{B7EF2773-F596-F148-B512-7869DCB7854A}"/>
              </a:ext>
            </a:extLst>
          </p:cNvPr>
          <p:cNvSpPr/>
          <p:nvPr/>
        </p:nvSpPr>
        <p:spPr>
          <a:xfrm>
            <a:off x="2422914" y="4464861"/>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A-leaf2</a:t>
            </a:r>
          </a:p>
        </p:txBody>
      </p:sp>
      <p:cxnSp>
        <p:nvCxnSpPr>
          <p:cNvPr id="42" name="Straight Connector 41">
            <a:extLst>
              <a:ext uri="{FF2B5EF4-FFF2-40B4-BE49-F238E27FC236}">
                <a16:creationId xmlns:a16="http://schemas.microsoft.com/office/drawing/2014/main" id="{99925EDD-66AA-0246-952B-7F19CF30E2D2}"/>
              </a:ext>
            </a:extLst>
          </p:cNvPr>
          <p:cNvCxnSpPr>
            <a:cxnSpLocks/>
            <a:stCxn id="29" idx="2"/>
            <a:endCxn id="40" idx="0"/>
          </p:cNvCxnSpPr>
          <p:nvPr/>
        </p:nvCxnSpPr>
        <p:spPr>
          <a:xfrm>
            <a:off x="1827387" y="4171809"/>
            <a:ext cx="0"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2862ED9-BEBC-9D44-BE52-7A70E495AC5A}"/>
              </a:ext>
            </a:extLst>
          </p:cNvPr>
          <p:cNvCxnSpPr>
            <a:cxnSpLocks/>
            <a:stCxn id="41" idx="0"/>
            <a:endCxn id="29" idx="2"/>
          </p:cNvCxnSpPr>
          <p:nvPr/>
        </p:nvCxnSpPr>
        <p:spPr>
          <a:xfrm flipH="1" flipV="1">
            <a:off x="1827387" y="4171809"/>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B134890-5134-2C41-BF6E-069B5369DCE9}"/>
              </a:ext>
            </a:extLst>
          </p:cNvPr>
          <p:cNvCxnSpPr>
            <a:cxnSpLocks/>
            <a:stCxn id="40" idx="0"/>
            <a:endCxn id="32" idx="2"/>
          </p:cNvCxnSpPr>
          <p:nvPr/>
        </p:nvCxnSpPr>
        <p:spPr>
          <a:xfrm flipV="1">
            <a:off x="1827387" y="4171809"/>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33EE9D7-4201-5147-90CE-0A1966C87FB1}"/>
              </a:ext>
            </a:extLst>
          </p:cNvPr>
          <p:cNvCxnSpPr>
            <a:cxnSpLocks/>
            <a:stCxn id="41" idx="0"/>
            <a:endCxn id="32" idx="2"/>
          </p:cNvCxnSpPr>
          <p:nvPr/>
        </p:nvCxnSpPr>
        <p:spPr>
          <a:xfrm flipV="1">
            <a:off x="2795333" y="4171809"/>
            <a:ext cx="0" cy="293052"/>
          </a:xfrm>
          <a:prstGeom prst="line">
            <a:avLst/>
          </a:prstGeom>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A8D152B-A1FF-0946-B540-49039DCA648D}"/>
              </a:ext>
            </a:extLst>
          </p:cNvPr>
          <p:cNvSpPr/>
          <p:nvPr/>
        </p:nvSpPr>
        <p:spPr>
          <a:xfrm>
            <a:off x="1938941" y="2493460"/>
            <a:ext cx="744837" cy="2857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a:t>ext-rtr1</a:t>
            </a:r>
          </a:p>
        </p:txBody>
      </p:sp>
      <p:cxnSp>
        <p:nvCxnSpPr>
          <p:cNvPr id="51" name="Straight Connector 50">
            <a:extLst>
              <a:ext uri="{FF2B5EF4-FFF2-40B4-BE49-F238E27FC236}">
                <a16:creationId xmlns:a16="http://schemas.microsoft.com/office/drawing/2014/main" id="{8A0495CF-FA2B-4F4F-A266-1C8673B47F8D}"/>
              </a:ext>
            </a:extLst>
          </p:cNvPr>
          <p:cNvCxnSpPr>
            <a:cxnSpLocks/>
            <a:stCxn id="32" idx="0"/>
            <a:endCxn id="38" idx="2"/>
          </p:cNvCxnSpPr>
          <p:nvPr/>
        </p:nvCxnSpPr>
        <p:spPr>
          <a:xfrm flipH="1" flipV="1">
            <a:off x="1827387" y="3585704"/>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2378084-21E5-054E-88D5-9FACD8D8138B}"/>
              </a:ext>
            </a:extLst>
          </p:cNvPr>
          <p:cNvCxnSpPr>
            <a:cxnSpLocks/>
            <a:stCxn id="29" idx="0"/>
            <a:endCxn id="39" idx="2"/>
          </p:cNvCxnSpPr>
          <p:nvPr/>
        </p:nvCxnSpPr>
        <p:spPr>
          <a:xfrm flipV="1">
            <a:off x="1827387" y="3585704"/>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1CF7D86-4160-A04C-AED6-31EA9D950425}"/>
              </a:ext>
            </a:extLst>
          </p:cNvPr>
          <p:cNvCxnSpPr>
            <a:cxnSpLocks/>
            <a:stCxn id="32" idx="0"/>
            <a:endCxn id="39" idx="2"/>
          </p:cNvCxnSpPr>
          <p:nvPr/>
        </p:nvCxnSpPr>
        <p:spPr>
          <a:xfrm flipV="1">
            <a:off x="2795333" y="3585704"/>
            <a:ext cx="0"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912291D-D2C3-E741-AA90-9C3CF9FC464C}"/>
              </a:ext>
            </a:extLst>
          </p:cNvPr>
          <p:cNvCxnSpPr>
            <a:cxnSpLocks/>
            <a:stCxn id="29" idx="0"/>
            <a:endCxn id="38" idx="2"/>
          </p:cNvCxnSpPr>
          <p:nvPr/>
        </p:nvCxnSpPr>
        <p:spPr>
          <a:xfrm flipV="1">
            <a:off x="1827387" y="3585704"/>
            <a:ext cx="0" cy="300355"/>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5BC8717E-E988-E74A-AD42-2643B77CC5C5}"/>
              </a:ext>
            </a:extLst>
          </p:cNvPr>
          <p:cNvSpPr/>
          <p:nvPr/>
        </p:nvSpPr>
        <p:spPr>
          <a:xfrm>
            <a:off x="4102280" y="388605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B-spine1</a:t>
            </a:r>
          </a:p>
        </p:txBody>
      </p:sp>
      <p:sp>
        <p:nvSpPr>
          <p:cNvPr id="58" name="Rectangle 57">
            <a:extLst>
              <a:ext uri="{FF2B5EF4-FFF2-40B4-BE49-F238E27FC236}">
                <a16:creationId xmlns:a16="http://schemas.microsoft.com/office/drawing/2014/main" id="{1D5A9D17-9E2E-EE48-9BC0-45E808C48892}"/>
              </a:ext>
            </a:extLst>
          </p:cNvPr>
          <p:cNvSpPr/>
          <p:nvPr/>
        </p:nvSpPr>
        <p:spPr>
          <a:xfrm>
            <a:off x="5070226" y="388605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B-spine2</a:t>
            </a:r>
          </a:p>
        </p:txBody>
      </p:sp>
      <p:sp>
        <p:nvSpPr>
          <p:cNvPr id="59" name="Rectangle 58">
            <a:extLst>
              <a:ext uri="{FF2B5EF4-FFF2-40B4-BE49-F238E27FC236}">
                <a16:creationId xmlns:a16="http://schemas.microsoft.com/office/drawing/2014/main" id="{97FC3EBC-F8A5-684C-AC9D-8659B76EFF62}"/>
              </a:ext>
            </a:extLst>
          </p:cNvPr>
          <p:cNvSpPr/>
          <p:nvPr/>
        </p:nvSpPr>
        <p:spPr>
          <a:xfrm>
            <a:off x="4102280" y="3299954"/>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B-border1</a:t>
            </a:r>
          </a:p>
        </p:txBody>
      </p:sp>
      <p:sp>
        <p:nvSpPr>
          <p:cNvPr id="60" name="Rectangle 59">
            <a:extLst>
              <a:ext uri="{FF2B5EF4-FFF2-40B4-BE49-F238E27FC236}">
                <a16:creationId xmlns:a16="http://schemas.microsoft.com/office/drawing/2014/main" id="{CED3415C-0A14-AA49-ACD1-8C2D2A6276B4}"/>
              </a:ext>
            </a:extLst>
          </p:cNvPr>
          <p:cNvSpPr/>
          <p:nvPr/>
        </p:nvSpPr>
        <p:spPr>
          <a:xfrm>
            <a:off x="5070226" y="3299954"/>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B-border2</a:t>
            </a:r>
          </a:p>
        </p:txBody>
      </p:sp>
      <p:sp>
        <p:nvSpPr>
          <p:cNvPr id="61" name="Rectangle 60">
            <a:extLst>
              <a:ext uri="{FF2B5EF4-FFF2-40B4-BE49-F238E27FC236}">
                <a16:creationId xmlns:a16="http://schemas.microsoft.com/office/drawing/2014/main" id="{1EA038F6-D666-D944-A6DE-C24074AA17DF}"/>
              </a:ext>
            </a:extLst>
          </p:cNvPr>
          <p:cNvSpPr/>
          <p:nvPr/>
        </p:nvSpPr>
        <p:spPr>
          <a:xfrm>
            <a:off x="4102280" y="4464861"/>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B-leaf1</a:t>
            </a:r>
          </a:p>
        </p:txBody>
      </p:sp>
      <p:sp>
        <p:nvSpPr>
          <p:cNvPr id="62" name="Rectangle 61">
            <a:extLst>
              <a:ext uri="{FF2B5EF4-FFF2-40B4-BE49-F238E27FC236}">
                <a16:creationId xmlns:a16="http://schemas.microsoft.com/office/drawing/2014/main" id="{C6A2538C-341C-CC4E-A896-23AEA9584469}"/>
              </a:ext>
            </a:extLst>
          </p:cNvPr>
          <p:cNvSpPr/>
          <p:nvPr/>
        </p:nvSpPr>
        <p:spPr>
          <a:xfrm>
            <a:off x="5070226" y="4464861"/>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B-leaf2</a:t>
            </a:r>
          </a:p>
        </p:txBody>
      </p:sp>
      <p:cxnSp>
        <p:nvCxnSpPr>
          <p:cNvPr id="63" name="Straight Connector 62">
            <a:extLst>
              <a:ext uri="{FF2B5EF4-FFF2-40B4-BE49-F238E27FC236}">
                <a16:creationId xmlns:a16="http://schemas.microsoft.com/office/drawing/2014/main" id="{6433D211-4B63-C84E-8DC8-43CA9470D946}"/>
              </a:ext>
            </a:extLst>
          </p:cNvPr>
          <p:cNvCxnSpPr>
            <a:cxnSpLocks/>
            <a:stCxn id="57" idx="2"/>
            <a:endCxn id="61" idx="0"/>
          </p:cNvCxnSpPr>
          <p:nvPr/>
        </p:nvCxnSpPr>
        <p:spPr>
          <a:xfrm>
            <a:off x="4474699" y="4171809"/>
            <a:ext cx="0"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D65FDF4-ACB2-4C4E-B177-4CEB8B07DA5A}"/>
              </a:ext>
            </a:extLst>
          </p:cNvPr>
          <p:cNvCxnSpPr>
            <a:cxnSpLocks/>
            <a:stCxn id="62" idx="0"/>
            <a:endCxn id="57" idx="2"/>
          </p:cNvCxnSpPr>
          <p:nvPr/>
        </p:nvCxnSpPr>
        <p:spPr>
          <a:xfrm flipH="1" flipV="1">
            <a:off x="4474699" y="4171809"/>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E9A1EE3-42EA-3946-A8FF-3ECD178F2808}"/>
              </a:ext>
            </a:extLst>
          </p:cNvPr>
          <p:cNvCxnSpPr>
            <a:cxnSpLocks/>
            <a:stCxn id="61" idx="0"/>
            <a:endCxn id="58" idx="2"/>
          </p:cNvCxnSpPr>
          <p:nvPr/>
        </p:nvCxnSpPr>
        <p:spPr>
          <a:xfrm flipV="1">
            <a:off x="4474699" y="4171809"/>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F150DC5-EBBB-474C-9C74-7A6A405B2BC6}"/>
              </a:ext>
            </a:extLst>
          </p:cNvPr>
          <p:cNvCxnSpPr>
            <a:cxnSpLocks/>
            <a:stCxn id="62" idx="0"/>
            <a:endCxn id="58" idx="2"/>
          </p:cNvCxnSpPr>
          <p:nvPr/>
        </p:nvCxnSpPr>
        <p:spPr>
          <a:xfrm flipV="1">
            <a:off x="5442645" y="4171809"/>
            <a:ext cx="0"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219A226-F8B6-F14E-BD51-FFC1D648CF5D}"/>
              </a:ext>
            </a:extLst>
          </p:cNvPr>
          <p:cNvCxnSpPr>
            <a:cxnSpLocks/>
            <a:stCxn id="58" idx="0"/>
            <a:endCxn id="59" idx="2"/>
          </p:cNvCxnSpPr>
          <p:nvPr/>
        </p:nvCxnSpPr>
        <p:spPr>
          <a:xfrm flipH="1" flipV="1">
            <a:off x="4474699" y="3585704"/>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67453E-FEB4-9A4E-9F1C-7350C471B56B}"/>
              </a:ext>
            </a:extLst>
          </p:cNvPr>
          <p:cNvCxnSpPr>
            <a:cxnSpLocks/>
            <a:stCxn id="57" idx="0"/>
            <a:endCxn id="60" idx="2"/>
          </p:cNvCxnSpPr>
          <p:nvPr/>
        </p:nvCxnSpPr>
        <p:spPr>
          <a:xfrm flipV="1">
            <a:off x="4474699" y="3585704"/>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A4B0764-324C-BD4B-886D-E1D86B14A311}"/>
              </a:ext>
            </a:extLst>
          </p:cNvPr>
          <p:cNvCxnSpPr>
            <a:cxnSpLocks/>
            <a:stCxn id="58" idx="0"/>
            <a:endCxn id="60" idx="2"/>
          </p:cNvCxnSpPr>
          <p:nvPr/>
        </p:nvCxnSpPr>
        <p:spPr>
          <a:xfrm flipV="1">
            <a:off x="5442645" y="3585704"/>
            <a:ext cx="0"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AD5260-888E-8F43-814F-05EB66744A4C}"/>
              </a:ext>
            </a:extLst>
          </p:cNvPr>
          <p:cNvCxnSpPr>
            <a:cxnSpLocks/>
            <a:stCxn id="57" idx="0"/>
            <a:endCxn id="59" idx="2"/>
          </p:cNvCxnSpPr>
          <p:nvPr/>
        </p:nvCxnSpPr>
        <p:spPr>
          <a:xfrm flipV="1">
            <a:off x="4474699" y="3585704"/>
            <a:ext cx="0" cy="300355"/>
          </a:xfrm>
          <a:prstGeom prst="line">
            <a:avLst/>
          </a:prstGeom>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2054396A-34A1-1948-A4D7-B824076A21AF}"/>
              </a:ext>
            </a:extLst>
          </p:cNvPr>
          <p:cNvSpPr/>
          <p:nvPr/>
        </p:nvSpPr>
        <p:spPr>
          <a:xfrm>
            <a:off x="4586253" y="2490244"/>
            <a:ext cx="744837" cy="2857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a:t>ext-rtr2</a:t>
            </a:r>
          </a:p>
        </p:txBody>
      </p:sp>
      <p:cxnSp>
        <p:nvCxnSpPr>
          <p:cNvPr id="78" name="Straight Connector 77">
            <a:extLst>
              <a:ext uri="{FF2B5EF4-FFF2-40B4-BE49-F238E27FC236}">
                <a16:creationId xmlns:a16="http://schemas.microsoft.com/office/drawing/2014/main" id="{E2DCA069-B8F9-4F47-BCE7-0521D88E8C47}"/>
              </a:ext>
            </a:extLst>
          </p:cNvPr>
          <p:cNvCxnSpPr>
            <a:cxnSpLocks/>
            <a:stCxn id="50" idx="2"/>
            <a:endCxn id="38" idx="0"/>
          </p:cNvCxnSpPr>
          <p:nvPr/>
        </p:nvCxnSpPr>
        <p:spPr>
          <a:xfrm flipH="1">
            <a:off x="1827387" y="2779210"/>
            <a:ext cx="483973" cy="52074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2295EAC-3838-CE48-8750-8FF9087BD4D9}"/>
              </a:ext>
            </a:extLst>
          </p:cNvPr>
          <p:cNvCxnSpPr>
            <a:cxnSpLocks/>
            <a:stCxn id="59" idx="0"/>
            <a:endCxn id="71" idx="2"/>
          </p:cNvCxnSpPr>
          <p:nvPr/>
        </p:nvCxnSpPr>
        <p:spPr>
          <a:xfrm flipV="1">
            <a:off x="4474699" y="2775994"/>
            <a:ext cx="483973" cy="52396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AC6D623-12DC-DF41-8228-F75A3474577E}"/>
              </a:ext>
            </a:extLst>
          </p:cNvPr>
          <p:cNvCxnSpPr>
            <a:cxnSpLocks/>
            <a:stCxn id="50" idx="2"/>
            <a:endCxn id="39" idx="0"/>
          </p:cNvCxnSpPr>
          <p:nvPr/>
        </p:nvCxnSpPr>
        <p:spPr>
          <a:xfrm>
            <a:off x="2311360" y="2779210"/>
            <a:ext cx="483973" cy="52074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3F99E1D-CEF4-1D45-B6D3-B4F5606CEF52}"/>
              </a:ext>
            </a:extLst>
          </p:cNvPr>
          <p:cNvCxnSpPr>
            <a:cxnSpLocks/>
            <a:stCxn id="60" idx="0"/>
            <a:endCxn id="71" idx="2"/>
          </p:cNvCxnSpPr>
          <p:nvPr/>
        </p:nvCxnSpPr>
        <p:spPr>
          <a:xfrm flipH="1" flipV="1">
            <a:off x="4958672" y="2775994"/>
            <a:ext cx="483973" cy="52396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5CCED95-AF3C-7647-8609-414B29E50BCF}"/>
              </a:ext>
            </a:extLst>
          </p:cNvPr>
          <p:cNvCxnSpPr>
            <a:cxnSpLocks/>
            <a:stCxn id="71" idx="1"/>
            <a:endCxn id="50" idx="3"/>
          </p:cNvCxnSpPr>
          <p:nvPr/>
        </p:nvCxnSpPr>
        <p:spPr>
          <a:xfrm flipH="1">
            <a:off x="2683778" y="2633119"/>
            <a:ext cx="1902475" cy="32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Rounded Rectangle 86">
            <a:extLst>
              <a:ext uri="{FF2B5EF4-FFF2-40B4-BE49-F238E27FC236}">
                <a16:creationId xmlns:a16="http://schemas.microsoft.com/office/drawing/2014/main" id="{9A84E78C-89C8-624C-B9A8-29CEA60328BF}"/>
              </a:ext>
            </a:extLst>
          </p:cNvPr>
          <p:cNvSpPr/>
          <p:nvPr/>
        </p:nvSpPr>
        <p:spPr>
          <a:xfrm>
            <a:off x="1827388" y="2172505"/>
            <a:ext cx="3615258" cy="668886"/>
          </a:xfrm>
          <a:prstGeom prst="roundRect">
            <a:avLst/>
          </a:prstGeom>
          <a:noFill/>
          <a:ln>
            <a:solidFill>
              <a:schemeClr val="tx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ADD2C679-93A2-6645-ACE3-0BD5FA69C7D1}"/>
              </a:ext>
            </a:extLst>
          </p:cNvPr>
          <p:cNvSpPr txBox="1"/>
          <p:nvPr/>
        </p:nvSpPr>
        <p:spPr>
          <a:xfrm>
            <a:off x="1938941" y="2166614"/>
            <a:ext cx="3422732" cy="215444"/>
          </a:xfrm>
          <a:prstGeom prst="rect">
            <a:avLst/>
          </a:prstGeom>
          <a:noFill/>
        </p:spPr>
        <p:txBody>
          <a:bodyPr wrap="none" rtlCol="0">
            <a:spAutoFit/>
          </a:bodyPr>
          <a:lstStyle/>
          <a:p>
            <a:r>
              <a:rPr lang="en-US" sz="800">
                <a:solidFill>
                  <a:schemeClr val="tx1">
                    <a:lumMod val="60000"/>
                    <a:lumOff val="40000"/>
                  </a:schemeClr>
                </a:solidFill>
              </a:rPr>
              <a:t>Unmanaged by Apstra, created in blueprints as external generic systems</a:t>
            </a:r>
          </a:p>
        </p:txBody>
      </p:sp>
      <p:sp>
        <p:nvSpPr>
          <p:cNvPr id="89" name="TextBox 88">
            <a:extLst>
              <a:ext uri="{FF2B5EF4-FFF2-40B4-BE49-F238E27FC236}">
                <a16:creationId xmlns:a16="http://schemas.microsoft.com/office/drawing/2014/main" id="{B7219B1F-4FBF-E145-B08D-079E1BB85700}"/>
              </a:ext>
            </a:extLst>
          </p:cNvPr>
          <p:cNvSpPr txBox="1"/>
          <p:nvPr/>
        </p:nvSpPr>
        <p:spPr>
          <a:xfrm>
            <a:off x="2693544" y="2434813"/>
            <a:ext cx="1912703" cy="215444"/>
          </a:xfrm>
          <a:prstGeom prst="rect">
            <a:avLst/>
          </a:prstGeom>
          <a:noFill/>
        </p:spPr>
        <p:txBody>
          <a:bodyPr wrap="none" rtlCol="0">
            <a:spAutoFit/>
          </a:bodyPr>
          <a:lstStyle/>
          <a:p>
            <a:r>
              <a:rPr lang="en-US" sz="800">
                <a:solidFill>
                  <a:srgbClr val="FF0000"/>
                </a:solidFill>
              </a:rPr>
              <a:t>eBGP peer, preconfigured in the setup</a:t>
            </a:r>
          </a:p>
        </p:txBody>
      </p:sp>
      <p:sp>
        <p:nvSpPr>
          <p:cNvPr id="92" name="Rounded Rectangle 91">
            <a:extLst>
              <a:ext uri="{FF2B5EF4-FFF2-40B4-BE49-F238E27FC236}">
                <a16:creationId xmlns:a16="http://schemas.microsoft.com/office/drawing/2014/main" id="{6E502FD0-CBE2-4545-8FDA-EB72A676392A}"/>
              </a:ext>
            </a:extLst>
          </p:cNvPr>
          <p:cNvSpPr/>
          <p:nvPr/>
        </p:nvSpPr>
        <p:spPr>
          <a:xfrm>
            <a:off x="1385215" y="2749411"/>
            <a:ext cx="4521142" cy="581288"/>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677CBFF9-ADFD-AA49-96C7-F77B102AC934}"/>
              </a:ext>
            </a:extLst>
          </p:cNvPr>
          <p:cNvSpPr txBox="1"/>
          <p:nvPr/>
        </p:nvSpPr>
        <p:spPr>
          <a:xfrm>
            <a:off x="2766028" y="2847282"/>
            <a:ext cx="1737976" cy="338554"/>
          </a:xfrm>
          <a:prstGeom prst="rect">
            <a:avLst/>
          </a:prstGeom>
          <a:noFill/>
        </p:spPr>
        <p:txBody>
          <a:bodyPr wrap="square" rtlCol="0">
            <a:spAutoFit/>
          </a:bodyPr>
          <a:lstStyle/>
          <a:p>
            <a:pPr algn="ctr"/>
            <a:r>
              <a:rPr lang="en-US" sz="800">
                <a:solidFill>
                  <a:srgbClr val="0070C0"/>
                </a:solidFill>
              </a:rPr>
              <a:t>External links added in this section to exchange loopback address</a:t>
            </a:r>
          </a:p>
        </p:txBody>
      </p:sp>
      <p:sp>
        <p:nvSpPr>
          <p:cNvPr id="4" name="TextBox 3">
            <a:extLst>
              <a:ext uri="{FF2B5EF4-FFF2-40B4-BE49-F238E27FC236}">
                <a16:creationId xmlns:a16="http://schemas.microsoft.com/office/drawing/2014/main" id="{5F2C62FC-A937-3445-BAF2-90442FAF8D32}"/>
              </a:ext>
            </a:extLst>
          </p:cNvPr>
          <p:cNvSpPr txBox="1"/>
          <p:nvPr/>
        </p:nvSpPr>
        <p:spPr>
          <a:xfrm>
            <a:off x="1385215" y="3127141"/>
            <a:ext cx="545342" cy="200055"/>
          </a:xfrm>
          <a:prstGeom prst="rect">
            <a:avLst/>
          </a:prstGeom>
          <a:noFill/>
        </p:spPr>
        <p:txBody>
          <a:bodyPr wrap="none" rtlCol="0">
            <a:spAutoFit/>
          </a:bodyPr>
          <a:lstStyle/>
          <a:p>
            <a:r>
              <a:rPr lang="en-US" sz="700"/>
              <a:t>xe-0/0/2</a:t>
            </a:r>
          </a:p>
        </p:txBody>
      </p:sp>
      <p:sp>
        <p:nvSpPr>
          <p:cNvPr id="46" name="TextBox 45">
            <a:extLst>
              <a:ext uri="{FF2B5EF4-FFF2-40B4-BE49-F238E27FC236}">
                <a16:creationId xmlns:a16="http://schemas.microsoft.com/office/drawing/2014/main" id="{15CC22A7-FB6A-C448-A301-6EDB211D879C}"/>
              </a:ext>
            </a:extLst>
          </p:cNvPr>
          <p:cNvSpPr txBox="1"/>
          <p:nvPr/>
        </p:nvSpPr>
        <p:spPr>
          <a:xfrm>
            <a:off x="2717255" y="3127141"/>
            <a:ext cx="545342" cy="200055"/>
          </a:xfrm>
          <a:prstGeom prst="rect">
            <a:avLst/>
          </a:prstGeom>
          <a:noFill/>
        </p:spPr>
        <p:txBody>
          <a:bodyPr wrap="none" rtlCol="0">
            <a:spAutoFit/>
          </a:bodyPr>
          <a:lstStyle/>
          <a:p>
            <a:r>
              <a:rPr lang="en-US" sz="700"/>
              <a:t>xe-0/0/2</a:t>
            </a:r>
          </a:p>
        </p:txBody>
      </p:sp>
      <p:sp>
        <p:nvSpPr>
          <p:cNvPr id="47" name="TextBox 46">
            <a:extLst>
              <a:ext uri="{FF2B5EF4-FFF2-40B4-BE49-F238E27FC236}">
                <a16:creationId xmlns:a16="http://schemas.microsoft.com/office/drawing/2014/main" id="{760CE213-F103-3247-8520-85B172E8A9BE}"/>
              </a:ext>
            </a:extLst>
          </p:cNvPr>
          <p:cNvSpPr txBox="1"/>
          <p:nvPr/>
        </p:nvSpPr>
        <p:spPr>
          <a:xfrm>
            <a:off x="4019094" y="3127141"/>
            <a:ext cx="545342" cy="200055"/>
          </a:xfrm>
          <a:prstGeom prst="rect">
            <a:avLst/>
          </a:prstGeom>
          <a:noFill/>
        </p:spPr>
        <p:txBody>
          <a:bodyPr wrap="none" rtlCol="0">
            <a:spAutoFit/>
          </a:bodyPr>
          <a:lstStyle/>
          <a:p>
            <a:r>
              <a:rPr lang="en-US" sz="700"/>
              <a:t>xe-0/0/2</a:t>
            </a:r>
          </a:p>
        </p:txBody>
      </p:sp>
      <p:sp>
        <p:nvSpPr>
          <p:cNvPr id="48" name="TextBox 47">
            <a:extLst>
              <a:ext uri="{FF2B5EF4-FFF2-40B4-BE49-F238E27FC236}">
                <a16:creationId xmlns:a16="http://schemas.microsoft.com/office/drawing/2014/main" id="{8C6C9783-A6FA-1749-9757-9C26AC11D156}"/>
              </a:ext>
            </a:extLst>
          </p:cNvPr>
          <p:cNvSpPr txBox="1"/>
          <p:nvPr/>
        </p:nvSpPr>
        <p:spPr>
          <a:xfrm>
            <a:off x="5361015" y="3127141"/>
            <a:ext cx="545342" cy="200055"/>
          </a:xfrm>
          <a:prstGeom prst="rect">
            <a:avLst/>
          </a:prstGeom>
          <a:noFill/>
        </p:spPr>
        <p:txBody>
          <a:bodyPr wrap="none" rtlCol="0">
            <a:spAutoFit/>
          </a:bodyPr>
          <a:lstStyle/>
          <a:p>
            <a:r>
              <a:rPr lang="en-US" sz="700"/>
              <a:t>xe-0/0/2</a:t>
            </a:r>
          </a:p>
        </p:txBody>
      </p:sp>
    </p:spTree>
    <p:extLst>
      <p:ext uri="{BB962C8B-B14F-4D97-AF65-F5344CB8AC3E}">
        <p14:creationId xmlns:p14="http://schemas.microsoft.com/office/powerpoint/2010/main" val="3763080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BBCF78-0AC6-D642-BD51-5E19AE21E0C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Physical &gt; Nodes</a:t>
            </a:r>
            <a:r>
              <a:rPr lang="en-US" sz="1000"/>
              <a:t>, create a new external generic system called "</a:t>
            </a:r>
            <a:r>
              <a:rPr lang="en-US" sz="1000" err="1">
                <a:solidFill>
                  <a:srgbClr val="0070C0"/>
                </a:solidFill>
              </a:rPr>
              <a:t>ext</a:t>
            </a:r>
            <a:r>
              <a:rPr lang="en-US" sz="1000">
                <a:solidFill>
                  <a:srgbClr val="0070C0"/>
                </a:solidFill>
              </a:rPr>
              <a:t>-router</a:t>
            </a:r>
            <a:r>
              <a:rPr lang="en-US" sz="1000"/>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err="1">
                <a:solidFill>
                  <a:schemeClr val="bg1">
                    <a:lumMod val="75000"/>
                  </a:schemeClr>
                </a:solidFill>
              </a:rPr>
              <a:t>ext</a:t>
            </a:r>
            <a:r>
              <a:rPr lang="en-US" sz="1000">
                <a:solidFill>
                  <a:schemeClr val="bg1">
                    <a:lumMod val="75000"/>
                  </a:schemeClr>
                </a:solidFill>
              </a:rPr>
              <a:t>-router", open the properties page and edit its ASN, update it to "65001".  If you skip this step, Apstra will ask you to assign a ASN resource pool to external generic system at later stage.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Topology page and click </a:t>
            </a:r>
            <a:r>
              <a:rPr lang="en-US" sz="1000" b="1">
                <a:solidFill>
                  <a:schemeClr val="bg1">
                    <a:lumMod val="75000"/>
                  </a:schemeClr>
                </a:solidFill>
              </a:rPr>
              <a:t>Add links </a:t>
            </a:r>
            <a:r>
              <a:rPr lang="en-US" sz="1000">
                <a:solidFill>
                  <a:schemeClr val="bg1">
                    <a:lumMod val="75000"/>
                  </a:schemeClr>
                </a:solidFill>
              </a:rPr>
              <a:t>button.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external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Policies &gt; Routing Policies</a:t>
            </a:r>
            <a:r>
              <a:rPr lang="en-US" sz="1000">
                <a:solidFill>
                  <a:schemeClr val="bg1">
                    <a:lumMod val="75000"/>
                  </a:schemeClr>
                </a:solidFill>
              </a:rPr>
              <a:t>, create a new routing policy called "</a:t>
            </a:r>
            <a:r>
              <a:rPr lang="en-US" sz="1000" err="1">
                <a:solidFill>
                  <a:schemeClr val="bg1">
                    <a:lumMod val="75000"/>
                  </a:schemeClr>
                </a:solidFill>
              </a:rPr>
              <a:t>ext</a:t>
            </a:r>
            <a:r>
              <a:rPr lang="en-US" sz="1000">
                <a:solidFill>
                  <a:schemeClr val="bg1">
                    <a:lumMod val="75000"/>
                  </a:schemeClr>
                </a:solidFill>
              </a:rPr>
              <a:t>-router-policy".</a:t>
            </a:r>
          </a:p>
        </p:txBody>
      </p:sp>
      <p:cxnSp>
        <p:nvCxnSpPr>
          <p:cNvPr id="24" name="Straight Arrow Connector 23">
            <a:extLst>
              <a:ext uri="{FF2B5EF4-FFF2-40B4-BE49-F238E27FC236}">
                <a16:creationId xmlns:a16="http://schemas.microsoft.com/office/drawing/2014/main" id="{86611AC7-B992-9246-A886-C346D72DF7EE}"/>
              </a:ext>
            </a:extLst>
          </p:cNvPr>
          <p:cNvCxnSpPr>
            <a:cxnSpLocks/>
            <a:stCxn id="27" idx="1"/>
          </p:cNvCxnSpPr>
          <p:nvPr/>
        </p:nvCxnSpPr>
        <p:spPr>
          <a:xfrm flipH="1">
            <a:off x="6451600" y="1541186"/>
            <a:ext cx="468831" cy="18139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6B1C541-6E9E-4341-B719-003844F3D782}"/>
              </a:ext>
            </a:extLst>
          </p:cNvPr>
          <p:cNvGrpSpPr/>
          <p:nvPr/>
        </p:nvGrpSpPr>
        <p:grpSpPr>
          <a:xfrm>
            <a:off x="6818573" y="1433236"/>
            <a:ext cx="190758" cy="207749"/>
            <a:chOff x="6419077" y="1667919"/>
            <a:chExt cx="190758" cy="207749"/>
          </a:xfrm>
        </p:grpSpPr>
        <p:sp>
          <p:nvSpPr>
            <p:cNvPr id="26" name="Oval 25">
              <a:extLst>
                <a:ext uri="{FF2B5EF4-FFF2-40B4-BE49-F238E27FC236}">
                  <a16:creationId xmlns:a16="http://schemas.microsoft.com/office/drawing/2014/main" id="{1677BB0F-EC92-2F4F-87FB-F149D06E7C3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71A3A276-116C-334C-BACF-7AF446C0B3D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8" name="Straight Arrow Connector 27">
            <a:extLst>
              <a:ext uri="{FF2B5EF4-FFF2-40B4-BE49-F238E27FC236}">
                <a16:creationId xmlns:a16="http://schemas.microsoft.com/office/drawing/2014/main" id="{E9A3CD47-EF78-4E4D-97B1-2A3F0C72D959}"/>
              </a:ext>
            </a:extLst>
          </p:cNvPr>
          <p:cNvCxnSpPr>
            <a:cxnSpLocks/>
            <a:stCxn id="31" idx="1"/>
          </p:cNvCxnSpPr>
          <p:nvPr/>
        </p:nvCxnSpPr>
        <p:spPr>
          <a:xfrm flipH="1">
            <a:off x="5237018" y="1883827"/>
            <a:ext cx="1012689" cy="15740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C5D5482E-3C59-1C4A-9480-ABD3975FEEC4}"/>
              </a:ext>
            </a:extLst>
          </p:cNvPr>
          <p:cNvGrpSpPr/>
          <p:nvPr/>
        </p:nvGrpSpPr>
        <p:grpSpPr>
          <a:xfrm>
            <a:off x="6147849" y="1775877"/>
            <a:ext cx="190758" cy="207749"/>
            <a:chOff x="6419077" y="1667919"/>
            <a:chExt cx="190758" cy="207749"/>
          </a:xfrm>
        </p:grpSpPr>
        <p:sp>
          <p:nvSpPr>
            <p:cNvPr id="30" name="Oval 29">
              <a:extLst>
                <a:ext uri="{FF2B5EF4-FFF2-40B4-BE49-F238E27FC236}">
                  <a16:creationId xmlns:a16="http://schemas.microsoft.com/office/drawing/2014/main" id="{69992E5E-F052-7D45-A3C6-D83720C545A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7">
              <a:extLst>
                <a:ext uri="{FF2B5EF4-FFF2-40B4-BE49-F238E27FC236}">
                  <a16:creationId xmlns:a16="http://schemas.microsoft.com/office/drawing/2014/main" id="{C09FAA89-BFA4-0849-99B2-6EFF1704597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32" name="Straight Arrow Connector 31">
            <a:extLst>
              <a:ext uri="{FF2B5EF4-FFF2-40B4-BE49-F238E27FC236}">
                <a16:creationId xmlns:a16="http://schemas.microsoft.com/office/drawing/2014/main" id="{CDE35319-535C-8242-9A24-BB35C325F32A}"/>
              </a:ext>
            </a:extLst>
          </p:cNvPr>
          <p:cNvCxnSpPr>
            <a:cxnSpLocks/>
            <a:stCxn id="35" idx="1"/>
          </p:cNvCxnSpPr>
          <p:nvPr/>
        </p:nvCxnSpPr>
        <p:spPr>
          <a:xfrm flipH="1">
            <a:off x="5380182" y="2369041"/>
            <a:ext cx="549907" cy="15248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CD46E05-D2AA-4442-B438-B2107097047F}"/>
              </a:ext>
            </a:extLst>
          </p:cNvPr>
          <p:cNvGrpSpPr/>
          <p:nvPr/>
        </p:nvGrpSpPr>
        <p:grpSpPr>
          <a:xfrm>
            <a:off x="5828231" y="2261091"/>
            <a:ext cx="190758" cy="207749"/>
            <a:chOff x="6419077" y="1667919"/>
            <a:chExt cx="190758" cy="207749"/>
          </a:xfrm>
        </p:grpSpPr>
        <p:sp>
          <p:nvSpPr>
            <p:cNvPr id="34" name="Oval 33">
              <a:extLst>
                <a:ext uri="{FF2B5EF4-FFF2-40B4-BE49-F238E27FC236}">
                  <a16:creationId xmlns:a16="http://schemas.microsoft.com/office/drawing/2014/main" id="{19816AC0-DD13-4F48-8329-374644C8BD8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2CC7E2D1-D335-4B48-858D-7B4988AA963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cxnSp>
        <p:nvCxnSpPr>
          <p:cNvPr id="36" name="Straight Arrow Connector 35">
            <a:extLst>
              <a:ext uri="{FF2B5EF4-FFF2-40B4-BE49-F238E27FC236}">
                <a16:creationId xmlns:a16="http://schemas.microsoft.com/office/drawing/2014/main" id="{BA2A8C7A-A0A3-894A-93A3-281AE29C697C}"/>
              </a:ext>
            </a:extLst>
          </p:cNvPr>
          <p:cNvCxnSpPr>
            <a:cxnSpLocks/>
            <a:stCxn id="39" idx="1"/>
          </p:cNvCxnSpPr>
          <p:nvPr/>
        </p:nvCxnSpPr>
        <p:spPr>
          <a:xfrm flipH="1" flipV="1">
            <a:off x="4959927" y="3265055"/>
            <a:ext cx="480634" cy="7122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9BDAC2B0-5971-AE4B-A21E-1FD870FE69EB}"/>
              </a:ext>
            </a:extLst>
          </p:cNvPr>
          <p:cNvGrpSpPr/>
          <p:nvPr/>
        </p:nvGrpSpPr>
        <p:grpSpPr>
          <a:xfrm>
            <a:off x="5338703" y="3228330"/>
            <a:ext cx="190758" cy="207749"/>
            <a:chOff x="6419077" y="1667919"/>
            <a:chExt cx="190758" cy="207749"/>
          </a:xfrm>
        </p:grpSpPr>
        <p:sp>
          <p:nvSpPr>
            <p:cNvPr id="38" name="Oval 37">
              <a:extLst>
                <a:ext uri="{FF2B5EF4-FFF2-40B4-BE49-F238E27FC236}">
                  <a16:creationId xmlns:a16="http://schemas.microsoft.com/office/drawing/2014/main" id="{C8AE35CA-E6A1-234A-84A9-B3412325EFC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7">
              <a:extLst>
                <a:ext uri="{FF2B5EF4-FFF2-40B4-BE49-F238E27FC236}">
                  <a16:creationId xmlns:a16="http://schemas.microsoft.com/office/drawing/2014/main" id="{D1E6B346-5FAE-CE4F-83A0-966BE8776C3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spTree>
    <p:extLst>
      <p:ext uri="{BB962C8B-B14F-4D97-AF65-F5344CB8AC3E}">
        <p14:creationId xmlns:p14="http://schemas.microsoft.com/office/powerpoint/2010/main" val="7140704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E35CE-7A96-5F42-BF87-6D850C7134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Physical &gt; Nodes</a:t>
            </a:r>
            <a:r>
              <a:rPr lang="en-US" sz="1000"/>
              <a:t>, create a new external generic system called "</a:t>
            </a:r>
            <a:r>
              <a:rPr lang="en-US" sz="1000" err="1">
                <a:solidFill>
                  <a:srgbClr val="0070C0"/>
                </a:solidFill>
              </a:rPr>
              <a:t>ext</a:t>
            </a:r>
            <a:r>
              <a:rPr lang="en-US" sz="1000">
                <a:solidFill>
                  <a:srgbClr val="0070C0"/>
                </a:solidFill>
              </a:rPr>
              <a:t>-router</a:t>
            </a:r>
            <a:r>
              <a:rPr lang="en-US" sz="1000"/>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err="1">
                <a:solidFill>
                  <a:schemeClr val="bg1">
                    <a:lumMod val="75000"/>
                  </a:schemeClr>
                </a:solidFill>
              </a:rPr>
              <a:t>ext</a:t>
            </a:r>
            <a:r>
              <a:rPr lang="en-US" sz="1000">
                <a:solidFill>
                  <a:schemeClr val="bg1">
                    <a:lumMod val="75000"/>
                  </a:schemeClr>
                </a:solidFill>
              </a:rPr>
              <a:t>-router", open the properties page and edit its ASN, update it to "65001".  If you skip this step, Apstra will ask you to assign a ASN resource pool to external generic system at later stage.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Topology page and click </a:t>
            </a:r>
            <a:r>
              <a:rPr lang="en-US" sz="1000" b="1">
                <a:solidFill>
                  <a:schemeClr val="bg1">
                    <a:lumMod val="75000"/>
                  </a:schemeClr>
                </a:solidFill>
              </a:rPr>
              <a:t>Add links </a:t>
            </a:r>
            <a:r>
              <a:rPr lang="en-US" sz="1000">
                <a:solidFill>
                  <a:schemeClr val="bg1">
                    <a:lumMod val="75000"/>
                  </a:schemeClr>
                </a:solidFill>
              </a:rPr>
              <a:t>button.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external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Policies &gt; Routing Policies</a:t>
            </a:r>
            <a:r>
              <a:rPr lang="en-US" sz="1000">
                <a:solidFill>
                  <a:schemeClr val="bg1">
                    <a:lumMod val="75000"/>
                  </a:schemeClr>
                </a:solidFill>
              </a:rPr>
              <a:t>, create a new routing policy called "</a:t>
            </a:r>
            <a:r>
              <a:rPr lang="en-US" sz="1000" err="1">
                <a:solidFill>
                  <a:schemeClr val="bg1">
                    <a:lumMod val="75000"/>
                  </a:schemeClr>
                </a:solidFill>
              </a:rPr>
              <a:t>ext</a:t>
            </a:r>
            <a:r>
              <a:rPr lang="en-US" sz="1000">
                <a:solidFill>
                  <a:schemeClr val="bg1">
                    <a:lumMod val="75000"/>
                  </a:schemeClr>
                </a:solidFill>
              </a:rPr>
              <a:t>-router-policy".</a:t>
            </a:r>
          </a:p>
        </p:txBody>
      </p:sp>
      <p:cxnSp>
        <p:nvCxnSpPr>
          <p:cNvPr id="19" name="Straight Arrow Connector 18">
            <a:extLst>
              <a:ext uri="{FF2B5EF4-FFF2-40B4-BE49-F238E27FC236}">
                <a16:creationId xmlns:a16="http://schemas.microsoft.com/office/drawing/2014/main" id="{64753440-19C2-6741-99FD-E940D44661EB}"/>
              </a:ext>
            </a:extLst>
          </p:cNvPr>
          <p:cNvCxnSpPr>
            <a:cxnSpLocks/>
            <a:stCxn id="22" idx="1"/>
          </p:cNvCxnSpPr>
          <p:nvPr/>
        </p:nvCxnSpPr>
        <p:spPr>
          <a:xfrm flipH="1">
            <a:off x="6008255" y="2717417"/>
            <a:ext cx="367007" cy="20127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5B05DB7-3AA4-1341-96C7-117F86BCAB24}"/>
              </a:ext>
            </a:extLst>
          </p:cNvPr>
          <p:cNvGrpSpPr/>
          <p:nvPr/>
        </p:nvGrpSpPr>
        <p:grpSpPr>
          <a:xfrm>
            <a:off x="6273404" y="2609467"/>
            <a:ext cx="1364556" cy="207749"/>
            <a:chOff x="6419077" y="1667919"/>
            <a:chExt cx="1364556" cy="207749"/>
          </a:xfrm>
        </p:grpSpPr>
        <p:sp>
          <p:nvSpPr>
            <p:cNvPr id="21" name="Oval 20">
              <a:extLst>
                <a:ext uri="{FF2B5EF4-FFF2-40B4-BE49-F238E27FC236}">
                  <a16:creationId xmlns:a16="http://schemas.microsoft.com/office/drawing/2014/main" id="{D447091D-591B-0346-B429-E442C240B29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7">
              <a:extLst>
                <a:ext uri="{FF2B5EF4-FFF2-40B4-BE49-F238E27FC236}">
                  <a16:creationId xmlns:a16="http://schemas.microsoft.com/office/drawing/2014/main" id="{3002CB48-4DCD-BB4F-AD9E-2940153C32E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4" name="Rectangle 23">
              <a:extLst>
                <a:ext uri="{FF2B5EF4-FFF2-40B4-BE49-F238E27FC236}">
                  <a16:creationId xmlns:a16="http://schemas.microsoft.com/office/drawing/2014/main" id="{C78928EE-DADA-2D44-B69F-65582392215D}"/>
                </a:ext>
              </a:extLst>
            </p:cNvPr>
            <p:cNvSpPr/>
            <p:nvPr/>
          </p:nvSpPr>
          <p:spPr>
            <a:xfrm>
              <a:off x="6618249" y="1710238"/>
              <a:ext cx="1165384"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 "ext-router"</a:t>
              </a:r>
            </a:p>
          </p:txBody>
        </p:sp>
      </p:grpSp>
      <p:cxnSp>
        <p:nvCxnSpPr>
          <p:cNvPr id="25" name="Straight Arrow Connector 24">
            <a:extLst>
              <a:ext uri="{FF2B5EF4-FFF2-40B4-BE49-F238E27FC236}">
                <a16:creationId xmlns:a16="http://schemas.microsoft.com/office/drawing/2014/main" id="{EAA1D3A6-6DEF-DA4B-8B82-28B56DC20B59}"/>
              </a:ext>
            </a:extLst>
          </p:cNvPr>
          <p:cNvCxnSpPr>
            <a:cxnSpLocks/>
            <a:stCxn id="28" idx="1"/>
          </p:cNvCxnSpPr>
          <p:nvPr/>
        </p:nvCxnSpPr>
        <p:spPr>
          <a:xfrm>
            <a:off x="7757450" y="3213999"/>
            <a:ext cx="208914" cy="36971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4E65E43-A18E-1341-A647-D43A14E724C1}"/>
              </a:ext>
            </a:extLst>
          </p:cNvPr>
          <p:cNvGrpSpPr/>
          <p:nvPr/>
        </p:nvGrpSpPr>
        <p:grpSpPr>
          <a:xfrm>
            <a:off x="7655592" y="3106049"/>
            <a:ext cx="190758" cy="207749"/>
            <a:chOff x="6419077" y="1667919"/>
            <a:chExt cx="190758" cy="207749"/>
          </a:xfrm>
        </p:grpSpPr>
        <p:sp>
          <p:nvSpPr>
            <p:cNvPr id="27" name="Oval 26">
              <a:extLst>
                <a:ext uri="{FF2B5EF4-FFF2-40B4-BE49-F238E27FC236}">
                  <a16:creationId xmlns:a16="http://schemas.microsoft.com/office/drawing/2014/main" id="{DB5C01AF-C56E-3D40-97ED-94111CE9E9E2}"/>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7">
              <a:extLst>
                <a:ext uri="{FF2B5EF4-FFF2-40B4-BE49-F238E27FC236}">
                  <a16:creationId xmlns:a16="http://schemas.microsoft.com/office/drawing/2014/main" id="{8C5C41FE-D228-FF4E-BBA9-B3335216A53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1249203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22D69-91EE-4129-AC00-53D38324D1BC}"/>
              </a:ext>
            </a:extLst>
          </p:cNvPr>
          <p:cNvSpPr>
            <a:spLocks noGrp="1"/>
          </p:cNvSpPr>
          <p:nvPr>
            <p:ph type="ctrTitle"/>
          </p:nvPr>
        </p:nvSpPr>
        <p:spPr>
          <a:xfrm>
            <a:off x="2525118" y="473558"/>
            <a:ext cx="3802040" cy="502212"/>
          </a:xfrm>
        </p:spPr>
        <p:txBody>
          <a:bodyPr/>
          <a:lstStyle/>
          <a:p>
            <a:r>
              <a:rPr lang="en-US" sz="2400" cap="none"/>
              <a:t>Day-0 Fabric Onboarding</a:t>
            </a:r>
          </a:p>
        </p:txBody>
      </p:sp>
      <p:sp>
        <p:nvSpPr>
          <p:cNvPr id="3" name="TextBox 2">
            <a:extLst>
              <a:ext uri="{FF2B5EF4-FFF2-40B4-BE49-F238E27FC236}">
                <a16:creationId xmlns:a16="http://schemas.microsoft.com/office/drawing/2014/main" id="{A427F910-B5B3-9449-A844-00D003497BC2}"/>
              </a:ext>
            </a:extLst>
          </p:cNvPr>
          <p:cNvSpPr txBox="1"/>
          <p:nvPr/>
        </p:nvSpPr>
        <p:spPr>
          <a:xfrm>
            <a:off x="3100077" y="1202834"/>
            <a:ext cx="3368230" cy="1994841"/>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1200">
                <a:solidFill>
                  <a:schemeClr val="bg1"/>
                </a:solidFill>
              </a:rPr>
              <a:t>Zero Touch Provisioning</a:t>
            </a:r>
          </a:p>
          <a:p>
            <a:pPr marL="285750" indent="-285750">
              <a:lnSpc>
                <a:spcPct val="150000"/>
              </a:lnSpc>
              <a:buFont typeface="Arial" panose="020B0604020202020204" pitchFamily="34" charset="0"/>
              <a:buChar char="•"/>
            </a:pPr>
            <a:r>
              <a:rPr lang="en-US" sz="1200">
                <a:solidFill>
                  <a:schemeClr val="bg1"/>
                </a:solidFill>
              </a:rPr>
              <a:t>Create ASN Pool and IP Pools</a:t>
            </a:r>
          </a:p>
          <a:p>
            <a:pPr marL="285750" indent="-285750">
              <a:lnSpc>
                <a:spcPct val="150000"/>
              </a:lnSpc>
              <a:buFont typeface="Arial" panose="020B0604020202020204" pitchFamily="34" charset="0"/>
              <a:buChar char="•"/>
            </a:pPr>
            <a:r>
              <a:rPr lang="en-US" sz="1200">
                <a:solidFill>
                  <a:schemeClr val="bg1"/>
                </a:solidFill>
              </a:rPr>
              <a:t>Create Logical Devices and Interface Maps</a:t>
            </a:r>
          </a:p>
          <a:p>
            <a:pPr marL="285750" indent="-285750">
              <a:lnSpc>
                <a:spcPct val="150000"/>
              </a:lnSpc>
              <a:buFont typeface="Arial" panose="020B0604020202020204" pitchFamily="34" charset="0"/>
              <a:buChar char="•"/>
            </a:pPr>
            <a:r>
              <a:rPr lang="en-US" sz="1200">
                <a:solidFill>
                  <a:schemeClr val="bg1"/>
                </a:solidFill>
              </a:rPr>
              <a:t>Create Rack Types</a:t>
            </a:r>
          </a:p>
          <a:p>
            <a:pPr marL="285750" indent="-285750">
              <a:lnSpc>
                <a:spcPct val="150000"/>
              </a:lnSpc>
              <a:buFont typeface="Arial" panose="020B0604020202020204" pitchFamily="34" charset="0"/>
              <a:buChar char="•"/>
            </a:pPr>
            <a:r>
              <a:rPr lang="en-US" sz="1200">
                <a:solidFill>
                  <a:schemeClr val="bg1"/>
                </a:solidFill>
              </a:rPr>
              <a:t>Create Templates</a:t>
            </a:r>
          </a:p>
          <a:p>
            <a:pPr marL="285750" indent="-285750">
              <a:lnSpc>
                <a:spcPct val="150000"/>
              </a:lnSpc>
              <a:buFont typeface="Arial" panose="020B0604020202020204" pitchFamily="34" charset="0"/>
              <a:buChar char="•"/>
            </a:pPr>
            <a:r>
              <a:rPr lang="en-US" sz="1200">
                <a:solidFill>
                  <a:schemeClr val="bg1"/>
                </a:solidFill>
              </a:rPr>
              <a:t>Create Blueprints</a:t>
            </a:r>
          </a:p>
          <a:p>
            <a:pPr marL="285750" indent="-285750">
              <a:lnSpc>
                <a:spcPct val="150000"/>
              </a:lnSpc>
              <a:buFont typeface="Arial" panose="020B0604020202020204" pitchFamily="34" charset="0"/>
              <a:buChar char="•"/>
            </a:pPr>
            <a:endParaRPr lang="en-US" sz="1200">
              <a:solidFill>
                <a:schemeClr val="bg1"/>
              </a:solidFill>
            </a:endParaRPr>
          </a:p>
        </p:txBody>
      </p:sp>
    </p:spTree>
    <p:extLst>
      <p:ext uri="{BB962C8B-B14F-4D97-AF65-F5344CB8AC3E}">
        <p14:creationId xmlns:p14="http://schemas.microsoft.com/office/powerpoint/2010/main" val="28658822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848FFB-49F3-A340-8197-F82C9E6BEB4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 &gt; Nodes</a:t>
            </a:r>
            <a:r>
              <a:rPr lang="en-US" sz="1000">
                <a:solidFill>
                  <a:schemeClr val="bg1">
                    <a:lumMod val="75000"/>
                  </a:schemeClr>
                </a:solidFill>
              </a:rPr>
              <a:t>, create a new external generic system called "</a:t>
            </a:r>
            <a:r>
              <a:rPr lang="en-US" sz="1000" err="1">
                <a:solidFill>
                  <a:schemeClr val="bg1">
                    <a:lumMod val="75000"/>
                  </a:schemeClr>
                </a:solidFill>
              </a:rPr>
              <a:t>ext</a:t>
            </a:r>
            <a:r>
              <a:rPr lang="en-US" sz="1000">
                <a:solidFill>
                  <a:schemeClr val="bg1">
                    <a:lumMod val="75000"/>
                  </a:schemeClr>
                </a:solidFill>
              </a:rPr>
              <a:t>-router".</a:t>
            </a:r>
          </a:p>
          <a:p>
            <a:pPr marL="171450" indent="-171450">
              <a:lnSpc>
                <a:spcPct val="100000"/>
              </a:lnSpc>
              <a:spcBef>
                <a:spcPts val="900"/>
              </a:spcBef>
              <a:buFont typeface="Arial" panose="020B0604020202020204" pitchFamily="34" charset="0"/>
              <a:buChar char="•"/>
            </a:pPr>
            <a:r>
              <a:rPr lang="en-US" sz="1000"/>
              <a:t>Click the "</a:t>
            </a:r>
            <a:r>
              <a:rPr lang="en-US" sz="1000" err="1"/>
              <a:t>ext</a:t>
            </a:r>
            <a:r>
              <a:rPr lang="en-US" sz="1000"/>
              <a:t>-router", open the properties page and edit its ASN, update it to "</a:t>
            </a:r>
            <a:r>
              <a:rPr lang="en-US" sz="1000">
                <a:solidFill>
                  <a:srgbClr val="0070C0"/>
                </a:solidFill>
              </a:rPr>
              <a:t>65001</a:t>
            </a:r>
            <a:r>
              <a:rPr lang="en-US" sz="1000"/>
              <a:t>".  If you skip this step, Apstra will ask you to assign a ASN resource pool to external generic system at later stage.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Topology page and click </a:t>
            </a:r>
            <a:r>
              <a:rPr lang="en-US" sz="1000" b="1">
                <a:solidFill>
                  <a:schemeClr val="bg1">
                    <a:lumMod val="75000"/>
                  </a:schemeClr>
                </a:solidFill>
              </a:rPr>
              <a:t>Add links </a:t>
            </a:r>
            <a:r>
              <a:rPr lang="en-US" sz="1000">
                <a:solidFill>
                  <a:schemeClr val="bg1">
                    <a:lumMod val="75000"/>
                  </a:schemeClr>
                </a:solidFill>
              </a:rPr>
              <a:t>button.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external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Policies &gt; Routing Policies</a:t>
            </a:r>
            <a:r>
              <a:rPr lang="en-US" sz="1000">
                <a:solidFill>
                  <a:schemeClr val="bg1">
                    <a:lumMod val="75000"/>
                  </a:schemeClr>
                </a:solidFill>
              </a:rPr>
              <a:t>, create a new routing policy called "</a:t>
            </a:r>
            <a:r>
              <a:rPr lang="en-US" sz="1000" err="1">
                <a:solidFill>
                  <a:schemeClr val="bg1">
                    <a:lumMod val="75000"/>
                  </a:schemeClr>
                </a:solidFill>
              </a:rPr>
              <a:t>ext</a:t>
            </a:r>
            <a:r>
              <a:rPr lang="en-US" sz="1000">
                <a:solidFill>
                  <a:schemeClr val="bg1">
                    <a:lumMod val="75000"/>
                  </a:schemeClr>
                </a:solidFill>
              </a:rPr>
              <a:t>-router-policy".</a:t>
            </a:r>
          </a:p>
        </p:txBody>
      </p:sp>
      <p:cxnSp>
        <p:nvCxnSpPr>
          <p:cNvPr id="20" name="Straight Arrow Connector 19">
            <a:extLst>
              <a:ext uri="{FF2B5EF4-FFF2-40B4-BE49-F238E27FC236}">
                <a16:creationId xmlns:a16="http://schemas.microsoft.com/office/drawing/2014/main" id="{2786589B-97E6-4A47-B32F-010CCAACAC41}"/>
              </a:ext>
            </a:extLst>
          </p:cNvPr>
          <p:cNvCxnSpPr>
            <a:cxnSpLocks/>
            <a:stCxn id="24" idx="1"/>
          </p:cNvCxnSpPr>
          <p:nvPr/>
        </p:nvCxnSpPr>
        <p:spPr>
          <a:xfrm flipH="1">
            <a:off x="5197463" y="2660412"/>
            <a:ext cx="630443" cy="192518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91DBC79-2B04-F84A-A991-5E4E23A5F544}"/>
              </a:ext>
            </a:extLst>
          </p:cNvPr>
          <p:cNvGrpSpPr/>
          <p:nvPr/>
        </p:nvGrpSpPr>
        <p:grpSpPr>
          <a:xfrm>
            <a:off x="5726048" y="2552462"/>
            <a:ext cx="1443102" cy="207749"/>
            <a:chOff x="6419077" y="1667919"/>
            <a:chExt cx="1443102" cy="207749"/>
          </a:xfrm>
        </p:grpSpPr>
        <p:sp>
          <p:nvSpPr>
            <p:cNvPr id="22" name="Oval 21">
              <a:extLst>
                <a:ext uri="{FF2B5EF4-FFF2-40B4-BE49-F238E27FC236}">
                  <a16:creationId xmlns:a16="http://schemas.microsoft.com/office/drawing/2014/main" id="{8762F85F-8648-F648-9D56-3664B9F52E2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B1E0F263-4F49-C04D-947F-C6A60C73E40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5" name="Rectangle 24">
              <a:extLst>
                <a:ext uri="{FF2B5EF4-FFF2-40B4-BE49-F238E27FC236}">
                  <a16:creationId xmlns:a16="http://schemas.microsoft.com/office/drawing/2014/main" id="{E8784583-5E0E-DA4C-86F7-652FBD91B5C0}"/>
                </a:ext>
              </a:extLst>
            </p:cNvPr>
            <p:cNvSpPr/>
            <p:nvPr/>
          </p:nvSpPr>
          <p:spPr>
            <a:xfrm>
              <a:off x="6618249" y="1710238"/>
              <a:ext cx="1243930"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to choose the new node</a:t>
              </a:r>
            </a:p>
          </p:txBody>
        </p:sp>
      </p:grpSp>
      <p:cxnSp>
        <p:nvCxnSpPr>
          <p:cNvPr id="27" name="Straight Arrow Connector 26">
            <a:extLst>
              <a:ext uri="{FF2B5EF4-FFF2-40B4-BE49-F238E27FC236}">
                <a16:creationId xmlns:a16="http://schemas.microsoft.com/office/drawing/2014/main" id="{6DF01370-07C0-784D-A6C6-C9E0671B29D7}"/>
              </a:ext>
            </a:extLst>
          </p:cNvPr>
          <p:cNvCxnSpPr>
            <a:cxnSpLocks/>
            <a:stCxn id="30" idx="1"/>
          </p:cNvCxnSpPr>
          <p:nvPr/>
        </p:nvCxnSpPr>
        <p:spPr>
          <a:xfrm>
            <a:off x="7729587" y="2368328"/>
            <a:ext cx="496614" cy="25589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0711FBFF-6002-F647-AF42-0EA62FD62B49}"/>
              </a:ext>
            </a:extLst>
          </p:cNvPr>
          <p:cNvGrpSpPr/>
          <p:nvPr/>
        </p:nvGrpSpPr>
        <p:grpSpPr>
          <a:xfrm>
            <a:off x="7627729" y="2260378"/>
            <a:ext cx="190758" cy="207749"/>
            <a:chOff x="6419077" y="1667919"/>
            <a:chExt cx="190758" cy="207749"/>
          </a:xfrm>
        </p:grpSpPr>
        <p:sp>
          <p:nvSpPr>
            <p:cNvPr id="29" name="Oval 28">
              <a:extLst>
                <a:ext uri="{FF2B5EF4-FFF2-40B4-BE49-F238E27FC236}">
                  <a16:creationId xmlns:a16="http://schemas.microsoft.com/office/drawing/2014/main" id="{440E95FC-35E9-EA41-98D8-471641618E3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7">
              <a:extLst>
                <a:ext uri="{FF2B5EF4-FFF2-40B4-BE49-F238E27FC236}">
                  <a16:creationId xmlns:a16="http://schemas.microsoft.com/office/drawing/2014/main" id="{92F007A9-1598-E04D-832D-BD585DDD145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32" name="Straight Arrow Connector 31">
            <a:extLst>
              <a:ext uri="{FF2B5EF4-FFF2-40B4-BE49-F238E27FC236}">
                <a16:creationId xmlns:a16="http://schemas.microsoft.com/office/drawing/2014/main" id="{F3E9C8A9-B9FE-8441-8D43-F8114E0BF091}"/>
              </a:ext>
            </a:extLst>
          </p:cNvPr>
          <p:cNvCxnSpPr>
            <a:cxnSpLocks/>
            <a:stCxn id="35" idx="1"/>
          </p:cNvCxnSpPr>
          <p:nvPr/>
        </p:nvCxnSpPr>
        <p:spPr>
          <a:xfrm flipV="1">
            <a:off x="8053142" y="4026352"/>
            <a:ext cx="637247" cy="44904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C25B72B-3538-6340-9A4C-53847975EC70}"/>
              </a:ext>
            </a:extLst>
          </p:cNvPr>
          <p:cNvGrpSpPr/>
          <p:nvPr/>
        </p:nvGrpSpPr>
        <p:grpSpPr>
          <a:xfrm>
            <a:off x="7951284" y="4367443"/>
            <a:ext cx="1032734" cy="207749"/>
            <a:chOff x="6419077" y="1667919"/>
            <a:chExt cx="1032734" cy="207749"/>
          </a:xfrm>
        </p:grpSpPr>
        <p:sp>
          <p:nvSpPr>
            <p:cNvPr id="34" name="Oval 33">
              <a:extLst>
                <a:ext uri="{FF2B5EF4-FFF2-40B4-BE49-F238E27FC236}">
                  <a16:creationId xmlns:a16="http://schemas.microsoft.com/office/drawing/2014/main" id="{8BB7F57A-8278-6A42-BB37-0A8A542C08D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046BA92A-5310-D641-ACAB-EDD5C490BF1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36" name="Rectangle 35">
              <a:extLst>
                <a:ext uri="{FF2B5EF4-FFF2-40B4-BE49-F238E27FC236}">
                  <a16:creationId xmlns:a16="http://schemas.microsoft.com/office/drawing/2014/main" id="{77E34E30-46FC-6941-AB24-220D22FDD919}"/>
                </a:ext>
              </a:extLst>
            </p:cNvPr>
            <p:cNvSpPr/>
            <p:nvPr/>
          </p:nvSpPr>
          <p:spPr>
            <a:xfrm>
              <a:off x="6618249" y="1710238"/>
              <a:ext cx="83356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Update it to 65001</a:t>
              </a:r>
            </a:p>
          </p:txBody>
        </p:sp>
      </p:grpSp>
    </p:spTree>
    <p:extLst>
      <p:ext uri="{BB962C8B-B14F-4D97-AF65-F5344CB8AC3E}">
        <p14:creationId xmlns:p14="http://schemas.microsoft.com/office/powerpoint/2010/main" val="21181352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5C4F3-EC01-054C-8862-EAEF40BBCEE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 &gt; Nodes</a:t>
            </a:r>
            <a:r>
              <a:rPr lang="en-US" sz="1000">
                <a:solidFill>
                  <a:schemeClr val="bg1">
                    <a:lumMod val="75000"/>
                  </a:schemeClr>
                </a:solidFill>
              </a:rPr>
              <a:t>, create a new external generic system called "</a:t>
            </a:r>
            <a:r>
              <a:rPr lang="en-US" sz="1000" err="1">
                <a:solidFill>
                  <a:schemeClr val="bg1">
                    <a:lumMod val="75000"/>
                  </a:schemeClr>
                </a:solidFill>
              </a:rPr>
              <a:t>ext</a:t>
            </a:r>
            <a:r>
              <a:rPr lang="en-US" sz="1000">
                <a:solidFill>
                  <a:schemeClr val="bg1">
                    <a:lumMod val="75000"/>
                  </a:schemeClr>
                </a:solidFill>
              </a:rPr>
              <a:t>-router".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err="1">
                <a:solidFill>
                  <a:schemeClr val="bg1">
                    <a:lumMod val="75000"/>
                  </a:schemeClr>
                </a:solidFill>
              </a:rPr>
              <a:t>ext</a:t>
            </a:r>
            <a:r>
              <a:rPr lang="en-US" sz="1000">
                <a:solidFill>
                  <a:schemeClr val="bg1">
                    <a:lumMod val="75000"/>
                  </a:schemeClr>
                </a:solidFill>
              </a:rPr>
              <a:t>-router", open the properties page and edit its ASN, update it to "65001".  If you skip this step, Apstra will ask you to assign a ASN resource pool to external generic system at later stage.</a:t>
            </a:r>
          </a:p>
          <a:p>
            <a:pPr marL="171450" indent="-171450">
              <a:lnSpc>
                <a:spcPct val="100000"/>
              </a:lnSpc>
              <a:spcBef>
                <a:spcPts val="900"/>
              </a:spcBef>
              <a:buFont typeface="Arial" panose="020B0604020202020204" pitchFamily="34" charset="0"/>
              <a:buChar char="•"/>
            </a:pPr>
            <a:r>
              <a:rPr lang="en-US" sz="1000"/>
              <a:t>Go to Topology page and click </a:t>
            </a:r>
            <a:r>
              <a:rPr lang="en-US" sz="1000" b="1"/>
              <a:t>Add links </a:t>
            </a:r>
            <a:r>
              <a:rPr lang="en-US" sz="1000"/>
              <a:t>button.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external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Policies &gt; Routing Policies</a:t>
            </a:r>
            <a:r>
              <a:rPr lang="en-US" sz="1000">
                <a:solidFill>
                  <a:schemeClr val="bg1">
                    <a:lumMod val="75000"/>
                  </a:schemeClr>
                </a:solidFill>
              </a:rPr>
              <a:t>, create a new routing policy called "</a:t>
            </a:r>
            <a:r>
              <a:rPr lang="en-US" sz="1000" err="1">
                <a:solidFill>
                  <a:schemeClr val="bg1">
                    <a:lumMod val="75000"/>
                  </a:schemeClr>
                </a:solidFill>
              </a:rPr>
              <a:t>ext</a:t>
            </a:r>
            <a:r>
              <a:rPr lang="en-US" sz="1000">
                <a:solidFill>
                  <a:schemeClr val="bg1">
                    <a:lumMod val="75000"/>
                  </a:schemeClr>
                </a:solidFill>
              </a:rPr>
              <a:t>-router-policy".</a:t>
            </a:r>
          </a:p>
        </p:txBody>
      </p:sp>
      <p:cxnSp>
        <p:nvCxnSpPr>
          <p:cNvPr id="20" name="Straight Arrow Connector 19">
            <a:extLst>
              <a:ext uri="{FF2B5EF4-FFF2-40B4-BE49-F238E27FC236}">
                <a16:creationId xmlns:a16="http://schemas.microsoft.com/office/drawing/2014/main" id="{D521B49E-AFBC-4349-B943-A8AF916E189E}"/>
              </a:ext>
            </a:extLst>
          </p:cNvPr>
          <p:cNvCxnSpPr>
            <a:cxnSpLocks/>
            <a:stCxn id="24" idx="1"/>
          </p:cNvCxnSpPr>
          <p:nvPr/>
        </p:nvCxnSpPr>
        <p:spPr>
          <a:xfrm flipV="1">
            <a:off x="7423197" y="4151214"/>
            <a:ext cx="596010" cy="41303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3901D6F-A736-6A49-9EFA-A642D9535DD2}"/>
              </a:ext>
            </a:extLst>
          </p:cNvPr>
          <p:cNvGrpSpPr/>
          <p:nvPr/>
        </p:nvGrpSpPr>
        <p:grpSpPr>
          <a:xfrm>
            <a:off x="7321339" y="4456296"/>
            <a:ext cx="1305244" cy="207749"/>
            <a:chOff x="6419077" y="1667919"/>
            <a:chExt cx="1305244" cy="207749"/>
          </a:xfrm>
        </p:grpSpPr>
        <p:sp>
          <p:nvSpPr>
            <p:cNvPr id="22" name="Oval 21">
              <a:extLst>
                <a:ext uri="{FF2B5EF4-FFF2-40B4-BE49-F238E27FC236}">
                  <a16:creationId xmlns:a16="http://schemas.microsoft.com/office/drawing/2014/main" id="{C2B307E1-2AEB-174E-A890-13E188A781B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C9D69403-58E9-DC4D-90A0-92A740131E8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5" name="Rectangle 24">
              <a:extLst>
                <a:ext uri="{FF2B5EF4-FFF2-40B4-BE49-F238E27FC236}">
                  <a16:creationId xmlns:a16="http://schemas.microsoft.com/office/drawing/2014/main" id="{2C100EE1-650A-D14F-B84F-F608DD5474CB}"/>
                </a:ext>
              </a:extLst>
            </p:cNvPr>
            <p:cNvSpPr/>
            <p:nvPr/>
          </p:nvSpPr>
          <p:spPr>
            <a:xfrm>
              <a:off x="6618249" y="1710238"/>
              <a:ext cx="110607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Verify the ASN is updated</a:t>
              </a:r>
            </a:p>
          </p:txBody>
        </p:sp>
      </p:grpSp>
      <p:cxnSp>
        <p:nvCxnSpPr>
          <p:cNvPr id="26" name="Straight Arrow Connector 25">
            <a:extLst>
              <a:ext uri="{FF2B5EF4-FFF2-40B4-BE49-F238E27FC236}">
                <a16:creationId xmlns:a16="http://schemas.microsoft.com/office/drawing/2014/main" id="{5CC64E95-3FBF-074B-B2E4-DF2901BCE6C0}"/>
              </a:ext>
            </a:extLst>
          </p:cNvPr>
          <p:cNvCxnSpPr>
            <a:cxnSpLocks/>
            <a:stCxn id="29" idx="1"/>
          </p:cNvCxnSpPr>
          <p:nvPr/>
        </p:nvCxnSpPr>
        <p:spPr>
          <a:xfrm flipH="1">
            <a:off x="5146535" y="2223359"/>
            <a:ext cx="342215" cy="28517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0454127-C173-ED4B-AC2A-2CD2495C17D9}"/>
              </a:ext>
            </a:extLst>
          </p:cNvPr>
          <p:cNvGrpSpPr/>
          <p:nvPr/>
        </p:nvGrpSpPr>
        <p:grpSpPr>
          <a:xfrm>
            <a:off x="5386892" y="2115409"/>
            <a:ext cx="190758" cy="207749"/>
            <a:chOff x="6419077" y="1667919"/>
            <a:chExt cx="190758" cy="207749"/>
          </a:xfrm>
        </p:grpSpPr>
        <p:sp>
          <p:nvSpPr>
            <p:cNvPr id="28" name="Oval 27">
              <a:extLst>
                <a:ext uri="{FF2B5EF4-FFF2-40B4-BE49-F238E27FC236}">
                  <a16:creationId xmlns:a16="http://schemas.microsoft.com/office/drawing/2014/main" id="{5BE0DFD5-9559-8F40-B25F-0A3CEF6083A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7">
              <a:extLst>
                <a:ext uri="{FF2B5EF4-FFF2-40B4-BE49-F238E27FC236}">
                  <a16:creationId xmlns:a16="http://schemas.microsoft.com/office/drawing/2014/main" id="{34ACEE40-AA3C-CD4C-BCE8-E1C099DB333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30" name="Straight Arrow Connector 29">
            <a:extLst>
              <a:ext uri="{FF2B5EF4-FFF2-40B4-BE49-F238E27FC236}">
                <a16:creationId xmlns:a16="http://schemas.microsoft.com/office/drawing/2014/main" id="{CD6946F5-C1DA-6247-8F0F-AD82D7320716}"/>
              </a:ext>
            </a:extLst>
          </p:cNvPr>
          <p:cNvCxnSpPr>
            <a:cxnSpLocks/>
            <a:stCxn id="33" idx="1"/>
          </p:cNvCxnSpPr>
          <p:nvPr/>
        </p:nvCxnSpPr>
        <p:spPr>
          <a:xfrm flipH="1">
            <a:off x="5316467" y="3117390"/>
            <a:ext cx="524283" cy="20843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3DB0BBCF-67C5-0041-8D2D-5959C5B27B34}"/>
              </a:ext>
            </a:extLst>
          </p:cNvPr>
          <p:cNvGrpSpPr/>
          <p:nvPr/>
        </p:nvGrpSpPr>
        <p:grpSpPr>
          <a:xfrm>
            <a:off x="5738892" y="3009440"/>
            <a:ext cx="190758" cy="207749"/>
            <a:chOff x="6419077" y="1667919"/>
            <a:chExt cx="190758" cy="207749"/>
          </a:xfrm>
        </p:grpSpPr>
        <p:sp>
          <p:nvSpPr>
            <p:cNvPr id="32" name="Oval 31">
              <a:extLst>
                <a:ext uri="{FF2B5EF4-FFF2-40B4-BE49-F238E27FC236}">
                  <a16:creationId xmlns:a16="http://schemas.microsoft.com/office/drawing/2014/main" id="{C7F49CAD-B687-7E49-9A50-D2B11B662B5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7">
              <a:extLst>
                <a:ext uri="{FF2B5EF4-FFF2-40B4-BE49-F238E27FC236}">
                  <a16:creationId xmlns:a16="http://schemas.microsoft.com/office/drawing/2014/main" id="{3B1A2CF1-E42E-AF4A-81D3-17108D5F770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21259280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3998BC-C13E-5C4E-9A9A-E20B641B713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 &gt; Nodes</a:t>
            </a:r>
            <a:r>
              <a:rPr lang="en-US" sz="1000">
                <a:solidFill>
                  <a:schemeClr val="bg1">
                    <a:lumMod val="75000"/>
                  </a:schemeClr>
                </a:solidFill>
              </a:rPr>
              <a:t>, create a new external generic system called "</a:t>
            </a:r>
            <a:r>
              <a:rPr lang="en-US" sz="1000" err="1">
                <a:solidFill>
                  <a:schemeClr val="bg1">
                    <a:lumMod val="75000"/>
                  </a:schemeClr>
                </a:solidFill>
              </a:rPr>
              <a:t>ext</a:t>
            </a:r>
            <a:r>
              <a:rPr lang="en-US" sz="1000">
                <a:solidFill>
                  <a:schemeClr val="bg1">
                    <a:lumMod val="75000"/>
                  </a:schemeClr>
                </a:solidFill>
              </a:rPr>
              <a:t>-router".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err="1">
                <a:solidFill>
                  <a:schemeClr val="bg1">
                    <a:lumMod val="75000"/>
                  </a:schemeClr>
                </a:solidFill>
              </a:rPr>
              <a:t>ext</a:t>
            </a:r>
            <a:r>
              <a:rPr lang="en-US" sz="1000">
                <a:solidFill>
                  <a:schemeClr val="bg1">
                    <a:lumMod val="75000"/>
                  </a:schemeClr>
                </a:solidFill>
              </a:rPr>
              <a:t>-router", open the properties page and edit its ASN, update it to "65001".  If you skip this step, Apstra will ask you to assign a ASN resource pool to external generic system at later stage.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Topology page and click </a:t>
            </a:r>
            <a:r>
              <a:rPr lang="en-US" sz="1000" b="1">
                <a:solidFill>
                  <a:schemeClr val="bg1">
                    <a:lumMod val="75000"/>
                  </a:schemeClr>
                </a:solidFill>
              </a:rPr>
              <a:t>Add links </a:t>
            </a:r>
            <a:r>
              <a:rPr lang="en-US" sz="1000">
                <a:solidFill>
                  <a:schemeClr val="bg1">
                    <a:lumMod val="75000"/>
                  </a:schemeClr>
                </a:solidFill>
              </a:rPr>
              <a:t>button.</a:t>
            </a:r>
          </a:p>
          <a:p>
            <a:pPr marL="171450" indent="-171450">
              <a:lnSpc>
                <a:spcPct val="100000"/>
              </a:lnSpc>
              <a:spcBef>
                <a:spcPts val="900"/>
              </a:spcBef>
              <a:buFont typeface="Arial" panose="020B0604020202020204" pitchFamily="34" charset="0"/>
              <a:buChar char="•"/>
            </a:pPr>
            <a:r>
              <a:rPr lang="en-US" sz="1000"/>
              <a:t>Follow the screenshots to add external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Policies &gt; Routing Policies</a:t>
            </a:r>
            <a:r>
              <a:rPr lang="en-US" sz="1000">
                <a:solidFill>
                  <a:schemeClr val="bg1">
                    <a:lumMod val="75000"/>
                  </a:schemeClr>
                </a:solidFill>
              </a:rPr>
              <a:t>, create a new routing policy called "</a:t>
            </a:r>
            <a:r>
              <a:rPr lang="en-US" sz="1000" err="1">
                <a:solidFill>
                  <a:schemeClr val="bg1">
                    <a:lumMod val="75000"/>
                  </a:schemeClr>
                </a:solidFill>
              </a:rPr>
              <a:t>ext</a:t>
            </a:r>
            <a:r>
              <a:rPr lang="en-US" sz="1000">
                <a:solidFill>
                  <a:schemeClr val="bg1">
                    <a:lumMod val="75000"/>
                  </a:schemeClr>
                </a:solidFill>
              </a:rPr>
              <a:t>-router-policy".</a:t>
            </a:r>
          </a:p>
        </p:txBody>
      </p:sp>
      <p:cxnSp>
        <p:nvCxnSpPr>
          <p:cNvPr id="14" name="Straight Arrow Connector 13">
            <a:extLst>
              <a:ext uri="{FF2B5EF4-FFF2-40B4-BE49-F238E27FC236}">
                <a16:creationId xmlns:a16="http://schemas.microsoft.com/office/drawing/2014/main" id="{94E22A74-7ED4-F04D-BD05-42D77F0713CE}"/>
              </a:ext>
            </a:extLst>
          </p:cNvPr>
          <p:cNvCxnSpPr>
            <a:cxnSpLocks/>
            <a:stCxn id="19" idx="1"/>
          </p:cNvCxnSpPr>
          <p:nvPr/>
        </p:nvCxnSpPr>
        <p:spPr>
          <a:xfrm>
            <a:off x="8328194" y="3206509"/>
            <a:ext cx="338534" cy="26821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CC15BA3-1E22-594D-9702-9E4345AA3A70}"/>
              </a:ext>
            </a:extLst>
          </p:cNvPr>
          <p:cNvGrpSpPr/>
          <p:nvPr/>
        </p:nvGrpSpPr>
        <p:grpSpPr>
          <a:xfrm>
            <a:off x="8226336" y="3098559"/>
            <a:ext cx="190758" cy="207749"/>
            <a:chOff x="6419077" y="1667919"/>
            <a:chExt cx="190758" cy="207749"/>
          </a:xfrm>
        </p:grpSpPr>
        <p:sp>
          <p:nvSpPr>
            <p:cNvPr id="18" name="Oval 17">
              <a:extLst>
                <a:ext uri="{FF2B5EF4-FFF2-40B4-BE49-F238E27FC236}">
                  <a16:creationId xmlns:a16="http://schemas.microsoft.com/office/drawing/2014/main" id="{0B48A122-6574-D54F-80DC-84A6D3B2D6E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9E371CCE-6EC3-AB46-AACC-7481E9D0C42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spTree>
    <p:extLst>
      <p:ext uri="{BB962C8B-B14F-4D97-AF65-F5344CB8AC3E}">
        <p14:creationId xmlns:p14="http://schemas.microsoft.com/office/powerpoint/2010/main" val="25710804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94E157-7A08-AE42-88C1-A44341D2335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 &gt; Nodes</a:t>
            </a:r>
            <a:r>
              <a:rPr lang="en-US" sz="1000">
                <a:solidFill>
                  <a:schemeClr val="bg1">
                    <a:lumMod val="75000"/>
                  </a:schemeClr>
                </a:solidFill>
              </a:rPr>
              <a:t>, create a new external generic system called "</a:t>
            </a:r>
            <a:r>
              <a:rPr lang="en-US" sz="1000" err="1">
                <a:solidFill>
                  <a:schemeClr val="bg1">
                    <a:lumMod val="75000"/>
                  </a:schemeClr>
                </a:solidFill>
              </a:rPr>
              <a:t>ext</a:t>
            </a:r>
            <a:r>
              <a:rPr lang="en-US" sz="1000">
                <a:solidFill>
                  <a:schemeClr val="bg1">
                    <a:lumMod val="75000"/>
                  </a:schemeClr>
                </a:solidFill>
              </a:rPr>
              <a:t>-router".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err="1">
                <a:solidFill>
                  <a:schemeClr val="bg1">
                    <a:lumMod val="75000"/>
                  </a:schemeClr>
                </a:solidFill>
              </a:rPr>
              <a:t>ext</a:t>
            </a:r>
            <a:r>
              <a:rPr lang="en-US" sz="1000">
                <a:solidFill>
                  <a:schemeClr val="bg1">
                    <a:lumMod val="75000"/>
                  </a:schemeClr>
                </a:solidFill>
              </a:rPr>
              <a:t>-router", open the properties page and edit its ASN, update it to "65001".  If you skip this step, Apstra will ask you to assign a ASN resource pool to external generic system at later stage.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Topology page and click </a:t>
            </a:r>
            <a:r>
              <a:rPr lang="en-US" sz="1000" b="1">
                <a:solidFill>
                  <a:schemeClr val="bg1">
                    <a:lumMod val="75000"/>
                  </a:schemeClr>
                </a:solidFill>
              </a:rPr>
              <a:t>Add links </a:t>
            </a:r>
            <a:r>
              <a:rPr lang="en-US" sz="1000">
                <a:solidFill>
                  <a:schemeClr val="bg1">
                    <a:lumMod val="75000"/>
                  </a:schemeClr>
                </a:solidFill>
              </a:rPr>
              <a:t>button.</a:t>
            </a:r>
          </a:p>
          <a:p>
            <a:pPr marL="171450" indent="-171450">
              <a:lnSpc>
                <a:spcPct val="100000"/>
              </a:lnSpc>
              <a:spcBef>
                <a:spcPts val="900"/>
              </a:spcBef>
              <a:buFont typeface="Arial" panose="020B0604020202020204" pitchFamily="34" charset="0"/>
              <a:buChar char="•"/>
            </a:pPr>
            <a:r>
              <a:rPr lang="en-US" sz="1000"/>
              <a:t>Follow the screenshots to add external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Policies &gt; Routing Policies</a:t>
            </a:r>
            <a:r>
              <a:rPr lang="en-US" sz="1000">
                <a:solidFill>
                  <a:schemeClr val="bg1">
                    <a:lumMod val="75000"/>
                  </a:schemeClr>
                </a:solidFill>
              </a:rPr>
              <a:t>, create a new routing policy called "</a:t>
            </a:r>
            <a:r>
              <a:rPr lang="en-US" sz="1000" err="1">
                <a:solidFill>
                  <a:schemeClr val="bg1">
                    <a:lumMod val="75000"/>
                  </a:schemeClr>
                </a:solidFill>
              </a:rPr>
              <a:t>ext</a:t>
            </a:r>
            <a:r>
              <a:rPr lang="en-US" sz="1000">
                <a:solidFill>
                  <a:schemeClr val="bg1">
                    <a:lumMod val="75000"/>
                  </a:schemeClr>
                </a:solidFill>
              </a:rPr>
              <a:t>-router-policy".</a:t>
            </a:r>
          </a:p>
        </p:txBody>
      </p:sp>
      <p:cxnSp>
        <p:nvCxnSpPr>
          <p:cNvPr id="50" name="Straight Arrow Connector 49">
            <a:extLst>
              <a:ext uri="{FF2B5EF4-FFF2-40B4-BE49-F238E27FC236}">
                <a16:creationId xmlns:a16="http://schemas.microsoft.com/office/drawing/2014/main" id="{E098C59B-DC3B-D340-BD6E-AF023F065758}"/>
              </a:ext>
            </a:extLst>
          </p:cNvPr>
          <p:cNvCxnSpPr>
            <a:cxnSpLocks/>
            <a:stCxn id="53" idx="1"/>
          </p:cNvCxnSpPr>
          <p:nvPr/>
        </p:nvCxnSpPr>
        <p:spPr>
          <a:xfrm flipH="1">
            <a:off x="4778908" y="1996082"/>
            <a:ext cx="715241" cy="42340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1652A1F1-4B9C-DB4A-9D9F-C0F4A81C239E}"/>
              </a:ext>
            </a:extLst>
          </p:cNvPr>
          <p:cNvGrpSpPr/>
          <p:nvPr/>
        </p:nvGrpSpPr>
        <p:grpSpPr>
          <a:xfrm>
            <a:off x="5392291" y="1888132"/>
            <a:ext cx="1534474" cy="207749"/>
            <a:chOff x="6419077" y="1667919"/>
            <a:chExt cx="1534474" cy="207749"/>
          </a:xfrm>
        </p:grpSpPr>
        <p:sp>
          <p:nvSpPr>
            <p:cNvPr id="52" name="Oval 51">
              <a:extLst>
                <a:ext uri="{FF2B5EF4-FFF2-40B4-BE49-F238E27FC236}">
                  <a16:creationId xmlns:a16="http://schemas.microsoft.com/office/drawing/2014/main" id="{6BB0B574-66DB-8C47-9B37-44F298F48B3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7">
              <a:extLst>
                <a:ext uri="{FF2B5EF4-FFF2-40B4-BE49-F238E27FC236}">
                  <a16:creationId xmlns:a16="http://schemas.microsoft.com/office/drawing/2014/main" id="{86935A13-76B3-504A-AB37-05929985454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54" name="Rectangle 53">
              <a:extLst>
                <a:ext uri="{FF2B5EF4-FFF2-40B4-BE49-F238E27FC236}">
                  <a16:creationId xmlns:a16="http://schemas.microsoft.com/office/drawing/2014/main" id="{44892B37-96AE-0840-8E08-17E4B7ACDC0E}"/>
                </a:ext>
              </a:extLst>
            </p:cNvPr>
            <p:cNvSpPr/>
            <p:nvPr/>
          </p:nvSpPr>
          <p:spPr>
            <a:xfrm>
              <a:off x="6618249" y="1710238"/>
              <a:ext cx="133530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border_rack_001_leaf1</a:t>
              </a:r>
            </a:p>
          </p:txBody>
        </p:sp>
      </p:grpSp>
      <p:cxnSp>
        <p:nvCxnSpPr>
          <p:cNvPr id="55" name="Straight Arrow Connector 54">
            <a:extLst>
              <a:ext uri="{FF2B5EF4-FFF2-40B4-BE49-F238E27FC236}">
                <a16:creationId xmlns:a16="http://schemas.microsoft.com/office/drawing/2014/main" id="{30A34DE2-8844-0543-8BC3-FAF416F744B8}"/>
              </a:ext>
            </a:extLst>
          </p:cNvPr>
          <p:cNvCxnSpPr>
            <a:cxnSpLocks/>
            <a:stCxn id="58" idx="1"/>
          </p:cNvCxnSpPr>
          <p:nvPr/>
        </p:nvCxnSpPr>
        <p:spPr>
          <a:xfrm flipH="1">
            <a:off x="4561988" y="3645700"/>
            <a:ext cx="474371" cy="35563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0813E223-3BC3-E34A-8ADC-82126ADCDE35}"/>
              </a:ext>
            </a:extLst>
          </p:cNvPr>
          <p:cNvGrpSpPr/>
          <p:nvPr/>
        </p:nvGrpSpPr>
        <p:grpSpPr>
          <a:xfrm>
            <a:off x="4934501" y="3537750"/>
            <a:ext cx="1119296" cy="207749"/>
            <a:chOff x="6419077" y="1667919"/>
            <a:chExt cx="1119296" cy="207749"/>
          </a:xfrm>
        </p:grpSpPr>
        <p:sp>
          <p:nvSpPr>
            <p:cNvPr id="57" name="Oval 56">
              <a:extLst>
                <a:ext uri="{FF2B5EF4-FFF2-40B4-BE49-F238E27FC236}">
                  <a16:creationId xmlns:a16="http://schemas.microsoft.com/office/drawing/2014/main" id="{32DC8CD8-1B3A-1345-AFAC-77CA73BE2AC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7">
              <a:extLst>
                <a:ext uri="{FF2B5EF4-FFF2-40B4-BE49-F238E27FC236}">
                  <a16:creationId xmlns:a16="http://schemas.microsoft.com/office/drawing/2014/main" id="{C939DC3D-284F-FD46-9214-8D9CEB7656D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59" name="Rectangle 58">
              <a:extLst>
                <a:ext uri="{FF2B5EF4-FFF2-40B4-BE49-F238E27FC236}">
                  <a16:creationId xmlns:a16="http://schemas.microsoft.com/office/drawing/2014/main" id="{1C4B0DB6-C939-2B40-A7CF-97B750A5155C}"/>
                </a:ext>
              </a:extLst>
            </p:cNvPr>
            <p:cNvSpPr/>
            <p:nvPr/>
          </p:nvSpPr>
          <p:spPr>
            <a:xfrm>
              <a:off x="6618249" y="1710238"/>
              <a:ext cx="920124"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switch1-link1</a:t>
              </a:r>
            </a:p>
          </p:txBody>
        </p:sp>
      </p:grpSp>
      <p:cxnSp>
        <p:nvCxnSpPr>
          <p:cNvPr id="60" name="Straight Arrow Connector 59">
            <a:extLst>
              <a:ext uri="{FF2B5EF4-FFF2-40B4-BE49-F238E27FC236}">
                <a16:creationId xmlns:a16="http://schemas.microsoft.com/office/drawing/2014/main" id="{63AFB7C9-8FD8-4E49-9E62-7F0BA599D584}"/>
              </a:ext>
            </a:extLst>
          </p:cNvPr>
          <p:cNvCxnSpPr>
            <a:cxnSpLocks/>
            <a:stCxn id="63" idx="1"/>
          </p:cNvCxnSpPr>
          <p:nvPr/>
        </p:nvCxnSpPr>
        <p:spPr>
          <a:xfrm flipH="1">
            <a:off x="5493074" y="3766125"/>
            <a:ext cx="766235" cy="24188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8FC5420-0034-4843-9BAD-536015251E42}"/>
              </a:ext>
            </a:extLst>
          </p:cNvPr>
          <p:cNvGrpSpPr/>
          <p:nvPr/>
        </p:nvGrpSpPr>
        <p:grpSpPr>
          <a:xfrm>
            <a:off x="6157451" y="3658175"/>
            <a:ext cx="870831" cy="207749"/>
            <a:chOff x="6419077" y="1667919"/>
            <a:chExt cx="870831" cy="207749"/>
          </a:xfrm>
        </p:grpSpPr>
        <p:sp>
          <p:nvSpPr>
            <p:cNvPr id="62" name="Oval 61">
              <a:extLst>
                <a:ext uri="{FF2B5EF4-FFF2-40B4-BE49-F238E27FC236}">
                  <a16:creationId xmlns:a16="http://schemas.microsoft.com/office/drawing/2014/main" id="{EE8C6383-3C3B-8D4B-AC9A-508101FD500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7">
              <a:extLst>
                <a:ext uri="{FF2B5EF4-FFF2-40B4-BE49-F238E27FC236}">
                  <a16:creationId xmlns:a16="http://schemas.microsoft.com/office/drawing/2014/main" id="{D9CD656E-2016-B241-9091-57C54AF3669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64" name="Rectangle 63">
              <a:extLst>
                <a:ext uri="{FF2B5EF4-FFF2-40B4-BE49-F238E27FC236}">
                  <a16:creationId xmlns:a16="http://schemas.microsoft.com/office/drawing/2014/main" id="{E3F896C0-F785-2943-B1EB-EE58FBD65389}"/>
                </a:ext>
              </a:extLst>
            </p:cNvPr>
            <p:cNvSpPr/>
            <p:nvPr/>
          </p:nvSpPr>
          <p:spPr>
            <a:xfrm>
              <a:off x="6618249" y="1710238"/>
              <a:ext cx="671659"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No LAG</a:t>
              </a:r>
            </a:p>
          </p:txBody>
        </p:sp>
      </p:grpSp>
      <p:cxnSp>
        <p:nvCxnSpPr>
          <p:cNvPr id="65" name="Straight Arrow Connector 64">
            <a:extLst>
              <a:ext uri="{FF2B5EF4-FFF2-40B4-BE49-F238E27FC236}">
                <a16:creationId xmlns:a16="http://schemas.microsoft.com/office/drawing/2014/main" id="{4388C202-D5D3-3A45-8020-8FA029141945}"/>
              </a:ext>
            </a:extLst>
          </p:cNvPr>
          <p:cNvCxnSpPr>
            <a:cxnSpLocks/>
            <a:stCxn id="68" idx="1"/>
          </p:cNvCxnSpPr>
          <p:nvPr/>
        </p:nvCxnSpPr>
        <p:spPr>
          <a:xfrm flipH="1">
            <a:off x="4508593" y="2679700"/>
            <a:ext cx="629624" cy="14359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E8B35BE7-375F-5D41-A465-F2FBE5120203}"/>
              </a:ext>
            </a:extLst>
          </p:cNvPr>
          <p:cNvGrpSpPr/>
          <p:nvPr/>
        </p:nvGrpSpPr>
        <p:grpSpPr>
          <a:xfrm>
            <a:off x="5036359" y="2571750"/>
            <a:ext cx="1733246" cy="207749"/>
            <a:chOff x="6419077" y="1667919"/>
            <a:chExt cx="1733246" cy="207749"/>
          </a:xfrm>
        </p:grpSpPr>
        <p:sp>
          <p:nvSpPr>
            <p:cNvPr id="67" name="Oval 66">
              <a:extLst>
                <a:ext uri="{FF2B5EF4-FFF2-40B4-BE49-F238E27FC236}">
                  <a16:creationId xmlns:a16="http://schemas.microsoft.com/office/drawing/2014/main" id="{56898840-7A5C-924A-AF1F-76B264BEFB1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7">
              <a:extLst>
                <a:ext uri="{FF2B5EF4-FFF2-40B4-BE49-F238E27FC236}">
                  <a16:creationId xmlns:a16="http://schemas.microsoft.com/office/drawing/2014/main" id="{28498BA2-2F9B-7843-B8C6-7D7F7AD616A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sp>
          <p:nvSpPr>
            <p:cNvPr id="69" name="Rectangle 68">
              <a:extLst>
                <a:ext uri="{FF2B5EF4-FFF2-40B4-BE49-F238E27FC236}">
                  <a16:creationId xmlns:a16="http://schemas.microsoft.com/office/drawing/2014/main" id="{A26E0080-25BE-4742-8C32-0C51E9BEC909}"/>
                </a:ext>
              </a:extLst>
            </p:cNvPr>
            <p:cNvSpPr/>
            <p:nvPr/>
          </p:nvSpPr>
          <p:spPr>
            <a:xfrm>
              <a:off x="6618249" y="1710238"/>
              <a:ext cx="1534074"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3rd port (xe-0/0/2) of border1</a:t>
              </a:r>
            </a:p>
          </p:txBody>
        </p:sp>
      </p:grpSp>
      <p:cxnSp>
        <p:nvCxnSpPr>
          <p:cNvPr id="70" name="Straight Arrow Connector 69">
            <a:extLst>
              <a:ext uri="{FF2B5EF4-FFF2-40B4-BE49-F238E27FC236}">
                <a16:creationId xmlns:a16="http://schemas.microsoft.com/office/drawing/2014/main" id="{043D44A3-5D8B-234D-AC73-111B9BC30B21}"/>
              </a:ext>
            </a:extLst>
          </p:cNvPr>
          <p:cNvCxnSpPr>
            <a:cxnSpLocks/>
            <a:stCxn id="73" idx="1"/>
          </p:cNvCxnSpPr>
          <p:nvPr/>
        </p:nvCxnSpPr>
        <p:spPr>
          <a:xfrm flipH="1">
            <a:off x="4959118" y="3015163"/>
            <a:ext cx="364557" cy="7177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2CD00F9-53D3-C048-B878-DA99C8D45AB5}"/>
              </a:ext>
            </a:extLst>
          </p:cNvPr>
          <p:cNvGrpSpPr/>
          <p:nvPr/>
        </p:nvGrpSpPr>
        <p:grpSpPr>
          <a:xfrm>
            <a:off x="5221817" y="2907213"/>
            <a:ext cx="190758" cy="207749"/>
            <a:chOff x="6419077" y="1667919"/>
            <a:chExt cx="190758" cy="207749"/>
          </a:xfrm>
        </p:grpSpPr>
        <p:sp>
          <p:nvSpPr>
            <p:cNvPr id="72" name="Oval 71">
              <a:extLst>
                <a:ext uri="{FF2B5EF4-FFF2-40B4-BE49-F238E27FC236}">
                  <a16:creationId xmlns:a16="http://schemas.microsoft.com/office/drawing/2014/main" id="{3AF91238-2AC7-844F-A4F7-0C6A91E4C64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
              <a:extLst>
                <a:ext uri="{FF2B5EF4-FFF2-40B4-BE49-F238E27FC236}">
                  <a16:creationId xmlns:a16="http://schemas.microsoft.com/office/drawing/2014/main" id="{8675E523-E3C0-EE47-A7F1-599F05C710C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grpSp>
      <p:cxnSp>
        <p:nvCxnSpPr>
          <p:cNvPr id="75" name="Straight Arrow Connector 74">
            <a:extLst>
              <a:ext uri="{FF2B5EF4-FFF2-40B4-BE49-F238E27FC236}">
                <a16:creationId xmlns:a16="http://schemas.microsoft.com/office/drawing/2014/main" id="{5AC5CBC5-AEDA-F941-A5B8-ED968AA6FB80}"/>
              </a:ext>
            </a:extLst>
          </p:cNvPr>
          <p:cNvCxnSpPr>
            <a:cxnSpLocks/>
            <a:stCxn id="78" idx="1"/>
          </p:cNvCxnSpPr>
          <p:nvPr/>
        </p:nvCxnSpPr>
        <p:spPr>
          <a:xfrm>
            <a:off x="6104426" y="2931243"/>
            <a:ext cx="279688" cy="22577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37A0F45E-E23C-704A-80E6-07255FF9795C}"/>
              </a:ext>
            </a:extLst>
          </p:cNvPr>
          <p:cNvGrpSpPr/>
          <p:nvPr/>
        </p:nvGrpSpPr>
        <p:grpSpPr>
          <a:xfrm>
            <a:off x="6002568" y="2823293"/>
            <a:ext cx="190758" cy="207749"/>
            <a:chOff x="6419077" y="1667919"/>
            <a:chExt cx="190758" cy="207749"/>
          </a:xfrm>
        </p:grpSpPr>
        <p:sp>
          <p:nvSpPr>
            <p:cNvPr id="77" name="Oval 76">
              <a:extLst>
                <a:ext uri="{FF2B5EF4-FFF2-40B4-BE49-F238E27FC236}">
                  <a16:creationId xmlns:a16="http://schemas.microsoft.com/office/drawing/2014/main" id="{6172F3F3-66CB-9443-A86E-C6BD51811C5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
              <a:extLst>
                <a:ext uri="{FF2B5EF4-FFF2-40B4-BE49-F238E27FC236}">
                  <a16:creationId xmlns:a16="http://schemas.microsoft.com/office/drawing/2014/main" id="{ADC5A7FE-5FDC-8749-92A3-6232E7566CD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⑥</a:t>
              </a:r>
            </a:p>
          </p:txBody>
        </p:sp>
      </p:grpSp>
    </p:spTree>
    <p:extLst>
      <p:ext uri="{BB962C8B-B14F-4D97-AF65-F5344CB8AC3E}">
        <p14:creationId xmlns:p14="http://schemas.microsoft.com/office/powerpoint/2010/main" val="27216124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E2A033-292C-7E4D-8ECE-C0F08F828A1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 &gt; Nodes</a:t>
            </a:r>
            <a:r>
              <a:rPr lang="en-US" sz="1000">
                <a:solidFill>
                  <a:schemeClr val="bg1">
                    <a:lumMod val="75000"/>
                  </a:schemeClr>
                </a:solidFill>
              </a:rPr>
              <a:t>, create a new external generic system called "</a:t>
            </a:r>
            <a:r>
              <a:rPr lang="en-US" sz="1000" err="1">
                <a:solidFill>
                  <a:schemeClr val="bg1">
                    <a:lumMod val="75000"/>
                  </a:schemeClr>
                </a:solidFill>
              </a:rPr>
              <a:t>ext</a:t>
            </a:r>
            <a:r>
              <a:rPr lang="en-US" sz="1000">
                <a:solidFill>
                  <a:schemeClr val="bg1">
                    <a:lumMod val="75000"/>
                  </a:schemeClr>
                </a:solidFill>
              </a:rPr>
              <a:t>-router".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err="1">
                <a:solidFill>
                  <a:schemeClr val="bg1">
                    <a:lumMod val="75000"/>
                  </a:schemeClr>
                </a:solidFill>
              </a:rPr>
              <a:t>ext</a:t>
            </a:r>
            <a:r>
              <a:rPr lang="en-US" sz="1000">
                <a:solidFill>
                  <a:schemeClr val="bg1">
                    <a:lumMod val="75000"/>
                  </a:schemeClr>
                </a:solidFill>
              </a:rPr>
              <a:t>-router", open the properties page and edit its ASN, update it to "65001".  If you skip this step, Apstra will ask you to assign a ASN resource pool to external generic system at later stage.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Topology page and click </a:t>
            </a:r>
            <a:r>
              <a:rPr lang="en-US" sz="1000" b="1">
                <a:solidFill>
                  <a:schemeClr val="bg1">
                    <a:lumMod val="75000"/>
                  </a:schemeClr>
                </a:solidFill>
              </a:rPr>
              <a:t>Add links </a:t>
            </a:r>
            <a:r>
              <a:rPr lang="en-US" sz="1000">
                <a:solidFill>
                  <a:schemeClr val="bg1">
                    <a:lumMod val="75000"/>
                  </a:schemeClr>
                </a:solidFill>
              </a:rPr>
              <a:t>button.</a:t>
            </a:r>
          </a:p>
          <a:p>
            <a:pPr marL="171450" indent="-171450">
              <a:lnSpc>
                <a:spcPct val="100000"/>
              </a:lnSpc>
              <a:spcBef>
                <a:spcPts val="900"/>
              </a:spcBef>
              <a:buFont typeface="Arial" panose="020B0604020202020204" pitchFamily="34" charset="0"/>
              <a:buChar char="•"/>
            </a:pPr>
            <a:r>
              <a:rPr lang="en-US" sz="1000"/>
              <a:t>Follow the screenshots to add external links.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Policies &gt; Routing Policies</a:t>
            </a:r>
            <a:r>
              <a:rPr lang="en-US" sz="1000">
                <a:solidFill>
                  <a:schemeClr val="bg1">
                    <a:lumMod val="75000"/>
                  </a:schemeClr>
                </a:solidFill>
              </a:rPr>
              <a:t>, create a new routing policy called "</a:t>
            </a:r>
            <a:r>
              <a:rPr lang="en-US" sz="1000" err="1">
                <a:solidFill>
                  <a:schemeClr val="bg1">
                    <a:lumMod val="75000"/>
                  </a:schemeClr>
                </a:solidFill>
              </a:rPr>
              <a:t>ext</a:t>
            </a:r>
            <a:r>
              <a:rPr lang="en-US" sz="1000">
                <a:solidFill>
                  <a:schemeClr val="bg1">
                    <a:lumMod val="75000"/>
                  </a:schemeClr>
                </a:solidFill>
              </a:rPr>
              <a:t>-router-policy".</a:t>
            </a:r>
          </a:p>
        </p:txBody>
      </p:sp>
      <p:cxnSp>
        <p:nvCxnSpPr>
          <p:cNvPr id="26" name="Straight Arrow Connector 25">
            <a:extLst>
              <a:ext uri="{FF2B5EF4-FFF2-40B4-BE49-F238E27FC236}">
                <a16:creationId xmlns:a16="http://schemas.microsoft.com/office/drawing/2014/main" id="{139F6379-8AF8-4344-B4C5-DA92502DF14E}"/>
              </a:ext>
            </a:extLst>
          </p:cNvPr>
          <p:cNvCxnSpPr>
            <a:cxnSpLocks/>
            <a:stCxn id="29" idx="1"/>
          </p:cNvCxnSpPr>
          <p:nvPr/>
        </p:nvCxnSpPr>
        <p:spPr>
          <a:xfrm flipH="1">
            <a:off x="4572000" y="3819950"/>
            <a:ext cx="497153" cy="34174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0B05655-ABE0-844B-B8AE-4189C9395A19}"/>
              </a:ext>
            </a:extLst>
          </p:cNvPr>
          <p:cNvGrpSpPr/>
          <p:nvPr/>
        </p:nvGrpSpPr>
        <p:grpSpPr>
          <a:xfrm>
            <a:off x="4967295" y="3712000"/>
            <a:ext cx="1119296" cy="207749"/>
            <a:chOff x="6419077" y="1667919"/>
            <a:chExt cx="1119296" cy="207749"/>
          </a:xfrm>
        </p:grpSpPr>
        <p:sp>
          <p:nvSpPr>
            <p:cNvPr id="28" name="Oval 27">
              <a:extLst>
                <a:ext uri="{FF2B5EF4-FFF2-40B4-BE49-F238E27FC236}">
                  <a16:creationId xmlns:a16="http://schemas.microsoft.com/office/drawing/2014/main" id="{35987356-6F76-AB4A-8DBE-BA519696910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7">
              <a:extLst>
                <a:ext uri="{FF2B5EF4-FFF2-40B4-BE49-F238E27FC236}">
                  <a16:creationId xmlns:a16="http://schemas.microsoft.com/office/drawing/2014/main" id="{FBF7443E-3E75-DD4D-9742-8B4066ECBD7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30" name="Rectangle 29">
              <a:extLst>
                <a:ext uri="{FF2B5EF4-FFF2-40B4-BE49-F238E27FC236}">
                  <a16:creationId xmlns:a16="http://schemas.microsoft.com/office/drawing/2014/main" id="{CF1087A5-4B99-284D-8592-0A2F400B50DD}"/>
                </a:ext>
              </a:extLst>
            </p:cNvPr>
            <p:cNvSpPr/>
            <p:nvPr/>
          </p:nvSpPr>
          <p:spPr>
            <a:xfrm>
              <a:off x="6618249" y="1710238"/>
              <a:ext cx="920124"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switch2-link1</a:t>
              </a:r>
            </a:p>
          </p:txBody>
        </p:sp>
      </p:grpSp>
      <p:cxnSp>
        <p:nvCxnSpPr>
          <p:cNvPr id="31" name="Straight Arrow Connector 30">
            <a:extLst>
              <a:ext uri="{FF2B5EF4-FFF2-40B4-BE49-F238E27FC236}">
                <a16:creationId xmlns:a16="http://schemas.microsoft.com/office/drawing/2014/main" id="{21AFBE6C-3085-5F4C-ABD6-5054E2FF9B98}"/>
              </a:ext>
            </a:extLst>
          </p:cNvPr>
          <p:cNvCxnSpPr>
            <a:cxnSpLocks/>
            <a:stCxn id="42" idx="1"/>
          </p:cNvCxnSpPr>
          <p:nvPr/>
        </p:nvCxnSpPr>
        <p:spPr>
          <a:xfrm flipH="1">
            <a:off x="4509477" y="3067622"/>
            <a:ext cx="727295" cy="23828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52ABF542-0A12-5D44-B436-8AC95B18248F}"/>
              </a:ext>
            </a:extLst>
          </p:cNvPr>
          <p:cNvGrpSpPr/>
          <p:nvPr/>
        </p:nvGrpSpPr>
        <p:grpSpPr>
          <a:xfrm>
            <a:off x="5134914" y="2959672"/>
            <a:ext cx="1733246" cy="207749"/>
            <a:chOff x="6419077" y="1667919"/>
            <a:chExt cx="1733246" cy="207749"/>
          </a:xfrm>
        </p:grpSpPr>
        <p:sp>
          <p:nvSpPr>
            <p:cNvPr id="39" name="Oval 38">
              <a:extLst>
                <a:ext uri="{FF2B5EF4-FFF2-40B4-BE49-F238E27FC236}">
                  <a16:creationId xmlns:a16="http://schemas.microsoft.com/office/drawing/2014/main" id="{3C4A5884-4A73-3C48-A455-C4C756245E5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7">
              <a:extLst>
                <a:ext uri="{FF2B5EF4-FFF2-40B4-BE49-F238E27FC236}">
                  <a16:creationId xmlns:a16="http://schemas.microsoft.com/office/drawing/2014/main" id="{D87CA316-DEA1-7D47-A7A1-224E50D2E6B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43" name="Rectangle 42">
              <a:extLst>
                <a:ext uri="{FF2B5EF4-FFF2-40B4-BE49-F238E27FC236}">
                  <a16:creationId xmlns:a16="http://schemas.microsoft.com/office/drawing/2014/main" id="{96B6AE48-60C5-BF4B-97B1-2B7CA554FF3A}"/>
                </a:ext>
              </a:extLst>
            </p:cNvPr>
            <p:cNvSpPr/>
            <p:nvPr/>
          </p:nvSpPr>
          <p:spPr>
            <a:xfrm>
              <a:off x="6618249" y="1710238"/>
              <a:ext cx="1534074"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3rd port (xe-0/0/2) of border2</a:t>
              </a:r>
            </a:p>
          </p:txBody>
        </p:sp>
      </p:grpSp>
      <p:cxnSp>
        <p:nvCxnSpPr>
          <p:cNvPr id="44" name="Straight Arrow Connector 43">
            <a:extLst>
              <a:ext uri="{FF2B5EF4-FFF2-40B4-BE49-F238E27FC236}">
                <a16:creationId xmlns:a16="http://schemas.microsoft.com/office/drawing/2014/main" id="{1402BC08-8FE9-0E4C-8346-A4CC75A85955}"/>
              </a:ext>
            </a:extLst>
          </p:cNvPr>
          <p:cNvCxnSpPr>
            <a:cxnSpLocks/>
            <a:stCxn id="49" idx="1"/>
          </p:cNvCxnSpPr>
          <p:nvPr/>
        </p:nvCxnSpPr>
        <p:spPr>
          <a:xfrm flipH="1">
            <a:off x="4978400" y="3368312"/>
            <a:ext cx="675331" cy="17596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38235CA9-A47D-9241-9BA7-D85392382A9B}"/>
              </a:ext>
            </a:extLst>
          </p:cNvPr>
          <p:cNvGrpSpPr/>
          <p:nvPr/>
        </p:nvGrpSpPr>
        <p:grpSpPr>
          <a:xfrm>
            <a:off x="5551873" y="3260362"/>
            <a:ext cx="190758" cy="207749"/>
            <a:chOff x="6419077" y="1667919"/>
            <a:chExt cx="190758" cy="207749"/>
          </a:xfrm>
        </p:grpSpPr>
        <p:sp>
          <p:nvSpPr>
            <p:cNvPr id="48" name="Oval 47">
              <a:extLst>
                <a:ext uri="{FF2B5EF4-FFF2-40B4-BE49-F238E27FC236}">
                  <a16:creationId xmlns:a16="http://schemas.microsoft.com/office/drawing/2014/main" id="{643F4010-DD5D-814F-B5FB-DD8A27A35EC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7">
              <a:extLst>
                <a:ext uri="{FF2B5EF4-FFF2-40B4-BE49-F238E27FC236}">
                  <a16:creationId xmlns:a16="http://schemas.microsoft.com/office/drawing/2014/main" id="{C65E0B83-E458-0A45-B32E-8B9C3CC771A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cxnSp>
        <p:nvCxnSpPr>
          <p:cNvPr id="51" name="Straight Arrow Connector 50">
            <a:extLst>
              <a:ext uri="{FF2B5EF4-FFF2-40B4-BE49-F238E27FC236}">
                <a16:creationId xmlns:a16="http://schemas.microsoft.com/office/drawing/2014/main" id="{865DF19B-5144-CA40-9C98-21066FDB1999}"/>
              </a:ext>
            </a:extLst>
          </p:cNvPr>
          <p:cNvCxnSpPr>
            <a:cxnSpLocks/>
            <a:stCxn id="54" idx="1"/>
          </p:cNvCxnSpPr>
          <p:nvPr/>
        </p:nvCxnSpPr>
        <p:spPr>
          <a:xfrm flipH="1" flipV="1">
            <a:off x="6693877" y="3219938"/>
            <a:ext cx="371666" cy="11646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DCE8541E-D386-6043-99A4-48A7AB0A1494}"/>
              </a:ext>
            </a:extLst>
          </p:cNvPr>
          <p:cNvGrpSpPr/>
          <p:nvPr/>
        </p:nvGrpSpPr>
        <p:grpSpPr>
          <a:xfrm>
            <a:off x="6963685" y="3228456"/>
            <a:ext cx="190758" cy="207749"/>
            <a:chOff x="6419077" y="1667919"/>
            <a:chExt cx="190758" cy="207749"/>
          </a:xfrm>
        </p:grpSpPr>
        <p:sp>
          <p:nvSpPr>
            <p:cNvPr id="53" name="Oval 52">
              <a:extLst>
                <a:ext uri="{FF2B5EF4-FFF2-40B4-BE49-F238E27FC236}">
                  <a16:creationId xmlns:a16="http://schemas.microsoft.com/office/drawing/2014/main" id="{4E9F5ABB-D532-E145-9B67-0EFAA0D040E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7">
              <a:extLst>
                <a:ext uri="{FF2B5EF4-FFF2-40B4-BE49-F238E27FC236}">
                  <a16:creationId xmlns:a16="http://schemas.microsoft.com/office/drawing/2014/main" id="{1AEF9EEC-9797-3B4F-9F19-7D1132AD685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cxnSp>
        <p:nvCxnSpPr>
          <p:cNvPr id="56" name="Straight Arrow Connector 55">
            <a:extLst>
              <a:ext uri="{FF2B5EF4-FFF2-40B4-BE49-F238E27FC236}">
                <a16:creationId xmlns:a16="http://schemas.microsoft.com/office/drawing/2014/main" id="{888E5B0B-7530-3A42-9F1F-3DD949E38FB7}"/>
              </a:ext>
            </a:extLst>
          </p:cNvPr>
          <p:cNvCxnSpPr>
            <a:cxnSpLocks/>
            <a:stCxn id="59" idx="1"/>
          </p:cNvCxnSpPr>
          <p:nvPr/>
        </p:nvCxnSpPr>
        <p:spPr>
          <a:xfrm>
            <a:off x="6623687" y="2157424"/>
            <a:ext cx="246036" cy="45291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540EEFB-0A1D-CD4B-AEB9-FCF42AA7DF5E}"/>
              </a:ext>
            </a:extLst>
          </p:cNvPr>
          <p:cNvGrpSpPr/>
          <p:nvPr/>
        </p:nvGrpSpPr>
        <p:grpSpPr>
          <a:xfrm>
            <a:off x="6521829" y="2049474"/>
            <a:ext cx="1345320" cy="207749"/>
            <a:chOff x="6419077" y="1667919"/>
            <a:chExt cx="1345320" cy="207749"/>
          </a:xfrm>
        </p:grpSpPr>
        <p:sp>
          <p:nvSpPr>
            <p:cNvPr id="58" name="Oval 57">
              <a:extLst>
                <a:ext uri="{FF2B5EF4-FFF2-40B4-BE49-F238E27FC236}">
                  <a16:creationId xmlns:a16="http://schemas.microsoft.com/office/drawing/2014/main" id="{FC43A79D-29BA-0E4C-AE07-B5ED265E9D9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a:extLst>
                <a:ext uri="{FF2B5EF4-FFF2-40B4-BE49-F238E27FC236}">
                  <a16:creationId xmlns:a16="http://schemas.microsoft.com/office/drawing/2014/main" id="{DAB22DA4-D186-D147-8F86-FAA67D37F61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sp>
          <p:nvSpPr>
            <p:cNvPr id="60" name="Rectangle 59">
              <a:extLst>
                <a:ext uri="{FF2B5EF4-FFF2-40B4-BE49-F238E27FC236}">
                  <a16:creationId xmlns:a16="http://schemas.microsoft.com/office/drawing/2014/main" id="{1CCB1406-CC89-6D40-A73D-5D7570319ACD}"/>
                </a:ext>
              </a:extLst>
            </p:cNvPr>
            <p:cNvSpPr/>
            <p:nvPr/>
          </p:nvSpPr>
          <p:spPr>
            <a:xfrm>
              <a:off x="6618249" y="1710238"/>
              <a:ext cx="1146148"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Verify both links are added</a:t>
              </a:r>
            </a:p>
          </p:txBody>
        </p:sp>
      </p:grpSp>
      <p:cxnSp>
        <p:nvCxnSpPr>
          <p:cNvPr id="61" name="Straight Arrow Connector 60">
            <a:extLst>
              <a:ext uri="{FF2B5EF4-FFF2-40B4-BE49-F238E27FC236}">
                <a16:creationId xmlns:a16="http://schemas.microsoft.com/office/drawing/2014/main" id="{BE48DE93-E9B9-C342-8E1D-1871678B4792}"/>
              </a:ext>
            </a:extLst>
          </p:cNvPr>
          <p:cNvCxnSpPr>
            <a:cxnSpLocks/>
            <a:stCxn id="64" idx="1"/>
          </p:cNvCxnSpPr>
          <p:nvPr/>
        </p:nvCxnSpPr>
        <p:spPr>
          <a:xfrm>
            <a:off x="8319627" y="4014999"/>
            <a:ext cx="304650" cy="31863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81027EC-EF13-A64F-875E-F510521E147B}"/>
              </a:ext>
            </a:extLst>
          </p:cNvPr>
          <p:cNvGrpSpPr/>
          <p:nvPr/>
        </p:nvGrpSpPr>
        <p:grpSpPr>
          <a:xfrm>
            <a:off x="8217769" y="3907049"/>
            <a:ext cx="190758" cy="207749"/>
            <a:chOff x="6419077" y="1667919"/>
            <a:chExt cx="190758" cy="207749"/>
          </a:xfrm>
        </p:grpSpPr>
        <p:sp>
          <p:nvSpPr>
            <p:cNvPr id="63" name="Oval 62">
              <a:extLst>
                <a:ext uri="{FF2B5EF4-FFF2-40B4-BE49-F238E27FC236}">
                  <a16:creationId xmlns:a16="http://schemas.microsoft.com/office/drawing/2014/main" id="{D734DC9A-4ED7-464A-999E-8176CC15193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7">
              <a:extLst>
                <a:ext uri="{FF2B5EF4-FFF2-40B4-BE49-F238E27FC236}">
                  <a16:creationId xmlns:a16="http://schemas.microsoft.com/office/drawing/2014/main" id="{668F132C-A107-3942-B5DB-1D803D01EDE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⑥</a:t>
              </a:r>
            </a:p>
          </p:txBody>
        </p:sp>
      </p:grpSp>
    </p:spTree>
    <p:extLst>
      <p:ext uri="{BB962C8B-B14F-4D97-AF65-F5344CB8AC3E}">
        <p14:creationId xmlns:p14="http://schemas.microsoft.com/office/powerpoint/2010/main" val="26060327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DE35CA-7C81-9A4F-AADA-8BF15A8264F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 &gt; Nodes</a:t>
            </a:r>
            <a:r>
              <a:rPr lang="en-US" sz="1000">
                <a:solidFill>
                  <a:schemeClr val="bg1">
                    <a:lumMod val="75000"/>
                  </a:schemeClr>
                </a:solidFill>
              </a:rPr>
              <a:t>, create a new external generic system called "</a:t>
            </a:r>
            <a:r>
              <a:rPr lang="en-US" sz="1000" err="1">
                <a:solidFill>
                  <a:schemeClr val="bg1">
                    <a:lumMod val="75000"/>
                  </a:schemeClr>
                </a:solidFill>
              </a:rPr>
              <a:t>ext</a:t>
            </a:r>
            <a:r>
              <a:rPr lang="en-US" sz="1000">
                <a:solidFill>
                  <a:schemeClr val="bg1">
                    <a:lumMod val="75000"/>
                  </a:schemeClr>
                </a:solidFill>
              </a:rPr>
              <a:t>-router"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err="1">
                <a:solidFill>
                  <a:schemeClr val="bg1">
                    <a:lumMod val="75000"/>
                  </a:schemeClr>
                </a:solidFill>
              </a:rPr>
              <a:t>ext</a:t>
            </a:r>
            <a:r>
              <a:rPr lang="en-US" sz="1000">
                <a:solidFill>
                  <a:schemeClr val="bg1">
                    <a:lumMod val="75000"/>
                  </a:schemeClr>
                </a:solidFill>
              </a:rPr>
              <a:t>-router", open the properties page and edit its ASN, update it to "65001”.  If you skip this step, Apstra will ask you to assign a ASN resource pool to external generic system at later stage.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Topology page and click </a:t>
            </a:r>
            <a:r>
              <a:rPr lang="en-US" sz="1000" b="1">
                <a:solidFill>
                  <a:schemeClr val="bg1">
                    <a:lumMod val="75000"/>
                  </a:schemeClr>
                </a:solidFill>
              </a:rPr>
              <a:t>Add links </a:t>
            </a:r>
            <a:r>
              <a:rPr lang="en-US" sz="1000">
                <a:solidFill>
                  <a:schemeClr val="bg1">
                    <a:lumMod val="75000"/>
                  </a:schemeClr>
                </a:solidFill>
              </a:rPr>
              <a:t>button.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external links.</a:t>
            </a:r>
          </a:p>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Policies &gt; Routing Policies</a:t>
            </a:r>
            <a:r>
              <a:rPr lang="en-US" sz="1000"/>
              <a:t>, create a new routing policy called "</a:t>
            </a:r>
            <a:r>
              <a:rPr lang="en-US" sz="1000">
                <a:solidFill>
                  <a:srgbClr val="0070C0"/>
                </a:solidFill>
              </a:rPr>
              <a:t>ext-router-policy</a:t>
            </a:r>
            <a:r>
              <a:rPr lang="en-US" sz="1000"/>
              <a:t>".</a:t>
            </a:r>
          </a:p>
          <a:p>
            <a:pPr marL="171450" indent="-171450">
              <a:lnSpc>
                <a:spcPct val="100000"/>
              </a:lnSpc>
              <a:spcBef>
                <a:spcPts val="900"/>
              </a:spcBef>
              <a:buFont typeface="Arial" panose="020B0604020202020204" pitchFamily="34" charset="0"/>
              <a:buChar char="•"/>
            </a:pPr>
            <a:endParaRPr lang="en-US" sz="1000"/>
          </a:p>
        </p:txBody>
      </p:sp>
      <p:cxnSp>
        <p:nvCxnSpPr>
          <p:cNvPr id="30" name="Straight Arrow Connector 29">
            <a:extLst>
              <a:ext uri="{FF2B5EF4-FFF2-40B4-BE49-F238E27FC236}">
                <a16:creationId xmlns:a16="http://schemas.microsoft.com/office/drawing/2014/main" id="{91D47593-48A3-D64D-9F36-DEAA196954BB}"/>
              </a:ext>
            </a:extLst>
          </p:cNvPr>
          <p:cNvCxnSpPr>
            <a:cxnSpLocks/>
            <a:stCxn id="33" idx="1"/>
          </p:cNvCxnSpPr>
          <p:nvPr/>
        </p:nvCxnSpPr>
        <p:spPr>
          <a:xfrm flipH="1">
            <a:off x="5987441" y="1861218"/>
            <a:ext cx="565168" cy="17217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C0F09F2-F0A1-0C47-AF25-E5E4A642AC42}"/>
              </a:ext>
            </a:extLst>
          </p:cNvPr>
          <p:cNvGrpSpPr/>
          <p:nvPr/>
        </p:nvGrpSpPr>
        <p:grpSpPr>
          <a:xfrm>
            <a:off x="6450751" y="1753268"/>
            <a:ext cx="190758" cy="207749"/>
            <a:chOff x="6419077" y="1667919"/>
            <a:chExt cx="190758" cy="207749"/>
          </a:xfrm>
        </p:grpSpPr>
        <p:sp>
          <p:nvSpPr>
            <p:cNvPr id="32" name="Oval 31">
              <a:extLst>
                <a:ext uri="{FF2B5EF4-FFF2-40B4-BE49-F238E27FC236}">
                  <a16:creationId xmlns:a16="http://schemas.microsoft.com/office/drawing/2014/main" id="{D8D760DD-4066-4D4C-A670-DC3563C70BD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7">
              <a:extLst>
                <a:ext uri="{FF2B5EF4-FFF2-40B4-BE49-F238E27FC236}">
                  <a16:creationId xmlns:a16="http://schemas.microsoft.com/office/drawing/2014/main" id="{F73EFA74-34E3-1E4D-8CDB-5F3E29B89E2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34" name="Straight Arrow Connector 33">
            <a:extLst>
              <a:ext uri="{FF2B5EF4-FFF2-40B4-BE49-F238E27FC236}">
                <a16:creationId xmlns:a16="http://schemas.microsoft.com/office/drawing/2014/main" id="{679E92EC-0C5A-C742-9A27-C69C68773008}"/>
              </a:ext>
            </a:extLst>
          </p:cNvPr>
          <p:cNvCxnSpPr>
            <a:cxnSpLocks/>
            <a:stCxn id="39" idx="1"/>
          </p:cNvCxnSpPr>
          <p:nvPr/>
        </p:nvCxnSpPr>
        <p:spPr>
          <a:xfrm flipH="1">
            <a:off x="6166981" y="2193697"/>
            <a:ext cx="468049" cy="10691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EBE9D04-ED85-8D4E-AED8-C78A416E2A45}"/>
              </a:ext>
            </a:extLst>
          </p:cNvPr>
          <p:cNvGrpSpPr/>
          <p:nvPr/>
        </p:nvGrpSpPr>
        <p:grpSpPr>
          <a:xfrm>
            <a:off x="6533172" y="2085747"/>
            <a:ext cx="190758" cy="207749"/>
            <a:chOff x="6419077" y="1667919"/>
            <a:chExt cx="190758" cy="207749"/>
          </a:xfrm>
        </p:grpSpPr>
        <p:sp>
          <p:nvSpPr>
            <p:cNvPr id="38" name="Oval 37">
              <a:extLst>
                <a:ext uri="{FF2B5EF4-FFF2-40B4-BE49-F238E27FC236}">
                  <a16:creationId xmlns:a16="http://schemas.microsoft.com/office/drawing/2014/main" id="{D7C3616B-0A85-CC40-99D0-CD00EC9BAA0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7">
              <a:extLst>
                <a:ext uri="{FF2B5EF4-FFF2-40B4-BE49-F238E27FC236}">
                  <a16:creationId xmlns:a16="http://schemas.microsoft.com/office/drawing/2014/main" id="{8A1AFD90-607C-DB46-95F9-6B01C0003C7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42" name="Straight Arrow Connector 41">
            <a:extLst>
              <a:ext uri="{FF2B5EF4-FFF2-40B4-BE49-F238E27FC236}">
                <a16:creationId xmlns:a16="http://schemas.microsoft.com/office/drawing/2014/main" id="{422FEA9E-459E-B84A-A67A-A604B15C7616}"/>
              </a:ext>
            </a:extLst>
          </p:cNvPr>
          <p:cNvCxnSpPr>
            <a:cxnSpLocks/>
            <a:stCxn id="46" idx="1"/>
          </p:cNvCxnSpPr>
          <p:nvPr/>
        </p:nvCxnSpPr>
        <p:spPr>
          <a:xfrm>
            <a:off x="7653427" y="2355105"/>
            <a:ext cx="413335" cy="16680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FA540C8C-67A8-F44F-94C6-360067174156}"/>
              </a:ext>
            </a:extLst>
          </p:cNvPr>
          <p:cNvGrpSpPr/>
          <p:nvPr/>
        </p:nvGrpSpPr>
        <p:grpSpPr>
          <a:xfrm>
            <a:off x="7551569" y="2247155"/>
            <a:ext cx="190758" cy="207749"/>
            <a:chOff x="6419077" y="1667919"/>
            <a:chExt cx="190758" cy="207749"/>
          </a:xfrm>
        </p:grpSpPr>
        <p:sp>
          <p:nvSpPr>
            <p:cNvPr id="44" name="Oval 43">
              <a:extLst>
                <a:ext uri="{FF2B5EF4-FFF2-40B4-BE49-F238E27FC236}">
                  <a16:creationId xmlns:a16="http://schemas.microsoft.com/office/drawing/2014/main" id="{40426A8D-C4A9-354D-949C-4E10DB58D82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7">
              <a:extLst>
                <a:ext uri="{FF2B5EF4-FFF2-40B4-BE49-F238E27FC236}">
                  <a16:creationId xmlns:a16="http://schemas.microsoft.com/office/drawing/2014/main" id="{0DA79780-8C9F-0945-912F-273B846CD4F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14912970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A12647-5076-2243-8A86-3B33A5E52CF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Physical &gt; Nodes</a:t>
            </a:r>
            <a:r>
              <a:rPr lang="en-US" sz="1000">
                <a:solidFill>
                  <a:schemeClr val="bg1">
                    <a:lumMod val="75000"/>
                  </a:schemeClr>
                </a:solidFill>
              </a:rPr>
              <a:t>, create a new external generic system called "</a:t>
            </a:r>
            <a:r>
              <a:rPr lang="en-US" sz="1000" err="1">
                <a:solidFill>
                  <a:schemeClr val="bg1">
                    <a:lumMod val="75000"/>
                  </a:schemeClr>
                </a:solidFill>
              </a:rPr>
              <a:t>ext</a:t>
            </a:r>
            <a:r>
              <a:rPr lang="en-US" sz="1000">
                <a:solidFill>
                  <a:schemeClr val="bg1">
                    <a:lumMod val="75000"/>
                  </a:schemeClr>
                </a:solidFill>
              </a:rPr>
              <a:t>-router".</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Click the "</a:t>
            </a:r>
            <a:r>
              <a:rPr lang="en-US" sz="1000" err="1">
                <a:solidFill>
                  <a:schemeClr val="bg1">
                    <a:lumMod val="75000"/>
                  </a:schemeClr>
                </a:solidFill>
              </a:rPr>
              <a:t>ext</a:t>
            </a:r>
            <a:r>
              <a:rPr lang="en-US" sz="1000">
                <a:solidFill>
                  <a:schemeClr val="bg1">
                    <a:lumMod val="75000"/>
                  </a:schemeClr>
                </a:solidFill>
              </a:rPr>
              <a:t>-router", open the properties page and edit its ASN, update it to "65001".  If you skip this step, Apstra will ask you to assign a ASN resource pool to external generic system at later stage.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Topology page and click </a:t>
            </a:r>
            <a:r>
              <a:rPr lang="en-US" sz="1000" b="1">
                <a:solidFill>
                  <a:schemeClr val="bg1">
                    <a:lumMod val="75000"/>
                  </a:schemeClr>
                </a:solidFill>
              </a:rPr>
              <a:t>Add links </a:t>
            </a:r>
            <a:r>
              <a:rPr lang="en-US" sz="1000">
                <a:solidFill>
                  <a:schemeClr val="bg1">
                    <a:lumMod val="75000"/>
                  </a:schemeClr>
                </a:solidFill>
              </a:rPr>
              <a:t>button.</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add external links.</a:t>
            </a:r>
          </a:p>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Policies &gt; Routing Policies</a:t>
            </a:r>
            <a:r>
              <a:rPr lang="en-US" sz="1000"/>
              <a:t>, create a new routing policy called "</a:t>
            </a:r>
            <a:r>
              <a:rPr lang="en-US" sz="1000" err="1">
                <a:solidFill>
                  <a:srgbClr val="0070C0"/>
                </a:solidFill>
              </a:rPr>
              <a:t>ext</a:t>
            </a:r>
            <a:r>
              <a:rPr lang="en-US" sz="1000">
                <a:solidFill>
                  <a:srgbClr val="0070C0"/>
                </a:solidFill>
              </a:rPr>
              <a:t>-router-policy</a:t>
            </a:r>
            <a:r>
              <a:rPr lang="en-US" sz="1000"/>
              <a:t>".</a:t>
            </a:r>
          </a:p>
          <a:p>
            <a:pPr marL="171450" indent="-171450">
              <a:lnSpc>
                <a:spcPct val="100000"/>
              </a:lnSpc>
              <a:spcBef>
                <a:spcPts val="900"/>
              </a:spcBef>
              <a:buFont typeface="Arial" panose="020B0604020202020204" pitchFamily="34" charset="0"/>
              <a:buChar char="•"/>
            </a:pPr>
            <a:endParaRPr lang="en-US" sz="1000"/>
          </a:p>
        </p:txBody>
      </p:sp>
      <p:cxnSp>
        <p:nvCxnSpPr>
          <p:cNvPr id="16" name="Straight Arrow Connector 15">
            <a:extLst>
              <a:ext uri="{FF2B5EF4-FFF2-40B4-BE49-F238E27FC236}">
                <a16:creationId xmlns:a16="http://schemas.microsoft.com/office/drawing/2014/main" id="{07601B57-02B8-DD45-8F21-8727F0C35866}"/>
              </a:ext>
            </a:extLst>
          </p:cNvPr>
          <p:cNvCxnSpPr>
            <a:cxnSpLocks/>
            <a:stCxn id="19" idx="1"/>
          </p:cNvCxnSpPr>
          <p:nvPr/>
        </p:nvCxnSpPr>
        <p:spPr>
          <a:xfrm flipH="1">
            <a:off x="5282648" y="2015282"/>
            <a:ext cx="596594" cy="18623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3EF2B9D-160C-5049-AB95-2516CD36B19D}"/>
              </a:ext>
            </a:extLst>
          </p:cNvPr>
          <p:cNvGrpSpPr/>
          <p:nvPr/>
        </p:nvGrpSpPr>
        <p:grpSpPr>
          <a:xfrm>
            <a:off x="5777384" y="1907332"/>
            <a:ext cx="1649890" cy="207749"/>
            <a:chOff x="6419077" y="1667919"/>
            <a:chExt cx="1649890" cy="207749"/>
          </a:xfrm>
        </p:grpSpPr>
        <p:sp>
          <p:nvSpPr>
            <p:cNvPr id="18" name="Oval 17">
              <a:extLst>
                <a:ext uri="{FF2B5EF4-FFF2-40B4-BE49-F238E27FC236}">
                  <a16:creationId xmlns:a16="http://schemas.microsoft.com/office/drawing/2014/main" id="{5C2FD9E3-0AC0-2F40-B43D-B9BE09B4D60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0B00597E-66E5-FA4E-8292-6DFAC265DE6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20" name="Rectangle 19">
              <a:extLst>
                <a:ext uri="{FF2B5EF4-FFF2-40B4-BE49-F238E27FC236}">
                  <a16:creationId xmlns:a16="http://schemas.microsoft.com/office/drawing/2014/main" id="{B66CAD7C-224E-7F4B-99CA-71188FB0E4AF}"/>
                </a:ext>
              </a:extLst>
            </p:cNvPr>
            <p:cNvSpPr/>
            <p:nvPr/>
          </p:nvSpPr>
          <p:spPr>
            <a:xfrm>
              <a:off x="6618249" y="1710238"/>
              <a:ext cx="1450718"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 "ext-router-policy"</a:t>
              </a:r>
            </a:p>
          </p:txBody>
        </p:sp>
      </p:grpSp>
      <p:cxnSp>
        <p:nvCxnSpPr>
          <p:cNvPr id="22" name="Straight Arrow Connector 21">
            <a:extLst>
              <a:ext uri="{FF2B5EF4-FFF2-40B4-BE49-F238E27FC236}">
                <a16:creationId xmlns:a16="http://schemas.microsoft.com/office/drawing/2014/main" id="{E3350E95-9565-7B49-A1C4-870270F2CA3C}"/>
              </a:ext>
            </a:extLst>
          </p:cNvPr>
          <p:cNvCxnSpPr>
            <a:cxnSpLocks/>
            <a:stCxn id="26" idx="1"/>
          </p:cNvCxnSpPr>
          <p:nvPr/>
        </p:nvCxnSpPr>
        <p:spPr>
          <a:xfrm flipH="1">
            <a:off x="5594350" y="2231511"/>
            <a:ext cx="388685" cy="17831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55EABB8B-3069-D540-96A3-4171D6225CF7}"/>
              </a:ext>
            </a:extLst>
          </p:cNvPr>
          <p:cNvGrpSpPr/>
          <p:nvPr/>
        </p:nvGrpSpPr>
        <p:grpSpPr>
          <a:xfrm>
            <a:off x="5881177" y="2123561"/>
            <a:ext cx="190758" cy="207749"/>
            <a:chOff x="6419077" y="1667919"/>
            <a:chExt cx="190758" cy="207749"/>
          </a:xfrm>
        </p:grpSpPr>
        <p:sp>
          <p:nvSpPr>
            <p:cNvPr id="25" name="Oval 24">
              <a:extLst>
                <a:ext uri="{FF2B5EF4-FFF2-40B4-BE49-F238E27FC236}">
                  <a16:creationId xmlns:a16="http://schemas.microsoft.com/office/drawing/2014/main" id="{1AD4E9A4-7913-D44D-B78D-D59898434F2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7">
              <a:extLst>
                <a:ext uri="{FF2B5EF4-FFF2-40B4-BE49-F238E27FC236}">
                  <a16:creationId xmlns:a16="http://schemas.microsoft.com/office/drawing/2014/main" id="{2D174BBF-580A-C340-B913-6CA7D75D43A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7" name="Straight Arrow Connector 26">
            <a:extLst>
              <a:ext uri="{FF2B5EF4-FFF2-40B4-BE49-F238E27FC236}">
                <a16:creationId xmlns:a16="http://schemas.microsoft.com/office/drawing/2014/main" id="{26010D60-1C16-834D-8886-C1B40BE7AD64}"/>
              </a:ext>
            </a:extLst>
          </p:cNvPr>
          <p:cNvCxnSpPr>
            <a:cxnSpLocks/>
            <a:stCxn id="30" idx="1"/>
          </p:cNvCxnSpPr>
          <p:nvPr/>
        </p:nvCxnSpPr>
        <p:spPr>
          <a:xfrm flipH="1">
            <a:off x="5076825" y="3098507"/>
            <a:ext cx="425095" cy="454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9C004189-5B4D-3A43-9F77-2F23A632BC53}"/>
              </a:ext>
            </a:extLst>
          </p:cNvPr>
          <p:cNvGrpSpPr/>
          <p:nvPr/>
        </p:nvGrpSpPr>
        <p:grpSpPr>
          <a:xfrm>
            <a:off x="5400062" y="2990557"/>
            <a:ext cx="190758" cy="207749"/>
            <a:chOff x="6419077" y="1667919"/>
            <a:chExt cx="190758" cy="207749"/>
          </a:xfrm>
        </p:grpSpPr>
        <p:sp>
          <p:nvSpPr>
            <p:cNvPr id="29" name="Oval 28">
              <a:extLst>
                <a:ext uri="{FF2B5EF4-FFF2-40B4-BE49-F238E27FC236}">
                  <a16:creationId xmlns:a16="http://schemas.microsoft.com/office/drawing/2014/main" id="{D5A3924B-FFE4-B842-BBA0-ABFFE17A375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7">
              <a:extLst>
                <a:ext uri="{FF2B5EF4-FFF2-40B4-BE49-F238E27FC236}">
                  <a16:creationId xmlns:a16="http://schemas.microsoft.com/office/drawing/2014/main" id="{DDE1C9F4-5538-0644-9E8D-95AC2D16E3B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cxnSp>
        <p:nvCxnSpPr>
          <p:cNvPr id="38" name="Straight Arrow Connector 37">
            <a:extLst>
              <a:ext uri="{FF2B5EF4-FFF2-40B4-BE49-F238E27FC236}">
                <a16:creationId xmlns:a16="http://schemas.microsoft.com/office/drawing/2014/main" id="{CE3F62AA-7DBE-FB4E-B491-0BAEF1341166}"/>
              </a:ext>
            </a:extLst>
          </p:cNvPr>
          <p:cNvCxnSpPr>
            <a:cxnSpLocks/>
            <a:stCxn id="41" idx="1"/>
          </p:cNvCxnSpPr>
          <p:nvPr/>
        </p:nvCxnSpPr>
        <p:spPr>
          <a:xfrm flipH="1" flipV="1">
            <a:off x="5221142" y="3697358"/>
            <a:ext cx="540870" cy="9686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1AE420C-F9FA-8A43-BFFA-6FBD42FE43FD}"/>
              </a:ext>
            </a:extLst>
          </p:cNvPr>
          <p:cNvGrpSpPr/>
          <p:nvPr/>
        </p:nvGrpSpPr>
        <p:grpSpPr>
          <a:xfrm>
            <a:off x="5660154" y="3686272"/>
            <a:ext cx="1973697" cy="207749"/>
            <a:chOff x="6419077" y="1667919"/>
            <a:chExt cx="1973697" cy="207749"/>
          </a:xfrm>
        </p:grpSpPr>
        <p:sp>
          <p:nvSpPr>
            <p:cNvPr id="40" name="Oval 39">
              <a:extLst>
                <a:ext uri="{FF2B5EF4-FFF2-40B4-BE49-F238E27FC236}">
                  <a16:creationId xmlns:a16="http://schemas.microsoft.com/office/drawing/2014/main" id="{3DB04D34-437E-F742-B4D9-8ACABABD38B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7">
              <a:extLst>
                <a:ext uri="{FF2B5EF4-FFF2-40B4-BE49-F238E27FC236}">
                  <a16:creationId xmlns:a16="http://schemas.microsoft.com/office/drawing/2014/main" id="{0B4E4510-4DA1-484D-97D0-97C1615CD86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⑦</a:t>
              </a:r>
              <a:endParaRPr lang="en-US" sz="900">
                <a:solidFill>
                  <a:srgbClr val="FF0000"/>
                </a:solidFill>
              </a:endParaRPr>
            </a:p>
          </p:txBody>
        </p:sp>
        <p:sp>
          <p:nvSpPr>
            <p:cNvPr id="42" name="Rectangle 41">
              <a:extLst>
                <a:ext uri="{FF2B5EF4-FFF2-40B4-BE49-F238E27FC236}">
                  <a16:creationId xmlns:a16="http://schemas.microsoft.com/office/drawing/2014/main" id="{029A1FED-3026-CB4E-A5F7-644AF6FB0F42}"/>
                </a:ext>
              </a:extLst>
            </p:cNvPr>
            <p:cNvSpPr/>
            <p:nvPr/>
          </p:nvSpPr>
          <p:spPr>
            <a:xfrm>
              <a:off x="6618249" y="1710238"/>
              <a:ext cx="1774525"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Unselect all checkbox except "Loopbacks"</a:t>
              </a:r>
            </a:p>
          </p:txBody>
        </p:sp>
      </p:grpSp>
      <p:cxnSp>
        <p:nvCxnSpPr>
          <p:cNvPr id="45" name="Straight Arrow Connector 44">
            <a:extLst>
              <a:ext uri="{FF2B5EF4-FFF2-40B4-BE49-F238E27FC236}">
                <a16:creationId xmlns:a16="http://schemas.microsoft.com/office/drawing/2014/main" id="{C3CD8754-836B-4B43-8958-03185F90304C}"/>
              </a:ext>
            </a:extLst>
          </p:cNvPr>
          <p:cNvCxnSpPr>
            <a:cxnSpLocks/>
            <a:stCxn id="48" idx="1"/>
          </p:cNvCxnSpPr>
          <p:nvPr/>
        </p:nvCxnSpPr>
        <p:spPr>
          <a:xfrm>
            <a:off x="7640330" y="4039258"/>
            <a:ext cx="301035" cy="26935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0C1B28FF-96D7-2A47-9D93-C1A1A2720BA9}"/>
              </a:ext>
            </a:extLst>
          </p:cNvPr>
          <p:cNvGrpSpPr/>
          <p:nvPr/>
        </p:nvGrpSpPr>
        <p:grpSpPr>
          <a:xfrm>
            <a:off x="7538472" y="3931308"/>
            <a:ext cx="190758" cy="207749"/>
            <a:chOff x="6419077" y="1667919"/>
            <a:chExt cx="190758" cy="207749"/>
          </a:xfrm>
        </p:grpSpPr>
        <p:sp>
          <p:nvSpPr>
            <p:cNvPr id="47" name="Oval 46">
              <a:extLst>
                <a:ext uri="{FF2B5EF4-FFF2-40B4-BE49-F238E27FC236}">
                  <a16:creationId xmlns:a16="http://schemas.microsoft.com/office/drawing/2014/main" id="{A195E4D0-B757-CA4F-8E51-EACFDCCB6F6A}"/>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7">
              <a:extLst>
                <a:ext uri="{FF2B5EF4-FFF2-40B4-BE49-F238E27FC236}">
                  <a16:creationId xmlns:a16="http://schemas.microsoft.com/office/drawing/2014/main" id="{E119BE31-AA4D-FD41-8123-3D13A53CDA1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⑧</a:t>
              </a:r>
            </a:p>
          </p:txBody>
        </p:sp>
      </p:grpSp>
      <p:cxnSp>
        <p:nvCxnSpPr>
          <p:cNvPr id="37" name="Straight Arrow Connector 36">
            <a:extLst>
              <a:ext uri="{FF2B5EF4-FFF2-40B4-BE49-F238E27FC236}">
                <a16:creationId xmlns:a16="http://schemas.microsoft.com/office/drawing/2014/main" id="{A4472C7F-04D4-4A43-BAF4-62010E44A26F}"/>
              </a:ext>
            </a:extLst>
          </p:cNvPr>
          <p:cNvCxnSpPr>
            <a:cxnSpLocks/>
            <a:stCxn id="49" idx="1"/>
          </p:cNvCxnSpPr>
          <p:nvPr/>
        </p:nvCxnSpPr>
        <p:spPr>
          <a:xfrm flipH="1">
            <a:off x="5289550" y="2493748"/>
            <a:ext cx="536060" cy="27167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BDA30D7A-1F81-684A-9C4E-4F907B0FFDD9}"/>
              </a:ext>
            </a:extLst>
          </p:cNvPr>
          <p:cNvGrpSpPr/>
          <p:nvPr/>
        </p:nvGrpSpPr>
        <p:grpSpPr>
          <a:xfrm>
            <a:off x="5723752" y="2378489"/>
            <a:ext cx="2560396" cy="246221"/>
            <a:chOff x="6419077" y="1660610"/>
            <a:chExt cx="2560396" cy="246221"/>
          </a:xfrm>
        </p:grpSpPr>
        <p:sp>
          <p:nvSpPr>
            <p:cNvPr id="44" name="Oval 43">
              <a:extLst>
                <a:ext uri="{FF2B5EF4-FFF2-40B4-BE49-F238E27FC236}">
                  <a16:creationId xmlns:a16="http://schemas.microsoft.com/office/drawing/2014/main" id="{CFB53058-4997-7543-A019-DC337B41884A}"/>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7">
              <a:extLst>
                <a:ext uri="{FF2B5EF4-FFF2-40B4-BE49-F238E27FC236}">
                  <a16:creationId xmlns:a16="http://schemas.microsoft.com/office/drawing/2014/main" id="{BD2103FD-7B37-0145-94E2-879E1699F4F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sp>
          <p:nvSpPr>
            <p:cNvPr id="50" name="Rectangle 49">
              <a:extLst>
                <a:ext uri="{FF2B5EF4-FFF2-40B4-BE49-F238E27FC236}">
                  <a16:creationId xmlns:a16="http://schemas.microsoft.com/office/drawing/2014/main" id="{49A459F4-7331-7A40-9CC3-5BD09C5D2D23}"/>
                </a:ext>
              </a:extLst>
            </p:cNvPr>
            <p:cNvSpPr/>
            <p:nvPr/>
          </p:nvSpPr>
          <p:spPr>
            <a:xfrm>
              <a:off x="6618249" y="1660610"/>
              <a:ext cx="2361224" cy="24622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Create first policy to deny all local loopback host routes</a:t>
              </a:r>
            </a:p>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Prefix: 192.168.1.0/24, GE mask: 32, Action: Deny</a:t>
              </a:r>
            </a:p>
          </p:txBody>
        </p:sp>
      </p:grpSp>
      <p:cxnSp>
        <p:nvCxnSpPr>
          <p:cNvPr id="51" name="Straight Arrow Connector 50">
            <a:extLst>
              <a:ext uri="{FF2B5EF4-FFF2-40B4-BE49-F238E27FC236}">
                <a16:creationId xmlns:a16="http://schemas.microsoft.com/office/drawing/2014/main" id="{51F51D4C-813F-FF49-94DD-79646B806DA4}"/>
              </a:ext>
            </a:extLst>
          </p:cNvPr>
          <p:cNvCxnSpPr>
            <a:cxnSpLocks/>
            <a:stCxn id="55" idx="1"/>
          </p:cNvCxnSpPr>
          <p:nvPr/>
        </p:nvCxnSpPr>
        <p:spPr>
          <a:xfrm flipH="1" flipV="1">
            <a:off x="5083175" y="3143250"/>
            <a:ext cx="390267" cy="14853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C6B2CD93-EABF-C04D-9B71-02B20CF6C01B}"/>
              </a:ext>
            </a:extLst>
          </p:cNvPr>
          <p:cNvGrpSpPr/>
          <p:nvPr/>
        </p:nvGrpSpPr>
        <p:grpSpPr>
          <a:xfrm>
            <a:off x="5371584" y="3183833"/>
            <a:ext cx="190758" cy="207749"/>
            <a:chOff x="6419077" y="1667919"/>
            <a:chExt cx="190758" cy="207749"/>
          </a:xfrm>
        </p:grpSpPr>
        <p:sp>
          <p:nvSpPr>
            <p:cNvPr id="54" name="Oval 53">
              <a:extLst>
                <a:ext uri="{FF2B5EF4-FFF2-40B4-BE49-F238E27FC236}">
                  <a16:creationId xmlns:a16="http://schemas.microsoft.com/office/drawing/2014/main" id="{5F5C67B0-3C74-CB4B-8FBC-F48FD837EB9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7">
              <a:extLst>
                <a:ext uri="{FF2B5EF4-FFF2-40B4-BE49-F238E27FC236}">
                  <a16:creationId xmlns:a16="http://schemas.microsoft.com/office/drawing/2014/main" id="{593677F8-44CB-C24F-A939-E98EFFE52D3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grpSp>
      <p:cxnSp>
        <p:nvCxnSpPr>
          <p:cNvPr id="56" name="Straight Arrow Connector 55">
            <a:extLst>
              <a:ext uri="{FF2B5EF4-FFF2-40B4-BE49-F238E27FC236}">
                <a16:creationId xmlns:a16="http://schemas.microsoft.com/office/drawing/2014/main" id="{0600529D-C74C-214B-B4FF-8BB99D6CC901}"/>
              </a:ext>
            </a:extLst>
          </p:cNvPr>
          <p:cNvCxnSpPr>
            <a:cxnSpLocks/>
            <a:stCxn id="59" idx="1"/>
          </p:cNvCxnSpPr>
          <p:nvPr/>
        </p:nvCxnSpPr>
        <p:spPr>
          <a:xfrm flipH="1" flipV="1">
            <a:off x="5384800" y="2940050"/>
            <a:ext cx="610935" cy="18883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E3C47877-C14E-4549-AE0C-DF287CAD3E51}"/>
              </a:ext>
            </a:extLst>
          </p:cNvPr>
          <p:cNvGrpSpPr/>
          <p:nvPr/>
        </p:nvGrpSpPr>
        <p:grpSpPr>
          <a:xfrm>
            <a:off x="5893877" y="3010319"/>
            <a:ext cx="2137203" cy="246221"/>
            <a:chOff x="6419077" y="1657307"/>
            <a:chExt cx="2137203" cy="246221"/>
          </a:xfrm>
        </p:grpSpPr>
        <p:sp>
          <p:nvSpPr>
            <p:cNvPr id="58" name="Oval 57">
              <a:extLst>
                <a:ext uri="{FF2B5EF4-FFF2-40B4-BE49-F238E27FC236}">
                  <a16:creationId xmlns:a16="http://schemas.microsoft.com/office/drawing/2014/main" id="{A9888803-51CE-8F4B-A4DD-7B2691AE2C56}"/>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a:extLst>
                <a:ext uri="{FF2B5EF4-FFF2-40B4-BE49-F238E27FC236}">
                  <a16:creationId xmlns:a16="http://schemas.microsoft.com/office/drawing/2014/main" id="{659BB547-AB40-FF4D-8437-8096D8B8029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⑥</a:t>
              </a:r>
            </a:p>
          </p:txBody>
        </p:sp>
        <p:sp>
          <p:nvSpPr>
            <p:cNvPr id="60" name="Rectangle 59">
              <a:extLst>
                <a:ext uri="{FF2B5EF4-FFF2-40B4-BE49-F238E27FC236}">
                  <a16:creationId xmlns:a16="http://schemas.microsoft.com/office/drawing/2014/main" id="{4DD4D450-F329-614C-AE10-582C22260ADA}"/>
                </a:ext>
              </a:extLst>
            </p:cNvPr>
            <p:cNvSpPr/>
            <p:nvPr/>
          </p:nvSpPr>
          <p:spPr>
            <a:xfrm>
              <a:off x="6618249" y="1657307"/>
              <a:ext cx="1938031" cy="24622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Create second policy to accept all host routes</a:t>
              </a:r>
            </a:p>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Prefix: 0.0.0.0/0, GE mask: 32, Action: Permit</a:t>
              </a:r>
            </a:p>
          </p:txBody>
        </p:sp>
      </p:grpSp>
    </p:spTree>
    <p:extLst>
      <p:ext uri="{BB962C8B-B14F-4D97-AF65-F5344CB8AC3E}">
        <p14:creationId xmlns:p14="http://schemas.microsoft.com/office/powerpoint/2010/main" val="24706027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C0A538-254D-184E-9F49-E02F3794557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Connectivity Template</a:t>
            </a:r>
            <a:r>
              <a:rPr lang="en-US" sz="1000"/>
              <a:t>, create a new template called "</a:t>
            </a:r>
            <a:r>
              <a:rPr lang="en-US" sz="1000">
                <a:solidFill>
                  <a:srgbClr val="0070C0"/>
                </a:solidFill>
              </a:rPr>
              <a:t>ext-router-</a:t>
            </a:r>
            <a:r>
              <a:rPr lang="en-US" sz="1000" err="1">
                <a:solidFill>
                  <a:srgbClr val="0070C0"/>
                </a:solidFill>
              </a:rPr>
              <a:t>ct</a:t>
            </a:r>
            <a:r>
              <a:rPr lang="en-US" sz="1000"/>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create the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Assign the connectivity template to xe-0/0/2 interface of both border leaf switches.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After assigning the connectivity template, we need to assign a link IP address pool to it, choose </a:t>
            </a:r>
            <a:r>
              <a:rPr lang="en-US" sz="1000" b="1">
                <a:solidFill>
                  <a:schemeClr val="bg1">
                    <a:lumMod val="75000"/>
                  </a:schemeClr>
                </a:solidFill>
              </a:rPr>
              <a:t>External Link</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Virtual &gt; Protocol Sessions</a:t>
            </a:r>
            <a:r>
              <a:rPr lang="en-US" sz="1000">
                <a:solidFill>
                  <a:schemeClr val="bg1">
                    <a:lumMod val="75000"/>
                  </a:schemeClr>
                </a:solidFill>
              </a:rPr>
              <a:t>, get the ASN/IP address of border leaf switches and IP address of external router links.</a:t>
            </a:r>
          </a:p>
        </p:txBody>
      </p:sp>
      <p:cxnSp>
        <p:nvCxnSpPr>
          <p:cNvPr id="28" name="Straight Arrow Connector 27">
            <a:extLst>
              <a:ext uri="{FF2B5EF4-FFF2-40B4-BE49-F238E27FC236}">
                <a16:creationId xmlns:a16="http://schemas.microsoft.com/office/drawing/2014/main" id="{799CE74B-970A-B946-B570-9AA72906FC9F}"/>
              </a:ext>
            </a:extLst>
          </p:cNvPr>
          <p:cNvCxnSpPr>
            <a:cxnSpLocks/>
            <a:stCxn id="31" idx="1"/>
          </p:cNvCxnSpPr>
          <p:nvPr/>
        </p:nvCxnSpPr>
        <p:spPr>
          <a:xfrm flipH="1">
            <a:off x="7784757" y="1889242"/>
            <a:ext cx="304808" cy="15138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E1657511-B922-2645-B36D-C8D47D9133A0}"/>
              </a:ext>
            </a:extLst>
          </p:cNvPr>
          <p:cNvGrpSpPr/>
          <p:nvPr/>
        </p:nvGrpSpPr>
        <p:grpSpPr>
          <a:xfrm>
            <a:off x="7987707" y="1781292"/>
            <a:ext cx="190758" cy="207749"/>
            <a:chOff x="6419077" y="1667919"/>
            <a:chExt cx="190758" cy="207749"/>
          </a:xfrm>
        </p:grpSpPr>
        <p:sp>
          <p:nvSpPr>
            <p:cNvPr id="30" name="Oval 29">
              <a:extLst>
                <a:ext uri="{FF2B5EF4-FFF2-40B4-BE49-F238E27FC236}">
                  <a16:creationId xmlns:a16="http://schemas.microsoft.com/office/drawing/2014/main" id="{B3E1DEE4-01F6-3646-8EBA-8D9ADDFEB16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7">
              <a:extLst>
                <a:ext uri="{FF2B5EF4-FFF2-40B4-BE49-F238E27FC236}">
                  <a16:creationId xmlns:a16="http://schemas.microsoft.com/office/drawing/2014/main" id="{905F02E4-8026-D84A-9430-D6D5B61C0D9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32" name="Straight Arrow Connector 31">
            <a:extLst>
              <a:ext uri="{FF2B5EF4-FFF2-40B4-BE49-F238E27FC236}">
                <a16:creationId xmlns:a16="http://schemas.microsoft.com/office/drawing/2014/main" id="{E46B8EA3-B080-6945-B883-27D5D8E7FB9E}"/>
              </a:ext>
            </a:extLst>
          </p:cNvPr>
          <p:cNvCxnSpPr>
            <a:cxnSpLocks/>
            <a:stCxn id="37" idx="1"/>
          </p:cNvCxnSpPr>
          <p:nvPr/>
        </p:nvCxnSpPr>
        <p:spPr>
          <a:xfrm flipV="1">
            <a:off x="7911507" y="2397211"/>
            <a:ext cx="399295" cy="178614"/>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870020-A102-CB45-823B-35877CCE48D0}"/>
              </a:ext>
            </a:extLst>
          </p:cNvPr>
          <p:cNvGrpSpPr/>
          <p:nvPr/>
        </p:nvGrpSpPr>
        <p:grpSpPr>
          <a:xfrm>
            <a:off x="7809649" y="2467875"/>
            <a:ext cx="190758" cy="207749"/>
            <a:chOff x="6419077" y="1667919"/>
            <a:chExt cx="190758" cy="207749"/>
          </a:xfrm>
        </p:grpSpPr>
        <p:sp>
          <p:nvSpPr>
            <p:cNvPr id="34" name="Oval 33">
              <a:extLst>
                <a:ext uri="{FF2B5EF4-FFF2-40B4-BE49-F238E27FC236}">
                  <a16:creationId xmlns:a16="http://schemas.microsoft.com/office/drawing/2014/main" id="{64DAC38F-CB38-F545-8526-A5D75B860A0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7">
              <a:extLst>
                <a:ext uri="{FF2B5EF4-FFF2-40B4-BE49-F238E27FC236}">
                  <a16:creationId xmlns:a16="http://schemas.microsoft.com/office/drawing/2014/main" id="{789E8DFE-FFF0-FA49-A8B5-D6B66D3DBD9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15033448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824DD1-DDCE-A948-A036-2EEAFF5BE69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a:t>
            </a:r>
            <a:r>
              <a:rPr lang="en-US" sz="1000">
                <a:solidFill>
                  <a:schemeClr val="bg1">
                    <a:lumMod val="75000"/>
                  </a:schemeClr>
                </a:solidFill>
              </a:rPr>
              <a:t>, create a new template called "ext-router-ct".</a:t>
            </a:r>
          </a:p>
          <a:p>
            <a:pPr marL="171450" indent="-171450">
              <a:lnSpc>
                <a:spcPct val="100000"/>
              </a:lnSpc>
              <a:spcBef>
                <a:spcPts val="900"/>
              </a:spcBef>
              <a:buFont typeface="Arial" panose="020B0604020202020204" pitchFamily="34" charset="0"/>
              <a:buChar char="•"/>
            </a:pPr>
            <a:r>
              <a:rPr lang="en-US" sz="1000"/>
              <a:t>Follow the screenshots to create the connectivity template.</a:t>
            </a: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Assign the connectivity template to xe-0/0/2 interface of both border leaf switches.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After assigning the connectivity template, we need to assign a link IP address pool to it, choose </a:t>
            </a:r>
            <a:r>
              <a:rPr lang="en-US" sz="1000" b="1">
                <a:solidFill>
                  <a:schemeClr val="bg1">
                    <a:lumMod val="75000"/>
                  </a:schemeClr>
                </a:solidFill>
              </a:rPr>
              <a:t>External Link</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Virtual &gt; Protocol Sessions</a:t>
            </a:r>
            <a:r>
              <a:rPr lang="en-US" sz="1000">
                <a:solidFill>
                  <a:schemeClr val="bg1">
                    <a:lumMod val="75000"/>
                  </a:schemeClr>
                </a:solidFill>
              </a:rPr>
              <a:t>, get the ASN/IP address of border leaf switches and IP address of external router links.</a:t>
            </a:r>
          </a:p>
        </p:txBody>
      </p:sp>
      <p:cxnSp>
        <p:nvCxnSpPr>
          <p:cNvPr id="10" name="Straight Arrow Connector 9">
            <a:extLst>
              <a:ext uri="{FF2B5EF4-FFF2-40B4-BE49-F238E27FC236}">
                <a16:creationId xmlns:a16="http://schemas.microsoft.com/office/drawing/2014/main" id="{D9A627E7-B74C-D045-A0F1-D2F1648DDA0F}"/>
              </a:ext>
            </a:extLst>
          </p:cNvPr>
          <p:cNvCxnSpPr>
            <a:cxnSpLocks/>
            <a:stCxn id="13" idx="1"/>
          </p:cNvCxnSpPr>
          <p:nvPr/>
        </p:nvCxnSpPr>
        <p:spPr>
          <a:xfrm flipH="1">
            <a:off x="4611245" y="2421328"/>
            <a:ext cx="343108" cy="16096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050CB8F-835E-C641-8C87-1DC0CAE01ECC}"/>
              </a:ext>
            </a:extLst>
          </p:cNvPr>
          <p:cNvGrpSpPr/>
          <p:nvPr/>
        </p:nvGrpSpPr>
        <p:grpSpPr>
          <a:xfrm>
            <a:off x="4852495" y="2313378"/>
            <a:ext cx="1483178" cy="207749"/>
            <a:chOff x="6419077" y="1667919"/>
            <a:chExt cx="1483178" cy="207749"/>
          </a:xfrm>
        </p:grpSpPr>
        <p:sp>
          <p:nvSpPr>
            <p:cNvPr id="12" name="Oval 11">
              <a:extLst>
                <a:ext uri="{FF2B5EF4-FFF2-40B4-BE49-F238E27FC236}">
                  <a16:creationId xmlns:a16="http://schemas.microsoft.com/office/drawing/2014/main" id="{402B49B0-5565-4C4A-94CF-54AC5A439F8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7">
              <a:extLst>
                <a:ext uri="{FF2B5EF4-FFF2-40B4-BE49-F238E27FC236}">
                  <a16:creationId xmlns:a16="http://schemas.microsoft.com/office/drawing/2014/main" id="{05289CDF-55C3-D84A-96F0-32705FE7728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4" name="Rectangle 13">
              <a:extLst>
                <a:ext uri="{FF2B5EF4-FFF2-40B4-BE49-F238E27FC236}">
                  <a16:creationId xmlns:a16="http://schemas.microsoft.com/office/drawing/2014/main" id="{E0E4174A-6A7C-514F-88C8-30D59987B75E}"/>
                </a:ext>
              </a:extLst>
            </p:cNvPr>
            <p:cNvSpPr/>
            <p:nvPr/>
          </p:nvSpPr>
          <p:spPr>
            <a:xfrm>
              <a:off x="6618249" y="1710238"/>
              <a:ext cx="1284006"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Type the name "ext-router-ct"</a:t>
              </a:r>
            </a:p>
          </p:txBody>
        </p:sp>
      </p:grpSp>
      <p:cxnSp>
        <p:nvCxnSpPr>
          <p:cNvPr id="16" name="Straight Arrow Connector 15">
            <a:extLst>
              <a:ext uri="{FF2B5EF4-FFF2-40B4-BE49-F238E27FC236}">
                <a16:creationId xmlns:a16="http://schemas.microsoft.com/office/drawing/2014/main" id="{FC6A7FE6-4DDF-0442-A7DF-FDE256E362F7}"/>
              </a:ext>
            </a:extLst>
          </p:cNvPr>
          <p:cNvCxnSpPr>
            <a:cxnSpLocks/>
            <a:stCxn id="21" idx="1"/>
          </p:cNvCxnSpPr>
          <p:nvPr/>
        </p:nvCxnSpPr>
        <p:spPr>
          <a:xfrm flipH="1">
            <a:off x="4878109" y="2046381"/>
            <a:ext cx="493668" cy="17486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D8939A3-9CF4-0B4B-AEA8-703FD42ADC71}"/>
              </a:ext>
            </a:extLst>
          </p:cNvPr>
          <p:cNvGrpSpPr/>
          <p:nvPr/>
        </p:nvGrpSpPr>
        <p:grpSpPr>
          <a:xfrm>
            <a:off x="5269919" y="1938431"/>
            <a:ext cx="190758" cy="207749"/>
            <a:chOff x="6419077" y="1667919"/>
            <a:chExt cx="190758" cy="207749"/>
          </a:xfrm>
        </p:grpSpPr>
        <p:sp>
          <p:nvSpPr>
            <p:cNvPr id="18" name="Oval 17">
              <a:extLst>
                <a:ext uri="{FF2B5EF4-FFF2-40B4-BE49-F238E27FC236}">
                  <a16:creationId xmlns:a16="http://schemas.microsoft.com/office/drawing/2014/main" id="{7311F112-0271-8F4D-BD26-E0A8772D1B9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BC3E3EA5-1CFD-E94A-B57A-282EE1B512A4}"/>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8638847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B2F790-2046-4643-BA1A-25403DF7689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a:t>
            </a:r>
            <a:r>
              <a:rPr lang="en-US" sz="1000">
                <a:solidFill>
                  <a:schemeClr val="bg1">
                    <a:lumMod val="75000"/>
                  </a:schemeClr>
                </a:solidFill>
              </a:rPr>
              <a:t>, create a new template called "ext-router-ct".</a:t>
            </a:r>
          </a:p>
          <a:p>
            <a:pPr marL="171450" indent="-171450">
              <a:lnSpc>
                <a:spcPct val="100000"/>
              </a:lnSpc>
              <a:spcBef>
                <a:spcPts val="900"/>
              </a:spcBef>
              <a:buFont typeface="Arial" panose="020B0604020202020204" pitchFamily="34" charset="0"/>
              <a:buChar char="•"/>
            </a:pPr>
            <a:r>
              <a:rPr lang="en-US" sz="1000"/>
              <a:t>Follow the screenshots to create the connectivity template.</a:t>
            </a: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Assign the connectivity template to xe-0/0/2 interface of both border leaf switches.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After assigning the connectivity template, we need to assign a link IP address pool to it, choose </a:t>
            </a:r>
            <a:r>
              <a:rPr lang="en-US" sz="1000" b="1">
                <a:solidFill>
                  <a:schemeClr val="bg1">
                    <a:lumMod val="75000"/>
                  </a:schemeClr>
                </a:solidFill>
              </a:rPr>
              <a:t>External Link</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Virtual &gt; Protocol Sessions</a:t>
            </a:r>
            <a:r>
              <a:rPr lang="en-US" sz="1000">
                <a:solidFill>
                  <a:schemeClr val="bg1">
                    <a:lumMod val="75000"/>
                  </a:schemeClr>
                </a:solidFill>
              </a:rPr>
              <a:t>, get the ASN/IP address of border leaf switches and IP address of external router links.</a:t>
            </a:r>
          </a:p>
        </p:txBody>
      </p:sp>
      <p:cxnSp>
        <p:nvCxnSpPr>
          <p:cNvPr id="6" name="Straight Arrow Connector 5">
            <a:extLst>
              <a:ext uri="{FF2B5EF4-FFF2-40B4-BE49-F238E27FC236}">
                <a16:creationId xmlns:a16="http://schemas.microsoft.com/office/drawing/2014/main" id="{5F5A2FDE-6BF2-1249-84FF-D7DFA6AD24FB}"/>
              </a:ext>
            </a:extLst>
          </p:cNvPr>
          <p:cNvCxnSpPr>
            <a:cxnSpLocks/>
            <a:stCxn id="9" idx="1"/>
          </p:cNvCxnSpPr>
          <p:nvPr/>
        </p:nvCxnSpPr>
        <p:spPr>
          <a:xfrm flipH="1">
            <a:off x="4413738" y="2723059"/>
            <a:ext cx="909261" cy="13971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DAB6809-19C3-584B-8ED7-009BB499E097}"/>
              </a:ext>
            </a:extLst>
          </p:cNvPr>
          <p:cNvGrpSpPr/>
          <p:nvPr/>
        </p:nvGrpSpPr>
        <p:grpSpPr>
          <a:xfrm>
            <a:off x="5221141" y="2615109"/>
            <a:ext cx="190758" cy="207749"/>
            <a:chOff x="6419077" y="1667919"/>
            <a:chExt cx="190758" cy="207749"/>
          </a:xfrm>
        </p:grpSpPr>
        <p:sp>
          <p:nvSpPr>
            <p:cNvPr id="8" name="Oval 7">
              <a:extLst>
                <a:ext uri="{FF2B5EF4-FFF2-40B4-BE49-F238E27FC236}">
                  <a16:creationId xmlns:a16="http://schemas.microsoft.com/office/drawing/2014/main" id="{D5EF93CF-7EF1-1B45-B954-35F8E2B55FCF}"/>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D71DCDE2-2DB0-0D49-89D4-FE9C970AF6E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0" name="Straight Arrow Connector 9">
            <a:extLst>
              <a:ext uri="{FF2B5EF4-FFF2-40B4-BE49-F238E27FC236}">
                <a16:creationId xmlns:a16="http://schemas.microsoft.com/office/drawing/2014/main" id="{7BE90B37-C2CB-4347-91F1-AD05D65A8A64}"/>
              </a:ext>
            </a:extLst>
          </p:cNvPr>
          <p:cNvCxnSpPr>
            <a:cxnSpLocks/>
            <a:stCxn id="13" idx="1"/>
          </p:cNvCxnSpPr>
          <p:nvPr/>
        </p:nvCxnSpPr>
        <p:spPr>
          <a:xfrm flipH="1">
            <a:off x="4885006" y="3412251"/>
            <a:ext cx="741212" cy="24886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BEB9597-3CC6-F346-B354-A051848F72E4}"/>
              </a:ext>
            </a:extLst>
          </p:cNvPr>
          <p:cNvGrpSpPr/>
          <p:nvPr/>
        </p:nvGrpSpPr>
        <p:grpSpPr>
          <a:xfrm>
            <a:off x="5524360" y="3304301"/>
            <a:ext cx="190758" cy="207749"/>
            <a:chOff x="6419077" y="1667919"/>
            <a:chExt cx="190758" cy="207749"/>
          </a:xfrm>
        </p:grpSpPr>
        <p:sp>
          <p:nvSpPr>
            <p:cNvPr id="12" name="Oval 11">
              <a:extLst>
                <a:ext uri="{FF2B5EF4-FFF2-40B4-BE49-F238E27FC236}">
                  <a16:creationId xmlns:a16="http://schemas.microsoft.com/office/drawing/2014/main" id="{F3916B5E-D385-5A48-BCE6-600C6D9AF7F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7">
              <a:extLst>
                <a:ext uri="{FF2B5EF4-FFF2-40B4-BE49-F238E27FC236}">
                  <a16:creationId xmlns:a16="http://schemas.microsoft.com/office/drawing/2014/main" id="{82714C33-B0CC-E949-9F03-FF839B92EF2D}"/>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14" name="Straight Arrow Connector 13">
            <a:extLst>
              <a:ext uri="{FF2B5EF4-FFF2-40B4-BE49-F238E27FC236}">
                <a16:creationId xmlns:a16="http://schemas.microsoft.com/office/drawing/2014/main" id="{88A369A9-75A3-1549-A0BD-BD9EE14395D2}"/>
              </a:ext>
            </a:extLst>
          </p:cNvPr>
          <p:cNvCxnSpPr>
            <a:cxnSpLocks/>
            <a:stCxn id="17" idx="1"/>
          </p:cNvCxnSpPr>
          <p:nvPr/>
        </p:nvCxnSpPr>
        <p:spPr>
          <a:xfrm flipH="1">
            <a:off x="4572000" y="3902789"/>
            <a:ext cx="928799" cy="11353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97E2777-BB6C-F249-A68D-23BB48E98274}"/>
              </a:ext>
            </a:extLst>
          </p:cNvPr>
          <p:cNvGrpSpPr/>
          <p:nvPr/>
        </p:nvGrpSpPr>
        <p:grpSpPr>
          <a:xfrm>
            <a:off x="5398941" y="3794839"/>
            <a:ext cx="190758" cy="207749"/>
            <a:chOff x="6419077" y="1667919"/>
            <a:chExt cx="190758" cy="207749"/>
          </a:xfrm>
        </p:grpSpPr>
        <p:sp>
          <p:nvSpPr>
            <p:cNvPr id="16" name="Oval 15">
              <a:extLst>
                <a:ext uri="{FF2B5EF4-FFF2-40B4-BE49-F238E27FC236}">
                  <a16:creationId xmlns:a16="http://schemas.microsoft.com/office/drawing/2014/main" id="{D7386DBE-1ED3-F34A-B0EA-FEB8C4997A2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7">
              <a:extLst>
                <a:ext uri="{FF2B5EF4-FFF2-40B4-BE49-F238E27FC236}">
                  <a16:creationId xmlns:a16="http://schemas.microsoft.com/office/drawing/2014/main" id="{17CA33DF-D334-0F48-8BF9-0F14B8854D9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4139500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9</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Apstra provides a ZTP VM which contains DHCP and TFTP services to onboard Junos devices, assign management IP address, upgrade Junos software, apply initial configuration and finally create offbox agents in Apstra automatically.</a:t>
            </a:r>
          </a:p>
          <a:p>
            <a:pPr marL="0" indent="0">
              <a:lnSpc>
                <a:spcPct val="100000"/>
              </a:lnSpc>
              <a:buNone/>
            </a:pPr>
            <a:r>
              <a:rPr lang="en-US" sz="1200"/>
              <a:t>For the fabric onboarding procedure, user can connect and boot up the switches at any time, the device will go through ZTP process and be added in Apstra managed devices list.</a:t>
            </a:r>
          </a:p>
          <a:p>
            <a:pPr marL="0" indent="0">
              <a:lnSpc>
                <a:spcPct val="100000"/>
              </a:lnSpc>
              <a:buNone/>
            </a:pPr>
            <a:r>
              <a:rPr lang="en-US" sz="1200"/>
              <a:t>Next, user can select the switches from the managed devices list and add them to a designed and configured data center fabric.  This two steps procedure decouples the zero touch provisioning and fabric creation process, and therefore provides greater flexibility when designing and building a data center.</a:t>
            </a:r>
          </a:p>
          <a:p>
            <a:pPr marL="0" indent="0">
              <a:lnSpc>
                <a:spcPct val="100000"/>
              </a:lnSpc>
              <a:buNone/>
            </a:pPr>
            <a:r>
              <a:rPr lang="en-US" sz="1200"/>
              <a:t>In this demo setup, we've prepared a script to zeroize the vQFX devices.  The management subnet of two data centers is different, DHCP relay agent was setup in the underlay hypervisor virtual network, and Apstra is able to carry out ZTP through DHCP relay.  It matches with the real scenario in multiple data centers environment.</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Zero Touch Provisioning</a:t>
            </a:r>
          </a:p>
        </p:txBody>
      </p:sp>
    </p:spTree>
    <p:extLst>
      <p:ext uri="{BB962C8B-B14F-4D97-AF65-F5344CB8AC3E}">
        <p14:creationId xmlns:p14="http://schemas.microsoft.com/office/powerpoint/2010/main" val="36144028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D9C1D-9023-554B-A29F-8DFF91CA8C3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a:t>
            </a:r>
            <a:r>
              <a:rPr lang="en-US" sz="1000">
                <a:solidFill>
                  <a:schemeClr val="bg1">
                    <a:lumMod val="75000"/>
                  </a:schemeClr>
                </a:solidFill>
              </a:rPr>
              <a:t>, create a new template called "ext-router-ct".</a:t>
            </a:r>
          </a:p>
          <a:p>
            <a:pPr marL="171450" indent="-171450">
              <a:lnSpc>
                <a:spcPct val="100000"/>
              </a:lnSpc>
              <a:spcBef>
                <a:spcPts val="900"/>
              </a:spcBef>
              <a:buFont typeface="Arial" panose="020B0604020202020204" pitchFamily="34" charset="0"/>
              <a:buChar char="•"/>
            </a:pPr>
            <a:r>
              <a:rPr lang="en-US" sz="1000"/>
              <a:t>Follow the screenshots to create the connectivity template.</a:t>
            </a: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Assign the connectivity template to xe-0/0/2 interface of both border leaf switches.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After assigning the connectivity template, we need to assign a link IP address pool to it, choose </a:t>
            </a:r>
            <a:r>
              <a:rPr lang="en-US" sz="1000" b="1">
                <a:solidFill>
                  <a:schemeClr val="bg1">
                    <a:lumMod val="75000"/>
                  </a:schemeClr>
                </a:solidFill>
              </a:rPr>
              <a:t>External Link</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Virtual &gt; Protocol Sessions</a:t>
            </a:r>
            <a:r>
              <a:rPr lang="en-US" sz="1000">
                <a:solidFill>
                  <a:schemeClr val="bg1">
                    <a:lumMod val="75000"/>
                  </a:schemeClr>
                </a:solidFill>
              </a:rPr>
              <a:t>, get the ASN/IP address of border leaf switches and IP address of external router links.</a:t>
            </a:r>
          </a:p>
        </p:txBody>
      </p:sp>
      <p:cxnSp>
        <p:nvCxnSpPr>
          <p:cNvPr id="11" name="Straight Arrow Connector 10">
            <a:extLst>
              <a:ext uri="{FF2B5EF4-FFF2-40B4-BE49-F238E27FC236}">
                <a16:creationId xmlns:a16="http://schemas.microsoft.com/office/drawing/2014/main" id="{1FA2EB75-6D1D-B348-BC98-D32CEC7DD9D0}"/>
              </a:ext>
            </a:extLst>
          </p:cNvPr>
          <p:cNvCxnSpPr>
            <a:cxnSpLocks/>
            <a:stCxn id="14" idx="1"/>
          </p:cNvCxnSpPr>
          <p:nvPr/>
        </p:nvCxnSpPr>
        <p:spPr>
          <a:xfrm flipH="1">
            <a:off x="7567961" y="2285108"/>
            <a:ext cx="287404" cy="8266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733C757-14C3-F24B-82C8-20511E9F09EB}"/>
              </a:ext>
            </a:extLst>
          </p:cNvPr>
          <p:cNvGrpSpPr/>
          <p:nvPr/>
        </p:nvGrpSpPr>
        <p:grpSpPr>
          <a:xfrm>
            <a:off x="7753507" y="2177158"/>
            <a:ext cx="676867" cy="207749"/>
            <a:chOff x="6419077" y="1667919"/>
            <a:chExt cx="676867" cy="207749"/>
          </a:xfrm>
        </p:grpSpPr>
        <p:sp>
          <p:nvSpPr>
            <p:cNvPr id="13" name="Oval 12">
              <a:extLst>
                <a:ext uri="{FF2B5EF4-FFF2-40B4-BE49-F238E27FC236}">
                  <a16:creationId xmlns:a16="http://schemas.microsoft.com/office/drawing/2014/main" id="{3193A582-A9F9-FD40-B456-7DD895B2D99E}"/>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7">
              <a:extLst>
                <a:ext uri="{FF2B5EF4-FFF2-40B4-BE49-F238E27FC236}">
                  <a16:creationId xmlns:a16="http://schemas.microsoft.com/office/drawing/2014/main" id="{EAA6643C-5B9B-0144-ACBD-C76F35C3DA6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5" name="Rectangle 14">
              <a:extLst>
                <a:ext uri="{FF2B5EF4-FFF2-40B4-BE49-F238E27FC236}">
                  <a16:creationId xmlns:a16="http://schemas.microsoft.com/office/drawing/2014/main" id="{B589EB04-0170-7F44-ACBE-19FC78C7C8BA}"/>
                </a:ext>
              </a:extLst>
            </p:cNvPr>
            <p:cNvSpPr/>
            <p:nvPr/>
          </p:nvSpPr>
          <p:spPr>
            <a:xfrm>
              <a:off x="6618249" y="1710238"/>
              <a:ext cx="477695"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Edit IP Link</a:t>
              </a:r>
            </a:p>
          </p:txBody>
        </p:sp>
      </p:grpSp>
      <p:cxnSp>
        <p:nvCxnSpPr>
          <p:cNvPr id="19" name="Straight Arrow Connector 18">
            <a:extLst>
              <a:ext uri="{FF2B5EF4-FFF2-40B4-BE49-F238E27FC236}">
                <a16:creationId xmlns:a16="http://schemas.microsoft.com/office/drawing/2014/main" id="{F412306C-A9BB-0648-BF23-78CBD3B7B342}"/>
              </a:ext>
            </a:extLst>
          </p:cNvPr>
          <p:cNvCxnSpPr>
            <a:cxnSpLocks/>
            <a:stCxn id="22" idx="1"/>
          </p:cNvCxnSpPr>
          <p:nvPr/>
        </p:nvCxnSpPr>
        <p:spPr>
          <a:xfrm flipH="1">
            <a:off x="4765288" y="2450538"/>
            <a:ext cx="629332" cy="31868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970F0B6-6464-8F4B-8104-F27635524D74}"/>
              </a:ext>
            </a:extLst>
          </p:cNvPr>
          <p:cNvGrpSpPr/>
          <p:nvPr/>
        </p:nvGrpSpPr>
        <p:grpSpPr>
          <a:xfrm>
            <a:off x="5292762" y="2342588"/>
            <a:ext cx="1441500" cy="207749"/>
            <a:chOff x="6419077" y="1667919"/>
            <a:chExt cx="1441500" cy="207749"/>
          </a:xfrm>
        </p:grpSpPr>
        <p:sp>
          <p:nvSpPr>
            <p:cNvPr id="21" name="Oval 20">
              <a:extLst>
                <a:ext uri="{FF2B5EF4-FFF2-40B4-BE49-F238E27FC236}">
                  <a16:creationId xmlns:a16="http://schemas.microsoft.com/office/drawing/2014/main" id="{361A8283-9682-7B46-AA54-D7231690B6F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7">
              <a:extLst>
                <a:ext uri="{FF2B5EF4-FFF2-40B4-BE49-F238E27FC236}">
                  <a16:creationId xmlns:a16="http://schemas.microsoft.com/office/drawing/2014/main" id="{49BA11A7-2DE5-A54E-9391-BE269776E24A}"/>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24" name="Rectangle 23">
              <a:extLst>
                <a:ext uri="{FF2B5EF4-FFF2-40B4-BE49-F238E27FC236}">
                  <a16:creationId xmlns:a16="http://schemas.microsoft.com/office/drawing/2014/main" id="{08F6BD85-223E-CE4B-BC19-5817D669AD6A}"/>
                </a:ext>
              </a:extLst>
            </p:cNvPr>
            <p:cNvSpPr/>
            <p:nvPr/>
          </p:nvSpPr>
          <p:spPr>
            <a:xfrm>
              <a:off x="6618249" y="1710238"/>
              <a:ext cx="1242328"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Default routing zone </a:t>
              </a:r>
            </a:p>
          </p:txBody>
        </p:sp>
      </p:grpSp>
      <p:cxnSp>
        <p:nvCxnSpPr>
          <p:cNvPr id="25" name="Straight Arrow Connector 24">
            <a:extLst>
              <a:ext uri="{FF2B5EF4-FFF2-40B4-BE49-F238E27FC236}">
                <a16:creationId xmlns:a16="http://schemas.microsoft.com/office/drawing/2014/main" id="{6EC49871-019F-F149-8AFE-0EDB13D9CE70}"/>
              </a:ext>
            </a:extLst>
          </p:cNvPr>
          <p:cNvCxnSpPr>
            <a:cxnSpLocks/>
            <a:stCxn id="28" idx="1"/>
          </p:cNvCxnSpPr>
          <p:nvPr/>
        </p:nvCxnSpPr>
        <p:spPr>
          <a:xfrm flipH="1" flipV="1">
            <a:off x="4698380" y="2932771"/>
            <a:ext cx="708940" cy="1111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9164B41-631A-B142-8B1D-FB3EDFB16D6B}"/>
              </a:ext>
            </a:extLst>
          </p:cNvPr>
          <p:cNvGrpSpPr/>
          <p:nvPr/>
        </p:nvGrpSpPr>
        <p:grpSpPr>
          <a:xfrm>
            <a:off x="5305462" y="2835937"/>
            <a:ext cx="973423" cy="207749"/>
            <a:chOff x="6419077" y="1667919"/>
            <a:chExt cx="973423" cy="207749"/>
          </a:xfrm>
        </p:grpSpPr>
        <p:sp>
          <p:nvSpPr>
            <p:cNvPr id="27" name="Oval 26">
              <a:extLst>
                <a:ext uri="{FF2B5EF4-FFF2-40B4-BE49-F238E27FC236}">
                  <a16:creationId xmlns:a16="http://schemas.microsoft.com/office/drawing/2014/main" id="{CA681871-D382-2449-BBE0-7D91C268071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7">
              <a:extLst>
                <a:ext uri="{FF2B5EF4-FFF2-40B4-BE49-F238E27FC236}">
                  <a16:creationId xmlns:a16="http://schemas.microsoft.com/office/drawing/2014/main" id="{70BB6D66-1984-B44F-92AF-2FDC3EAFB79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29" name="Rectangle 28">
              <a:extLst>
                <a:ext uri="{FF2B5EF4-FFF2-40B4-BE49-F238E27FC236}">
                  <a16:creationId xmlns:a16="http://schemas.microsoft.com/office/drawing/2014/main" id="{9A4D3750-4654-444F-A23E-9416B167264A}"/>
                </a:ext>
              </a:extLst>
            </p:cNvPr>
            <p:cNvSpPr/>
            <p:nvPr/>
          </p:nvSpPr>
          <p:spPr>
            <a:xfrm>
              <a:off x="6618249" y="1710238"/>
              <a:ext cx="774251"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Turn on Untagged</a:t>
              </a:r>
            </a:p>
          </p:txBody>
        </p:sp>
      </p:grpSp>
    </p:spTree>
    <p:extLst>
      <p:ext uri="{BB962C8B-B14F-4D97-AF65-F5344CB8AC3E}">
        <p14:creationId xmlns:p14="http://schemas.microsoft.com/office/powerpoint/2010/main" val="33464975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4DA34C-F0AE-ED47-9D92-4407337E163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a:t>
            </a:r>
            <a:r>
              <a:rPr lang="en-US" sz="1000">
                <a:solidFill>
                  <a:schemeClr val="bg1">
                    <a:lumMod val="75000"/>
                  </a:schemeClr>
                </a:solidFill>
              </a:rPr>
              <a:t>, create a new template called "ext-router-ct".</a:t>
            </a:r>
          </a:p>
          <a:p>
            <a:pPr marL="171450" indent="-171450">
              <a:lnSpc>
                <a:spcPct val="100000"/>
              </a:lnSpc>
              <a:spcBef>
                <a:spcPts val="900"/>
              </a:spcBef>
              <a:buFont typeface="Arial" panose="020B0604020202020204" pitchFamily="34" charset="0"/>
              <a:buChar char="•"/>
            </a:pPr>
            <a:r>
              <a:rPr lang="en-US" sz="1000"/>
              <a:t>Follow the screenshots to create the connectivity template.</a:t>
            </a: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Assign the connectivity template to xe-0/0/2 interface of both border leaf switches.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After assigning the connectivity template, we need to assign a link IP address pool to it, choose </a:t>
            </a:r>
            <a:r>
              <a:rPr lang="en-US" sz="1000" b="1">
                <a:solidFill>
                  <a:schemeClr val="bg1">
                    <a:lumMod val="75000"/>
                  </a:schemeClr>
                </a:solidFill>
              </a:rPr>
              <a:t>External Link</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Virtual &gt; Protocol Sessions</a:t>
            </a:r>
            <a:r>
              <a:rPr lang="en-US" sz="1000">
                <a:solidFill>
                  <a:schemeClr val="bg1">
                    <a:lumMod val="75000"/>
                  </a:schemeClr>
                </a:solidFill>
              </a:rPr>
              <a:t>, get the ASN/IP address of border leaf switches and IP address of external router links.</a:t>
            </a:r>
          </a:p>
        </p:txBody>
      </p:sp>
      <p:cxnSp>
        <p:nvCxnSpPr>
          <p:cNvPr id="6" name="Straight Arrow Connector 5">
            <a:extLst>
              <a:ext uri="{FF2B5EF4-FFF2-40B4-BE49-F238E27FC236}">
                <a16:creationId xmlns:a16="http://schemas.microsoft.com/office/drawing/2014/main" id="{2213979E-EA91-4145-BA70-A8C0162C457A}"/>
              </a:ext>
            </a:extLst>
          </p:cNvPr>
          <p:cNvCxnSpPr>
            <a:cxnSpLocks/>
            <a:stCxn id="9" idx="1"/>
          </p:cNvCxnSpPr>
          <p:nvPr/>
        </p:nvCxnSpPr>
        <p:spPr>
          <a:xfrm flipH="1">
            <a:off x="7575395" y="2442214"/>
            <a:ext cx="407722" cy="14486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E4A3821-20BE-DC49-9562-26C6FD9CB65C}"/>
              </a:ext>
            </a:extLst>
          </p:cNvPr>
          <p:cNvGrpSpPr/>
          <p:nvPr/>
        </p:nvGrpSpPr>
        <p:grpSpPr>
          <a:xfrm>
            <a:off x="7881259" y="2334264"/>
            <a:ext cx="928539" cy="207749"/>
            <a:chOff x="6419077" y="1667919"/>
            <a:chExt cx="928539" cy="207749"/>
          </a:xfrm>
        </p:grpSpPr>
        <p:sp>
          <p:nvSpPr>
            <p:cNvPr id="8" name="Oval 7">
              <a:extLst>
                <a:ext uri="{FF2B5EF4-FFF2-40B4-BE49-F238E27FC236}">
                  <a16:creationId xmlns:a16="http://schemas.microsoft.com/office/drawing/2014/main" id="{E79B46B7-8035-2948-9E09-4CB367405FE8}"/>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A9CE9348-FD74-F141-A0F2-080A665FE0C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0" name="Rectangle 9">
              <a:extLst>
                <a:ext uri="{FF2B5EF4-FFF2-40B4-BE49-F238E27FC236}">
                  <a16:creationId xmlns:a16="http://schemas.microsoft.com/office/drawing/2014/main" id="{714AC975-90EB-9849-B411-417CCAEF7096}"/>
                </a:ext>
              </a:extLst>
            </p:cNvPr>
            <p:cNvSpPr/>
            <p:nvPr/>
          </p:nvSpPr>
          <p:spPr>
            <a:xfrm>
              <a:off x="6618249" y="1710238"/>
              <a:ext cx="729367"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Edit BGP Peering</a:t>
              </a:r>
            </a:p>
          </p:txBody>
        </p:sp>
      </p:grpSp>
      <p:cxnSp>
        <p:nvCxnSpPr>
          <p:cNvPr id="12" name="Straight Arrow Connector 11">
            <a:extLst>
              <a:ext uri="{FF2B5EF4-FFF2-40B4-BE49-F238E27FC236}">
                <a16:creationId xmlns:a16="http://schemas.microsoft.com/office/drawing/2014/main" id="{EE80EF8E-84FB-0447-853B-ADBAA1DA0DE7}"/>
              </a:ext>
            </a:extLst>
          </p:cNvPr>
          <p:cNvCxnSpPr>
            <a:cxnSpLocks/>
            <a:stCxn id="15" idx="1"/>
          </p:cNvCxnSpPr>
          <p:nvPr/>
        </p:nvCxnSpPr>
        <p:spPr>
          <a:xfrm flipH="1">
            <a:off x="4531113" y="3237991"/>
            <a:ext cx="625656" cy="36013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70BE482-AA22-E44A-A5BC-83635034B8B2}"/>
              </a:ext>
            </a:extLst>
          </p:cNvPr>
          <p:cNvGrpSpPr/>
          <p:nvPr/>
        </p:nvGrpSpPr>
        <p:grpSpPr>
          <a:xfrm>
            <a:off x="5054911" y="3130041"/>
            <a:ext cx="1388600" cy="207749"/>
            <a:chOff x="6419077" y="1667919"/>
            <a:chExt cx="1388600" cy="207749"/>
          </a:xfrm>
        </p:grpSpPr>
        <p:sp>
          <p:nvSpPr>
            <p:cNvPr id="14" name="Oval 13">
              <a:extLst>
                <a:ext uri="{FF2B5EF4-FFF2-40B4-BE49-F238E27FC236}">
                  <a16:creationId xmlns:a16="http://schemas.microsoft.com/office/drawing/2014/main" id="{48623564-5AE3-914E-955B-88A044D93A8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7">
              <a:extLst>
                <a:ext uri="{FF2B5EF4-FFF2-40B4-BE49-F238E27FC236}">
                  <a16:creationId xmlns:a16="http://schemas.microsoft.com/office/drawing/2014/main" id="{C0F6359E-E4FF-DF41-8F63-3B404D1BB70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16" name="Rectangle 15">
              <a:extLst>
                <a:ext uri="{FF2B5EF4-FFF2-40B4-BE49-F238E27FC236}">
                  <a16:creationId xmlns:a16="http://schemas.microsoft.com/office/drawing/2014/main" id="{F9B14EC7-500B-0944-AC7A-018BDE934EDB}"/>
                </a:ext>
              </a:extLst>
            </p:cNvPr>
            <p:cNvSpPr/>
            <p:nvPr/>
          </p:nvSpPr>
          <p:spPr>
            <a:xfrm>
              <a:off x="6618249" y="1710238"/>
              <a:ext cx="1189428"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Peer From Interface</a:t>
              </a:r>
            </a:p>
          </p:txBody>
        </p:sp>
      </p:grpSp>
      <p:cxnSp>
        <p:nvCxnSpPr>
          <p:cNvPr id="18" name="Straight Arrow Connector 17">
            <a:extLst>
              <a:ext uri="{FF2B5EF4-FFF2-40B4-BE49-F238E27FC236}">
                <a16:creationId xmlns:a16="http://schemas.microsoft.com/office/drawing/2014/main" id="{BFCBBD9E-EC51-6D49-BFDB-6B8203D9D987}"/>
              </a:ext>
            </a:extLst>
          </p:cNvPr>
          <p:cNvCxnSpPr>
            <a:cxnSpLocks/>
            <a:stCxn id="21" idx="1"/>
          </p:cNvCxnSpPr>
          <p:nvPr/>
        </p:nvCxnSpPr>
        <p:spPr>
          <a:xfrm flipH="1">
            <a:off x="4780156" y="3606278"/>
            <a:ext cx="439184" cy="27434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F227523-E215-AD4F-AF57-FE1BB6E2230B}"/>
              </a:ext>
            </a:extLst>
          </p:cNvPr>
          <p:cNvGrpSpPr/>
          <p:nvPr/>
        </p:nvGrpSpPr>
        <p:grpSpPr>
          <a:xfrm>
            <a:off x="5117482" y="3498328"/>
            <a:ext cx="1813396" cy="207749"/>
            <a:chOff x="6419077" y="1667919"/>
            <a:chExt cx="1813396" cy="207749"/>
          </a:xfrm>
        </p:grpSpPr>
        <p:sp>
          <p:nvSpPr>
            <p:cNvPr id="20" name="Oval 19">
              <a:extLst>
                <a:ext uri="{FF2B5EF4-FFF2-40B4-BE49-F238E27FC236}">
                  <a16:creationId xmlns:a16="http://schemas.microsoft.com/office/drawing/2014/main" id="{40942987-4F76-734C-B8C5-3CF40B9C1E3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AADDF789-C00A-6E48-A715-8AA712176489}"/>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22" name="Rectangle 21">
              <a:extLst>
                <a:ext uri="{FF2B5EF4-FFF2-40B4-BE49-F238E27FC236}">
                  <a16:creationId xmlns:a16="http://schemas.microsoft.com/office/drawing/2014/main" id="{CFFF577F-AD02-8E46-8B2A-C3926891F650}"/>
                </a:ext>
              </a:extLst>
            </p:cNvPr>
            <p:cNvSpPr/>
            <p:nvPr/>
          </p:nvSpPr>
          <p:spPr>
            <a:xfrm>
              <a:off x="6618249" y="1710238"/>
              <a:ext cx="1614224"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Peer To Interface/IP Endpoint</a:t>
              </a:r>
            </a:p>
          </p:txBody>
        </p:sp>
      </p:grpSp>
    </p:spTree>
    <p:extLst>
      <p:ext uri="{BB962C8B-B14F-4D97-AF65-F5344CB8AC3E}">
        <p14:creationId xmlns:p14="http://schemas.microsoft.com/office/powerpoint/2010/main" val="31808511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EA8BF1-7486-FB44-951D-2E99D15FED1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a:t>
            </a:r>
            <a:r>
              <a:rPr lang="en-US" sz="1000">
                <a:solidFill>
                  <a:schemeClr val="bg1">
                    <a:lumMod val="75000"/>
                  </a:schemeClr>
                </a:solidFill>
              </a:rPr>
              <a:t>, create a new template called "ext-router-ct".</a:t>
            </a:r>
          </a:p>
          <a:p>
            <a:pPr marL="171450" indent="-171450">
              <a:lnSpc>
                <a:spcPct val="100000"/>
              </a:lnSpc>
              <a:spcBef>
                <a:spcPts val="900"/>
              </a:spcBef>
              <a:buFont typeface="Arial" panose="020B0604020202020204" pitchFamily="34" charset="0"/>
              <a:buChar char="•"/>
            </a:pPr>
            <a:r>
              <a:rPr lang="en-US" sz="1000"/>
              <a:t>Follow the screenshots to create the connectivity template.</a:t>
            </a:r>
            <a:endParaRPr lang="en-US" sz="100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Assign the connectivity template to xe-0/0/2 interface of both border leaf switches.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After assigning the connectivity template, we need to assign a link IP address pool to it, choose </a:t>
            </a:r>
            <a:r>
              <a:rPr lang="en-US" sz="1000" b="1">
                <a:solidFill>
                  <a:schemeClr val="bg1">
                    <a:lumMod val="75000"/>
                  </a:schemeClr>
                </a:solidFill>
              </a:rPr>
              <a:t>External Link</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Virtual &gt; Protocol Sessions</a:t>
            </a:r>
            <a:r>
              <a:rPr lang="en-US" sz="1000">
                <a:solidFill>
                  <a:schemeClr val="bg1">
                    <a:lumMod val="75000"/>
                  </a:schemeClr>
                </a:solidFill>
              </a:rPr>
              <a:t>, get the ASN/IP address of border leaf switches and IP address of external router links.</a:t>
            </a:r>
          </a:p>
        </p:txBody>
      </p:sp>
      <p:cxnSp>
        <p:nvCxnSpPr>
          <p:cNvPr id="6" name="Straight Arrow Connector 5">
            <a:extLst>
              <a:ext uri="{FF2B5EF4-FFF2-40B4-BE49-F238E27FC236}">
                <a16:creationId xmlns:a16="http://schemas.microsoft.com/office/drawing/2014/main" id="{9B208A56-FB4A-7C44-AB00-D4979E401B87}"/>
              </a:ext>
            </a:extLst>
          </p:cNvPr>
          <p:cNvCxnSpPr>
            <a:cxnSpLocks/>
            <a:stCxn id="9" idx="1"/>
          </p:cNvCxnSpPr>
          <p:nvPr/>
        </p:nvCxnSpPr>
        <p:spPr>
          <a:xfrm flipH="1">
            <a:off x="7571678" y="2575825"/>
            <a:ext cx="288809" cy="23799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8675943-91CC-4F4D-AD10-655335FB1563}"/>
              </a:ext>
            </a:extLst>
          </p:cNvPr>
          <p:cNvGrpSpPr/>
          <p:nvPr/>
        </p:nvGrpSpPr>
        <p:grpSpPr>
          <a:xfrm>
            <a:off x="7758629" y="2467875"/>
            <a:ext cx="1002277" cy="207749"/>
            <a:chOff x="6419077" y="1667919"/>
            <a:chExt cx="1002277" cy="207749"/>
          </a:xfrm>
        </p:grpSpPr>
        <p:sp>
          <p:nvSpPr>
            <p:cNvPr id="8" name="Oval 7">
              <a:extLst>
                <a:ext uri="{FF2B5EF4-FFF2-40B4-BE49-F238E27FC236}">
                  <a16:creationId xmlns:a16="http://schemas.microsoft.com/office/drawing/2014/main" id="{A096E3E0-E513-5E46-B90A-44A85E79C8E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08CDDDDE-BB1F-2A4B-9EEC-321991B641E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0" name="Rectangle 9">
              <a:extLst>
                <a:ext uri="{FF2B5EF4-FFF2-40B4-BE49-F238E27FC236}">
                  <a16:creationId xmlns:a16="http://schemas.microsoft.com/office/drawing/2014/main" id="{345A2182-5ADC-1545-925E-75CD9C9CEF6C}"/>
                </a:ext>
              </a:extLst>
            </p:cNvPr>
            <p:cNvSpPr/>
            <p:nvPr/>
          </p:nvSpPr>
          <p:spPr>
            <a:xfrm>
              <a:off x="6618249" y="1710238"/>
              <a:ext cx="803105"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Edit Routing Policy</a:t>
              </a:r>
            </a:p>
          </p:txBody>
        </p:sp>
      </p:grpSp>
      <p:cxnSp>
        <p:nvCxnSpPr>
          <p:cNvPr id="12" name="Straight Arrow Connector 11">
            <a:extLst>
              <a:ext uri="{FF2B5EF4-FFF2-40B4-BE49-F238E27FC236}">
                <a16:creationId xmlns:a16="http://schemas.microsoft.com/office/drawing/2014/main" id="{2831A4E3-36D8-764F-9EBD-5E2445602120}"/>
              </a:ext>
            </a:extLst>
          </p:cNvPr>
          <p:cNvCxnSpPr>
            <a:cxnSpLocks/>
            <a:stCxn id="15" idx="1"/>
          </p:cNvCxnSpPr>
          <p:nvPr/>
        </p:nvCxnSpPr>
        <p:spPr>
          <a:xfrm flipH="1">
            <a:off x="4702098" y="3380349"/>
            <a:ext cx="1127462" cy="43447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276CFD9-12DB-A942-8B6A-9B5B1EA90FA2}"/>
              </a:ext>
            </a:extLst>
          </p:cNvPr>
          <p:cNvGrpSpPr/>
          <p:nvPr/>
        </p:nvGrpSpPr>
        <p:grpSpPr>
          <a:xfrm>
            <a:off x="5727702" y="3272399"/>
            <a:ext cx="1258757" cy="207749"/>
            <a:chOff x="6419077" y="1667919"/>
            <a:chExt cx="1258757" cy="207749"/>
          </a:xfrm>
        </p:grpSpPr>
        <p:sp>
          <p:nvSpPr>
            <p:cNvPr id="14" name="Oval 13">
              <a:extLst>
                <a:ext uri="{FF2B5EF4-FFF2-40B4-BE49-F238E27FC236}">
                  <a16:creationId xmlns:a16="http://schemas.microsoft.com/office/drawing/2014/main" id="{BAA3D847-8609-C946-BAD5-79BB111B862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7">
              <a:extLst>
                <a:ext uri="{FF2B5EF4-FFF2-40B4-BE49-F238E27FC236}">
                  <a16:creationId xmlns:a16="http://schemas.microsoft.com/office/drawing/2014/main" id="{A79E0E17-889A-4D43-AA61-F00734E6CCA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sp>
          <p:nvSpPr>
            <p:cNvPr id="16" name="Rectangle 15">
              <a:extLst>
                <a:ext uri="{FF2B5EF4-FFF2-40B4-BE49-F238E27FC236}">
                  <a16:creationId xmlns:a16="http://schemas.microsoft.com/office/drawing/2014/main" id="{4D101CD9-F0B1-9D48-A024-55087C6DE5EC}"/>
                </a:ext>
              </a:extLst>
            </p:cNvPr>
            <p:cNvSpPr/>
            <p:nvPr/>
          </p:nvSpPr>
          <p:spPr>
            <a:xfrm>
              <a:off x="6618249" y="1710238"/>
              <a:ext cx="1059585"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Choose </a:t>
              </a:r>
              <a:r>
                <a:rPr lang="en-US" sz="800" i="1" err="1">
                  <a:solidFill>
                    <a:srgbClr val="FF0000"/>
                  </a:solidFill>
                  <a:latin typeface="Lato" panose="020F0502020204030203" pitchFamily="34" charset="0"/>
                  <a:ea typeface="Lato" panose="020F0502020204030203" pitchFamily="34" charset="0"/>
                  <a:cs typeface="Lato" panose="020F0502020204030203" pitchFamily="34" charset="0"/>
                </a:rPr>
                <a:t>ext</a:t>
              </a:r>
              <a:r>
                <a:rPr lang="en-US" sz="800" i="1">
                  <a:solidFill>
                    <a:srgbClr val="FF0000"/>
                  </a:solidFill>
                  <a:latin typeface="Lato" panose="020F0502020204030203" pitchFamily="34" charset="0"/>
                  <a:ea typeface="Lato" panose="020F0502020204030203" pitchFamily="34" charset="0"/>
                  <a:cs typeface="Lato" panose="020F0502020204030203" pitchFamily="34" charset="0"/>
                </a:rPr>
                <a:t>-router-policy</a:t>
              </a:r>
            </a:p>
          </p:txBody>
        </p:sp>
      </p:grpSp>
      <p:cxnSp>
        <p:nvCxnSpPr>
          <p:cNvPr id="24" name="Straight Arrow Connector 23">
            <a:extLst>
              <a:ext uri="{FF2B5EF4-FFF2-40B4-BE49-F238E27FC236}">
                <a16:creationId xmlns:a16="http://schemas.microsoft.com/office/drawing/2014/main" id="{8E3567F3-745F-1B43-9F67-A277E9B8EBE5}"/>
              </a:ext>
            </a:extLst>
          </p:cNvPr>
          <p:cNvCxnSpPr>
            <a:cxnSpLocks/>
            <a:stCxn id="27" idx="1"/>
          </p:cNvCxnSpPr>
          <p:nvPr/>
        </p:nvCxnSpPr>
        <p:spPr>
          <a:xfrm>
            <a:off x="8368360" y="3877265"/>
            <a:ext cx="270118" cy="32302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DCAA21E0-286E-8542-A018-EF5C91C51138}"/>
              </a:ext>
            </a:extLst>
          </p:cNvPr>
          <p:cNvGrpSpPr/>
          <p:nvPr/>
        </p:nvGrpSpPr>
        <p:grpSpPr>
          <a:xfrm>
            <a:off x="8266502" y="3769315"/>
            <a:ext cx="190758" cy="207749"/>
            <a:chOff x="6419077" y="1667919"/>
            <a:chExt cx="190758" cy="207749"/>
          </a:xfrm>
        </p:grpSpPr>
        <p:sp>
          <p:nvSpPr>
            <p:cNvPr id="26" name="Oval 25">
              <a:extLst>
                <a:ext uri="{FF2B5EF4-FFF2-40B4-BE49-F238E27FC236}">
                  <a16:creationId xmlns:a16="http://schemas.microsoft.com/office/drawing/2014/main" id="{949C755F-63BB-4F49-BD78-B37FEEF22A8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7">
              <a:extLst>
                <a:ext uri="{FF2B5EF4-FFF2-40B4-BE49-F238E27FC236}">
                  <a16:creationId xmlns:a16="http://schemas.microsoft.com/office/drawing/2014/main" id="{E95068DD-4A48-4A45-83B9-F006E3F024C2}"/>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2968834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085B45-DD49-DF48-92D8-9A03F1200C7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a:t>
            </a:r>
            <a:r>
              <a:rPr lang="en-US" sz="1000">
                <a:solidFill>
                  <a:schemeClr val="bg1">
                    <a:lumMod val="75000"/>
                  </a:schemeClr>
                </a:solidFill>
              </a:rPr>
              <a:t>, create a new template called "ext-router-ct".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create the connectivity template.</a:t>
            </a:r>
          </a:p>
          <a:p>
            <a:pPr marL="171450" indent="-171450">
              <a:lnSpc>
                <a:spcPct val="100000"/>
              </a:lnSpc>
              <a:spcBef>
                <a:spcPts val="900"/>
              </a:spcBef>
              <a:buFont typeface="Arial" panose="020B0604020202020204" pitchFamily="34" charset="0"/>
              <a:buChar char="•"/>
            </a:pPr>
            <a:r>
              <a:rPr lang="en-US" sz="1000"/>
              <a:t>Assign the connectivity template to xe-0/0/2 interface of both border leaf switches.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After assigning the connectivity template, we need to assign a link IP address pool to it, choose </a:t>
            </a:r>
            <a:r>
              <a:rPr lang="en-US" sz="1000" b="1">
                <a:solidFill>
                  <a:schemeClr val="bg1">
                    <a:lumMod val="75000"/>
                  </a:schemeClr>
                </a:solidFill>
              </a:rPr>
              <a:t>External Link</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Virtual &gt; Protocol Sessions</a:t>
            </a:r>
            <a:r>
              <a:rPr lang="en-US" sz="1000">
                <a:solidFill>
                  <a:schemeClr val="bg1">
                    <a:lumMod val="75000"/>
                  </a:schemeClr>
                </a:solidFill>
              </a:rPr>
              <a:t>, get the ASN/IP address of border leaf switches and IP address of external router links.</a:t>
            </a:r>
          </a:p>
        </p:txBody>
      </p:sp>
      <p:cxnSp>
        <p:nvCxnSpPr>
          <p:cNvPr id="6" name="Straight Arrow Connector 5">
            <a:extLst>
              <a:ext uri="{FF2B5EF4-FFF2-40B4-BE49-F238E27FC236}">
                <a16:creationId xmlns:a16="http://schemas.microsoft.com/office/drawing/2014/main" id="{BE725D00-9D7A-4242-B8CF-0ACF5AB031B1}"/>
              </a:ext>
            </a:extLst>
          </p:cNvPr>
          <p:cNvCxnSpPr>
            <a:cxnSpLocks/>
            <a:stCxn id="9" idx="1"/>
          </p:cNvCxnSpPr>
          <p:nvPr/>
        </p:nvCxnSpPr>
        <p:spPr>
          <a:xfrm>
            <a:off x="6978331" y="2343978"/>
            <a:ext cx="1331911" cy="91605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3AC79DA-D8C4-D546-88BC-E5F412FA41BD}"/>
              </a:ext>
            </a:extLst>
          </p:cNvPr>
          <p:cNvGrpSpPr/>
          <p:nvPr/>
        </p:nvGrpSpPr>
        <p:grpSpPr>
          <a:xfrm>
            <a:off x="6876473" y="2236028"/>
            <a:ext cx="1552106" cy="207749"/>
            <a:chOff x="6419077" y="1667919"/>
            <a:chExt cx="1552106" cy="207749"/>
          </a:xfrm>
        </p:grpSpPr>
        <p:sp>
          <p:nvSpPr>
            <p:cNvPr id="8" name="Oval 7">
              <a:extLst>
                <a:ext uri="{FF2B5EF4-FFF2-40B4-BE49-F238E27FC236}">
                  <a16:creationId xmlns:a16="http://schemas.microsoft.com/office/drawing/2014/main" id="{259CA85B-3F35-C14C-8EEC-1FB4564EBCB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5B9AD4C1-1485-9641-8A3D-C7C8FF533D1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0" name="Rectangle 9">
              <a:extLst>
                <a:ext uri="{FF2B5EF4-FFF2-40B4-BE49-F238E27FC236}">
                  <a16:creationId xmlns:a16="http://schemas.microsoft.com/office/drawing/2014/main" id="{3788409E-2E21-6A45-A7EB-4EE729A61FFB}"/>
                </a:ext>
              </a:extLst>
            </p:cNvPr>
            <p:cNvSpPr/>
            <p:nvPr/>
          </p:nvSpPr>
          <p:spPr>
            <a:xfrm>
              <a:off x="6618249" y="1710238"/>
              <a:ext cx="1352934"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Click xe-0/0/2 of both switches</a:t>
              </a:r>
            </a:p>
          </p:txBody>
        </p:sp>
      </p:grpSp>
      <p:cxnSp>
        <p:nvCxnSpPr>
          <p:cNvPr id="18" name="Straight Arrow Connector 17">
            <a:extLst>
              <a:ext uri="{FF2B5EF4-FFF2-40B4-BE49-F238E27FC236}">
                <a16:creationId xmlns:a16="http://schemas.microsoft.com/office/drawing/2014/main" id="{CED5E75C-8721-2745-87C7-A9B165F5C687}"/>
              </a:ext>
            </a:extLst>
          </p:cNvPr>
          <p:cNvCxnSpPr>
            <a:cxnSpLocks/>
            <a:stCxn id="21" idx="1"/>
          </p:cNvCxnSpPr>
          <p:nvPr/>
        </p:nvCxnSpPr>
        <p:spPr>
          <a:xfrm>
            <a:off x="8142916" y="3679437"/>
            <a:ext cx="434155" cy="22553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434213DA-5D7D-B844-A1EA-635DDE6AEE9E}"/>
              </a:ext>
            </a:extLst>
          </p:cNvPr>
          <p:cNvGrpSpPr/>
          <p:nvPr/>
        </p:nvGrpSpPr>
        <p:grpSpPr>
          <a:xfrm>
            <a:off x="8041058" y="3571487"/>
            <a:ext cx="190758" cy="207749"/>
            <a:chOff x="6419077" y="1667919"/>
            <a:chExt cx="190758" cy="207749"/>
          </a:xfrm>
        </p:grpSpPr>
        <p:sp>
          <p:nvSpPr>
            <p:cNvPr id="20" name="Oval 19">
              <a:extLst>
                <a:ext uri="{FF2B5EF4-FFF2-40B4-BE49-F238E27FC236}">
                  <a16:creationId xmlns:a16="http://schemas.microsoft.com/office/drawing/2014/main" id="{2DE227F6-C0E9-2443-90DA-77B8FDAEFC2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08FF4727-E903-F944-A7BF-53203E66AD0E}"/>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27202185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1DEE15-90CA-7649-AC9C-A543A0ADC49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a:t>
            </a:r>
            <a:r>
              <a:rPr lang="en-US" sz="1000">
                <a:solidFill>
                  <a:schemeClr val="bg1">
                    <a:lumMod val="75000"/>
                  </a:schemeClr>
                </a:solidFill>
              </a:rPr>
              <a:t>, create a new template called "ext-router-ct".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create the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Assign the connectivity template to xe-0/0/2 interface of both border leaf switches.</a:t>
            </a:r>
          </a:p>
          <a:p>
            <a:pPr marL="171450" indent="-171450">
              <a:lnSpc>
                <a:spcPct val="100000"/>
              </a:lnSpc>
              <a:spcBef>
                <a:spcPts val="900"/>
              </a:spcBef>
              <a:buFont typeface="Arial" panose="020B0604020202020204" pitchFamily="34" charset="0"/>
              <a:buChar char="•"/>
            </a:pPr>
            <a:r>
              <a:rPr lang="en-US" sz="1000"/>
              <a:t>After assigning the connectivity template, we need to assign a link IP address pool to it, choose </a:t>
            </a:r>
            <a:r>
              <a:rPr lang="en-US" sz="1000" b="1"/>
              <a:t>External Link</a:t>
            </a:r>
            <a:r>
              <a:rPr lang="en-US" sz="1000"/>
              <a: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Virtual &gt; Protocol Sessions</a:t>
            </a:r>
            <a:r>
              <a:rPr lang="en-US" sz="1000">
                <a:solidFill>
                  <a:schemeClr val="bg1">
                    <a:lumMod val="75000"/>
                  </a:schemeClr>
                </a:solidFill>
              </a:rPr>
              <a:t>, get the ASN/IP address of border leaf switches and IP address of external router links.</a:t>
            </a:r>
          </a:p>
        </p:txBody>
      </p:sp>
      <p:cxnSp>
        <p:nvCxnSpPr>
          <p:cNvPr id="6" name="Straight Arrow Connector 5">
            <a:extLst>
              <a:ext uri="{FF2B5EF4-FFF2-40B4-BE49-F238E27FC236}">
                <a16:creationId xmlns:a16="http://schemas.microsoft.com/office/drawing/2014/main" id="{EB162075-53BA-B841-B613-8002B124E713}"/>
              </a:ext>
            </a:extLst>
          </p:cNvPr>
          <p:cNvCxnSpPr>
            <a:cxnSpLocks/>
            <a:stCxn id="9" idx="1"/>
          </p:cNvCxnSpPr>
          <p:nvPr/>
        </p:nvCxnSpPr>
        <p:spPr>
          <a:xfrm flipH="1" flipV="1">
            <a:off x="5265208" y="1960504"/>
            <a:ext cx="411729" cy="14681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3384D0-4AE1-824A-9338-BD4EDAF2B5E4}"/>
              </a:ext>
            </a:extLst>
          </p:cNvPr>
          <p:cNvGrpSpPr/>
          <p:nvPr/>
        </p:nvGrpSpPr>
        <p:grpSpPr>
          <a:xfrm>
            <a:off x="5575079" y="1999372"/>
            <a:ext cx="190758" cy="207749"/>
            <a:chOff x="6419077" y="1667919"/>
            <a:chExt cx="190758" cy="207749"/>
          </a:xfrm>
        </p:grpSpPr>
        <p:sp>
          <p:nvSpPr>
            <p:cNvPr id="8" name="Oval 7">
              <a:extLst>
                <a:ext uri="{FF2B5EF4-FFF2-40B4-BE49-F238E27FC236}">
                  <a16:creationId xmlns:a16="http://schemas.microsoft.com/office/drawing/2014/main" id="{8BCBB9F4-71EF-814E-B1A0-30D7C1F85062}"/>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8BF383B2-27D3-BE47-9ADC-0D53C6DF5E01}"/>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2" name="Straight Arrow Connector 21">
            <a:extLst>
              <a:ext uri="{FF2B5EF4-FFF2-40B4-BE49-F238E27FC236}">
                <a16:creationId xmlns:a16="http://schemas.microsoft.com/office/drawing/2014/main" id="{81413E27-4352-FA4A-9F99-D5F507E80E8F}"/>
              </a:ext>
            </a:extLst>
          </p:cNvPr>
          <p:cNvCxnSpPr>
            <a:cxnSpLocks/>
            <a:stCxn id="26" idx="1"/>
          </p:cNvCxnSpPr>
          <p:nvPr/>
        </p:nvCxnSpPr>
        <p:spPr>
          <a:xfrm>
            <a:off x="7535466" y="3382458"/>
            <a:ext cx="383454" cy="23751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6E108DA-F3C6-9748-9EC1-6A21225307F1}"/>
              </a:ext>
            </a:extLst>
          </p:cNvPr>
          <p:cNvGrpSpPr/>
          <p:nvPr/>
        </p:nvGrpSpPr>
        <p:grpSpPr>
          <a:xfrm>
            <a:off x="7433608" y="3274508"/>
            <a:ext cx="190758" cy="207749"/>
            <a:chOff x="6419077" y="1667919"/>
            <a:chExt cx="190758" cy="207749"/>
          </a:xfrm>
        </p:grpSpPr>
        <p:sp>
          <p:nvSpPr>
            <p:cNvPr id="25" name="Oval 24">
              <a:extLst>
                <a:ext uri="{FF2B5EF4-FFF2-40B4-BE49-F238E27FC236}">
                  <a16:creationId xmlns:a16="http://schemas.microsoft.com/office/drawing/2014/main" id="{3EAF7407-AF55-764B-B515-54E5A7ACE41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7">
              <a:extLst>
                <a:ext uri="{FF2B5EF4-FFF2-40B4-BE49-F238E27FC236}">
                  <a16:creationId xmlns:a16="http://schemas.microsoft.com/office/drawing/2014/main" id="{229C9FA4-2C51-FB4F-B460-DD434EC146C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7" name="Straight Arrow Connector 26">
            <a:extLst>
              <a:ext uri="{FF2B5EF4-FFF2-40B4-BE49-F238E27FC236}">
                <a16:creationId xmlns:a16="http://schemas.microsoft.com/office/drawing/2014/main" id="{31D59B30-4EB9-FE47-BF89-DE1E18A58DE2}"/>
              </a:ext>
            </a:extLst>
          </p:cNvPr>
          <p:cNvCxnSpPr>
            <a:cxnSpLocks/>
            <a:stCxn id="30" idx="1"/>
          </p:cNvCxnSpPr>
          <p:nvPr/>
        </p:nvCxnSpPr>
        <p:spPr>
          <a:xfrm>
            <a:off x="7617887" y="4329068"/>
            <a:ext cx="395107" cy="306902"/>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03E4636-FA31-994B-99C3-10F8E9C32F42}"/>
              </a:ext>
            </a:extLst>
          </p:cNvPr>
          <p:cNvGrpSpPr/>
          <p:nvPr/>
        </p:nvGrpSpPr>
        <p:grpSpPr>
          <a:xfrm>
            <a:off x="7516029" y="4221118"/>
            <a:ext cx="190758" cy="207749"/>
            <a:chOff x="6419077" y="1667919"/>
            <a:chExt cx="190758" cy="207749"/>
          </a:xfrm>
        </p:grpSpPr>
        <p:sp>
          <p:nvSpPr>
            <p:cNvPr id="29" name="Oval 28">
              <a:extLst>
                <a:ext uri="{FF2B5EF4-FFF2-40B4-BE49-F238E27FC236}">
                  <a16:creationId xmlns:a16="http://schemas.microsoft.com/office/drawing/2014/main" id="{AE42B88E-BF39-A740-AA20-43E4FD18DBF4}"/>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7">
              <a:extLst>
                <a:ext uri="{FF2B5EF4-FFF2-40B4-BE49-F238E27FC236}">
                  <a16:creationId xmlns:a16="http://schemas.microsoft.com/office/drawing/2014/main" id="{99E2E570-D9CB-2247-8ADE-37B4EA16DCF6}"/>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④</a:t>
              </a:r>
            </a:p>
          </p:txBody>
        </p:sp>
      </p:grpSp>
      <p:cxnSp>
        <p:nvCxnSpPr>
          <p:cNvPr id="31" name="Straight Arrow Connector 30">
            <a:extLst>
              <a:ext uri="{FF2B5EF4-FFF2-40B4-BE49-F238E27FC236}">
                <a16:creationId xmlns:a16="http://schemas.microsoft.com/office/drawing/2014/main" id="{8C74E8B6-4E98-9B49-89AF-3FFC889CE4F9}"/>
              </a:ext>
            </a:extLst>
          </p:cNvPr>
          <p:cNvCxnSpPr>
            <a:cxnSpLocks/>
            <a:stCxn id="34" idx="1"/>
          </p:cNvCxnSpPr>
          <p:nvPr/>
        </p:nvCxnSpPr>
        <p:spPr>
          <a:xfrm flipV="1">
            <a:off x="7684433" y="3868326"/>
            <a:ext cx="440627" cy="11782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D67554C-397E-F44F-8CF2-D5A63244B2A0}"/>
              </a:ext>
            </a:extLst>
          </p:cNvPr>
          <p:cNvGrpSpPr/>
          <p:nvPr/>
        </p:nvGrpSpPr>
        <p:grpSpPr>
          <a:xfrm>
            <a:off x="7582575" y="3878203"/>
            <a:ext cx="190758" cy="207749"/>
            <a:chOff x="6419077" y="1667919"/>
            <a:chExt cx="190758" cy="207749"/>
          </a:xfrm>
        </p:grpSpPr>
        <p:sp>
          <p:nvSpPr>
            <p:cNvPr id="33" name="Oval 32">
              <a:extLst>
                <a:ext uri="{FF2B5EF4-FFF2-40B4-BE49-F238E27FC236}">
                  <a16:creationId xmlns:a16="http://schemas.microsoft.com/office/drawing/2014/main" id="{BD09DD94-5A4B-BE42-AD2D-39616B1CF06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7">
              <a:extLst>
                <a:ext uri="{FF2B5EF4-FFF2-40B4-BE49-F238E27FC236}">
                  <a16:creationId xmlns:a16="http://schemas.microsoft.com/office/drawing/2014/main" id="{F983BC41-1B29-5445-834C-B4A76E585B52}"/>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spTree>
    <p:extLst>
      <p:ext uri="{BB962C8B-B14F-4D97-AF65-F5344CB8AC3E}">
        <p14:creationId xmlns:p14="http://schemas.microsoft.com/office/powerpoint/2010/main" val="35072295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1DA1A37-7BB8-424B-A429-08BCC61281B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Go to </a:t>
            </a:r>
            <a:r>
              <a:rPr lang="en-US" sz="1000" b="1">
                <a:solidFill>
                  <a:schemeClr val="bg1">
                    <a:lumMod val="75000"/>
                  </a:schemeClr>
                </a:solidFill>
              </a:rPr>
              <a:t>Blueprints &gt; DataCenter-A &gt; Staged &gt; Connectivity Template</a:t>
            </a:r>
            <a:r>
              <a:rPr lang="en-US" sz="1000">
                <a:solidFill>
                  <a:schemeClr val="bg1">
                    <a:lumMod val="75000"/>
                  </a:schemeClr>
                </a:solidFill>
              </a:rPr>
              <a:t>, create a new template called "ext-router-ct".</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Follow the screenshots to create the connectivity template.</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Assign the connectivity template to xe-0/0/2 interface of both border leaf switches.</a:t>
            </a:r>
          </a:p>
          <a:p>
            <a:pPr marL="171450" indent="-171450">
              <a:lnSpc>
                <a:spcPct val="100000"/>
              </a:lnSpc>
              <a:spcBef>
                <a:spcPts val="900"/>
              </a:spcBef>
              <a:buFont typeface="Arial" panose="020B0604020202020204" pitchFamily="34" charset="0"/>
              <a:buChar char="•"/>
            </a:pPr>
            <a:r>
              <a:rPr lang="en-US" sz="1000">
                <a:solidFill>
                  <a:schemeClr val="bg1">
                    <a:lumMod val="75000"/>
                  </a:schemeClr>
                </a:solidFill>
              </a:rPr>
              <a:t>After assigning the connectivity template, we need to assign a link IP address pool to it, choose </a:t>
            </a:r>
            <a:r>
              <a:rPr lang="en-US" sz="1000" b="1">
                <a:solidFill>
                  <a:schemeClr val="bg1">
                    <a:lumMod val="75000"/>
                  </a:schemeClr>
                </a:solidFill>
              </a:rPr>
              <a:t>External Link</a:t>
            </a:r>
            <a:r>
              <a:rPr lang="en-US" sz="1000">
                <a:solidFill>
                  <a:schemeClr val="bg1">
                    <a:lumMod val="75000"/>
                  </a:schemeClr>
                </a:solidFill>
              </a:rPr>
              <a:t>.</a:t>
            </a:r>
          </a:p>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Virtual &gt; Protocol Sessions</a:t>
            </a:r>
            <a:r>
              <a:rPr lang="en-US" sz="1000"/>
              <a:t>, get the ASN/IP address of border leaf switches and IP address of external router links.</a:t>
            </a:r>
          </a:p>
        </p:txBody>
      </p:sp>
      <p:cxnSp>
        <p:nvCxnSpPr>
          <p:cNvPr id="6" name="Straight Arrow Connector 5">
            <a:extLst>
              <a:ext uri="{FF2B5EF4-FFF2-40B4-BE49-F238E27FC236}">
                <a16:creationId xmlns:a16="http://schemas.microsoft.com/office/drawing/2014/main" id="{6E0CA191-C658-D245-BDB1-52166A33E868}"/>
              </a:ext>
            </a:extLst>
          </p:cNvPr>
          <p:cNvCxnSpPr>
            <a:cxnSpLocks/>
            <a:stCxn id="9" idx="1"/>
          </p:cNvCxnSpPr>
          <p:nvPr/>
        </p:nvCxnSpPr>
        <p:spPr>
          <a:xfrm flipH="1">
            <a:off x="5606512" y="1855306"/>
            <a:ext cx="576272" cy="17884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92ECF68-0BCB-3747-B3D5-B3952AC5D701}"/>
              </a:ext>
            </a:extLst>
          </p:cNvPr>
          <p:cNvGrpSpPr/>
          <p:nvPr/>
        </p:nvGrpSpPr>
        <p:grpSpPr>
          <a:xfrm>
            <a:off x="6080926" y="1747356"/>
            <a:ext cx="190758" cy="207749"/>
            <a:chOff x="6419077" y="1667919"/>
            <a:chExt cx="190758" cy="207749"/>
          </a:xfrm>
        </p:grpSpPr>
        <p:sp>
          <p:nvSpPr>
            <p:cNvPr id="8" name="Oval 7">
              <a:extLst>
                <a:ext uri="{FF2B5EF4-FFF2-40B4-BE49-F238E27FC236}">
                  <a16:creationId xmlns:a16="http://schemas.microsoft.com/office/drawing/2014/main" id="{1F9233B9-B1EF-5344-BEC5-CBBACFAE1CAC}"/>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74966481-BAD0-DA43-911B-B9A6EE4C344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10" name="Straight Arrow Connector 9">
            <a:extLst>
              <a:ext uri="{FF2B5EF4-FFF2-40B4-BE49-F238E27FC236}">
                <a16:creationId xmlns:a16="http://schemas.microsoft.com/office/drawing/2014/main" id="{D4D4A3DE-2106-7544-9CAE-2590BEA0F049}"/>
              </a:ext>
            </a:extLst>
          </p:cNvPr>
          <p:cNvCxnSpPr>
            <a:cxnSpLocks/>
            <a:stCxn id="13" idx="1"/>
          </p:cNvCxnSpPr>
          <p:nvPr/>
        </p:nvCxnSpPr>
        <p:spPr>
          <a:xfrm flipH="1">
            <a:off x="6815380" y="1930412"/>
            <a:ext cx="417415" cy="332341"/>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27E38224-546D-EA49-A05F-2267DD6FFD0C}"/>
              </a:ext>
            </a:extLst>
          </p:cNvPr>
          <p:cNvGrpSpPr/>
          <p:nvPr/>
        </p:nvGrpSpPr>
        <p:grpSpPr>
          <a:xfrm>
            <a:off x="7130937" y="1822462"/>
            <a:ext cx="190758" cy="207749"/>
            <a:chOff x="6419077" y="1667919"/>
            <a:chExt cx="190758" cy="207749"/>
          </a:xfrm>
        </p:grpSpPr>
        <p:sp>
          <p:nvSpPr>
            <p:cNvPr id="12" name="Oval 11">
              <a:extLst>
                <a:ext uri="{FF2B5EF4-FFF2-40B4-BE49-F238E27FC236}">
                  <a16:creationId xmlns:a16="http://schemas.microsoft.com/office/drawing/2014/main" id="{83EB6636-A3C3-C641-8D7E-7F3E44AC0AF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7">
              <a:extLst>
                <a:ext uri="{FF2B5EF4-FFF2-40B4-BE49-F238E27FC236}">
                  <a16:creationId xmlns:a16="http://schemas.microsoft.com/office/drawing/2014/main" id="{CE81EF06-4B8B-2548-8171-FB3D8F2A2C70}"/>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1" name="Straight Arrow Connector 20">
            <a:extLst>
              <a:ext uri="{FF2B5EF4-FFF2-40B4-BE49-F238E27FC236}">
                <a16:creationId xmlns:a16="http://schemas.microsoft.com/office/drawing/2014/main" id="{F730FA9E-8B86-5E45-889E-C0888E3D2A0A}"/>
              </a:ext>
            </a:extLst>
          </p:cNvPr>
          <p:cNvCxnSpPr>
            <a:cxnSpLocks/>
            <a:stCxn id="25" idx="1"/>
          </p:cNvCxnSpPr>
          <p:nvPr/>
        </p:nvCxnSpPr>
        <p:spPr>
          <a:xfrm>
            <a:off x="5530162" y="2605296"/>
            <a:ext cx="563464" cy="622605"/>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0E62985-A445-234C-912F-4F292FA0A7EB}"/>
              </a:ext>
            </a:extLst>
          </p:cNvPr>
          <p:cNvGrpSpPr/>
          <p:nvPr/>
        </p:nvGrpSpPr>
        <p:grpSpPr>
          <a:xfrm>
            <a:off x="5428304" y="2497346"/>
            <a:ext cx="1686759" cy="207749"/>
            <a:chOff x="6419077" y="1667919"/>
            <a:chExt cx="1686759" cy="207749"/>
          </a:xfrm>
        </p:grpSpPr>
        <p:sp>
          <p:nvSpPr>
            <p:cNvPr id="24" name="Oval 23">
              <a:extLst>
                <a:ext uri="{FF2B5EF4-FFF2-40B4-BE49-F238E27FC236}">
                  <a16:creationId xmlns:a16="http://schemas.microsoft.com/office/drawing/2014/main" id="{446241BD-EB9F-D942-B205-5CF3E9F583F1}"/>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EAD950E5-FD15-2144-B7B3-B292AB92FC0B}"/>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sp>
          <p:nvSpPr>
            <p:cNvPr id="26" name="Rectangle 25">
              <a:extLst>
                <a:ext uri="{FF2B5EF4-FFF2-40B4-BE49-F238E27FC236}">
                  <a16:creationId xmlns:a16="http://schemas.microsoft.com/office/drawing/2014/main" id="{B03EE97B-C257-4140-8AA2-A2D8D2AD7096}"/>
                </a:ext>
              </a:extLst>
            </p:cNvPr>
            <p:cNvSpPr/>
            <p:nvPr/>
          </p:nvSpPr>
          <p:spPr>
            <a:xfrm>
              <a:off x="6618249" y="1710238"/>
              <a:ext cx="1487587"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IP address of </a:t>
              </a:r>
              <a:r>
                <a:rPr lang="en-US" sz="800" i="1" err="1">
                  <a:solidFill>
                    <a:srgbClr val="FF0000"/>
                  </a:solidFill>
                  <a:latin typeface="Lato" panose="020F0502020204030203" pitchFamily="34" charset="0"/>
                  <a:ea typeface="Lato" panose="020F0502020204030203" pitchFamily="34" charset="0"/>
                  <a:cs typeface="Lato" panose="020F0502020204030203" pitchFamily="34" charset="0"/>
                </a:rPr>
                <a:t>ext</a:t>
              </a:r>
              <a:r>
                <a:rPr lang="en-US" sz="800" i="1">
                  <a:solidFill>
                    <a:srgbClr val="FF0000"/>
                  </a:solidFill>
                  <a:latin typeface="Lato" panose="020F0502020204030203" pitchFamily="34" charset="0"/>
                  <a:ea typeface="Lato" panose="020F0502020204030203" pitchFamily="34" charset="0"/>
                  <a:cs typeface="Lato" panose="020F0502020204030203" pitchFamily="34" charset="0"/>
                </a:rPr>
                <a:t>-router to border1</a:t>
              </a:r>
            </a:p>
          </p:txBody>
        </p:sp>
      </p:grpSp>
      <p:cxnSp>
        <p:nvCxnSpPr>
          <p:cNvPr id="27" name="Straight Arrow Connector 26">
            <a:extLst>
              <a:ext uri="{FF2B5EF4-FFF2-40B4-BE49-F238E27FC236}">
                <a16:creationId xmlns:a16="http://schemas.microsoft.com/office/drawing/2014/main" id="{7B0D098A-FFBA-0D4B-BB33-391B3FEA0041}"/>
              </a:ext>
            </a:extLst>
          </p:cNvPr>
          <p:cNvCxnSpPr>
            <a:cxnSpLocks/>
            <a:stCxn id="30" idx="1"/>
          </p:cNvCxnSpPr>
          <p:nvPr/>
        </p:nvCxnSpPr>
        <p:spPr>
          <a:xfrm flipV="1">
            <a:off x="5441262" y="3473190"/>
            <a:ext cx="652364" cy="43061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1940C76-026B-7C4C-929B-66972AF4094D}"/>
              </a:ext>
            </a:extLst>
          </p:cNvPr>
          <p:cNvGrpSpPr/>
          <p:nvPr/>
        </p:nvGrpSpPr>
        <p:grpSpPr>
          <a:xfrm>
            <a:off x="5339404" y="3795856"/>
            <a:ext cx="1686759" cy="207749"/>
            <a:chOff x="6419077" y="1667919"/>
            <a:chExt cx="1686759" cy="207749"/>
          </a:xfrm>
        </p:grpSpPr>
        <p:sp>
          <p:nvSpPr>
            <p:cNvPr id="29" name="Oval 28">
              <a:extLst>
                <a:ext uri="{FF2B5EF4-FFF2-40B4-BE49-F238E27FC236}">
                  <a16:creationId xmlns:a16="http://schemas.microsoft.com/office/drawing/2014/main" id="{812A0316-B114-D64E-BC3F-08FA90B5B8E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7">
              <a:extLst>
                <a:ext uri="{FF2B5EF4-FFF2-40B4-BE49-F238E27FC236}">
                  <a16:creationId xmlns:a16="http://schemas.microsoft.com/office/drawing/2014/main" id="{81DAC749-088C-EE49-843F-D6557A99D60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sp>
          <p:nvSpPr>
            <p:cNvPr id="31" name="Rectangle 30">
              <a:extLst>
                <a:ext uri="{FF2B5EF4-FFF2-40B4-BE49-F238E27FC236}">
                  <a16:creationId xmlns:a16="http://schemas.microsoft.com/office/drawing/2014/main" id="{034CE0D5-BB33-7141-949B-A9D696D4909F}"/>
                </a:ext>
              </a:extLst>
            </p:cNvPr>
            <p:cNvSpPr/>
            <p:nvPr/>
          </p:nvSpPr>
          <p:spPr>
            <a:xfrm>
              <a:off x="6618249" y="1710238"/>
              <a:ext cx="1487587"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IP address of </a:t>
              </a:r>
              <a:r>
                <a:rPr lang="en-US" sz="800" i="1" err="1">
                  <a:solidFill>
                    <a:srgbClr val="FF0000"/>
                  </a:solidFill>
                  <a:latin typeface="Lato" panose="020F0502020204030203" pitchFamily="34" charset="0"/>
                  <a:ea typeface="Lato" panose="020F0502020204030203" pitchFamily="34" charset="0"/>
                  <a:cs typeface="Lato" panose="020F0502020204030203" pitchFamily="34" charset="0"/>
                </a:rPr>
                <a:t>ext</a:t>
              </a:r>
              <a:r>
                <a:rPr lang="en-US" sz="800" i="1">
                  <a:solidFill>
                    <a:srgbClr val="FF0000"/>
                  </a:solidFill>
                  <a:latin typeface="Lato" panose="020F0502020204030203" pitchFamily="34" charset="0"/>
                  <a:ea typeface="Lato" panose="020F0502020204030203" pitchFamily="34" charset="0"/>
                  <a:cs typeface="Lato" panose="020F0502020204030203" pitchFamily="34" charset="0"/>
                </a:rPr>
                <a:t>-router to border2</a:t>
              </a:r>
            </a:p>
          </p:txBody>
        </p:sp>
      </p:grpSp>
      <p:cxnSp>
        <p:nvCxnSpPr>
          <p:cNvPr id="33" name="Straight Arrow Connector 32">
            <a:extLst>
              <a:ext uri="{FF2B5EF4-FFF2-40B4-BE49-F238E27FC236}">
                <a16:creationId xmlns:a16="http://schemas.microsoft.com/office/drawing/2014/main" id="{2694BAC8-39DE-7144-B630-0FB1D4EA0B93}"/>
              </a:ext>
            </a:extLst>
          </p:cNvPr>
          <p:cNvCxnSpPr>
            <a:cxnSpLocks/>
            <a:stCxn id="36" idx="1"/>
          </p:cNvCxnSpPr>
          <p:nvPr/>
        </p:nvCxnSpPr>
        <p:spPr>
          <a:xfrm flipH="1">
            <a:off x="7198322" y="2591454"/>
            <a:ext cx="237274" cy="63644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36CD8266-BE84-124F-B5E4-039A23B1C25B}"/>
              </a:ext>
            </a:extLst>
          </p:cNvPr>
          <p:cNvGrpSpPr/>
          <p:nvPr/>
        </p:nvGrpSpPr>
        <p:grpSpPr>
          <a:xfrm>
            <a:off x="7333738" y="2483504"/>
            <a:ext cx="1513634" cy="207749"/>
            <a:chOff x="6419077" y="1667919"/>
            <a:chExt cx="1513634" cy="207749"/>
          </a:xfrm>
        </p:grpSpPr>
        <p:sp>
          <p:nvSpPr>
            <p:cNvPr id="35" name="Oval 34">
              <a:extLst>
                <a:ext uri="{FF2B5EF4-FFF2-40B4-BE49-F238E27FC236}">
                  <a16:creationId xmlns:a16="http://schemas.microsoft.com/office/drawing/2014/main" id="{ABE76792-67D9-634A-B774-AC3F815336F3}"/>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7">
              <a:extLst>
                <a:ext uri="{FF2B5EF4-FFF2-40B4-BE49-F238E27FC236}">
                  <a16:creationId xmlns:a16="http://schemas.microsoft.com/office/drawing/2014/main" id="{89242068-38E5-AB45-9DC7-D5D577A4ABB2}"/>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square" lIns="0" tIns="0" rIns="0" bIns="0">
              <a:spAutoFit/>
            </a:bodyPr>
            <a:lstStyle/>
            <a:p>
              <a:r>
                <a:rPr lang="en-US">
                  <a:solidFill>
                    <a:srgbClr val="FF0000"/>
                  </a:solidFill>
                </a:rPr>
                <a:t>⑤</a:t>
              </a:r>
            </a:p>
          </p:txBody>
        </p:sp>
        <p:sp>
          <p:nvSpPr>
            <p:cNvPr id="37" name="Rectangle 36">
              <a:extLst>
                <a:ext uri="{FF2B5EF4-FFF2-40B4-BE49-F238E27FC236}">
                  <a16:creationId xmlns:a16="http://schemas.microsoft.com/office/drawing/2014/main" id="{C0644833-C414-6E4E-B1FA-7DDA9825AB8C}"/>
                </a:ext>
              </a:extLst>
            </p:cNvPr>
            <p:cNvSpPr/>
            <p:nvPr/>
          </p:nvSpPr>
          <p:spPr>
            <a:xfrm>
              <a:off x="6618249" y="1710238"/>
              <a:ext cx="131446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ASN and IP address of border1</a:t>
              </a:r>
            </a:p>
          </p:txBody>
        </p:sp>
      </p:grpSp>
      <p:cxnSp>
        <p:nvCxnSpPr>
          <p:cNvPr id="39" name="Straight Arrow Connector 38">
            <a:extLst>
              <a:ext uri="{FF2B5EF4-FFF2-40B4-BE49-F238E27FC236}">
                <a16:creationId xmlns:a16="http://schemas.microsoft.com/office/drawing/2014/main" id="{50B9FD17-7CA9-DA42-8541-3E299FBEC022}"/>
              </a:ext>
            </a:extLst>
          </p:cNvPr>
          <p:cNvCxnSpPr>
            <a:cxnSpLocks/>
            <a:stCxn id="42" idx="1"/>
          </p:cNvCxnSpPr>
          <p:nvPr/>
        </p:nvCxnSpPr>
        <p:spPr>
          <a:xfrm flipH="1" flipV="1">
            <a:off x="7198322" y="3473190"/>
            <a:ext cx="127903" cy="43924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718AA34-04A3-6944-8620-F2CCC8BB9F2D}"/>
              </a:ext>
            </a:extLst>
          </p:cNvPr>
          <p:cNvGrpSpPr/>
          <p:nvPr/>
        </p:nvGrpSpPr>
        <p:grpSpPr>
          <a:xfrm>
            <a:off x="7224367" y="3804480"/>
            <a:ext cx="1513634" cy="207749"/>
            <a:chOff x="6419077" y="1667919"/>
            <a:chExt cx="1513634" cy="207749"/>
          </a:xfrm>
        </p:grpSpPr>
        <p:sp>
          <p:nvSpPr>
            <p:cNvPr id="41" name="Oval 40">
              <a:extLst>
                <a:ext uri="{FF2B5EF4-FFF2-40B4-BE49-F238E27FC236}">
                  <a16:creationId xmlns:a16="http://schemas.microsoft.com/office/drawing/2014/main" id="{41F6BCB5-4AD1-5946-AFD3-294E1C2C44C9}"/>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7">
              <a:extLst>
                <a:ext uri="{FF2B5EF4-FFF2-40B4-BE49-F238E27FC236}">
                  <a16:creationId xmlns:a16="http://schemas.microsoft.com/office/drawing/2014/main" id="{8FCEC506-1D1D-084D-AF7C-51C603A4353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⑥</a:t>
              </a:r>
            </a:p>
          </p:txBody>
        </p:sp>
        <p:sp>
          <p:nvSpPr>
            <p:cNvPr id="43" name="Rectangle 42">
              <a:extLst>
                <a:ext uri="{FF2B5EF4-FFF2-40B4-BE49-F238E27FC236}">
                  <a16:creationId xmlns:a16="http://schemas.microsoft.com/office/drawing/2014/main" id="{B5C18AE7-B08F-0B42-907F-1E8EC3BFAE8F}"/>
                </a:ext>
              </a:extLst>
            </p:cNvPr>
            <p:cNvSpPr/>
            <p:nvPr/>
          </p:nvSpPr>
          <p:spPr>
            <a:xfrm>
              <a:off x="6618249" y="1710238"/>
              <a:ext cx="1314462"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ASN and IP address of border2</a:t>
              </a:r>
            </a:p>
          </p:txBody>
        </p:sp>
      </p:grpSp>
    </p:spTree>
    <p:extLst>
      <p:ext uri="{BB962C8B-B14F-4D97-AF65-F5344CB8AC3E}">
        <p14:creationId xmlns:p14="http://schemas.microsoft.com/office/powerpoint/2010/main" val="7472635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0B9FB-FB4C-5D4F-8E92-32DF854F64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23" name="Content Placeholder 2">
            <a:extLst>
              <a:ext uri="{FF2B5EF4-FFF2-40B4-BE49-F238E27FC236}">
                <a16:creationId xmlns:a16="http://schemas.microsoft.com/office/drawing/2014/main" id="{A4C54826-556A-BE41-B55E-9F6C109AD20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Commit the blueprint.</a:t>
            </a:r>
          </a:p>
          <a:p>
            <a:pPr marL="171450" indent="-171450">
              <a:lnSpc>
                <a:spcPct val="100000"/>
              </a:lnSpc>
              <a:spcBef>
                <a:spcPts val="900"/>
              </a:spcBef>
              <a:buFont typeface="Arial" panose="020B0604020202020204" pitchFamily="34" charset="0"/>
              <a:buChar char="•"/>
            </a:pPr>
            <a:r>
              <a:rPr lang="en-US" sz="1000"/>
              <a:t>Repeat the steps for </a:t>
            </a:r>
            <a:r>
              <a:rPr lang="en-US" sz="1000" b="1"/>
              <a:t>DataCenter-B</a:t>
            </a:r>
            <a:r>
              <a:rPr lang="en-US" sz="1000"/>
              <a:t>:</a:t>
            </a:r>
          </a:p>
          <a:p>
            <a:pPr marL="515938" lvl="1">
              <a:lnSpc>
                <a:spcPct val="100000"/>
              </a:lnSpc>
              <a:spcBef>
                <a:spcPts val="900"/>
              </a:spcBef>
            </a:pPr>
            <a:r>
              <a:rPr lang="en-US" sz="1000"/>
              <a:t>create an external generic system </a:t>
            </a:r>
            <a:r>
              <a:rPr lang="en-US" sz="1000">
                <a:solidFill>
                  <a:srgbClr val="0070C0"/>
                </a:solidFill>
              </a:rPr>
              <a:t>ext-router</a:t>
            </a:r>
          </a:p>
          <a:p>
            <a:pPr marL="515938" lvl="1">
              <a:lnSpc>
                <a:spcPct val="100000"/>
              </a:lnSpc>
              <a:spcBef>
                <a:spcPts val="900"/>
              </a:spcBef>
            </a:pPr>
            <a:r>
              <a:rPr lang="en-US" sz="1000"/>
              <a:t>assign ASN </a:t>
            </a:r>
            <a:r>
              <a:rPr lang="en-US" sz="1000">
                <a:solidFill>
                  <a:srgbClr val="0070C0"/>
                </a:solidFill>
              </a:rPr>
              <a:t>65002</a:t>
            </a:r>
            <a:r>
              <a:rPr lang="en-US" sz="1000"/>
              <a:t> to the external router</a:t>
            </a:r>
          </a:p>
          <a:p>
            <a:pPr marL="515938" lvl="1">
              <a:lnSpc>
                <a:spcPct val="100000"/>
              </a:lnSpc>
              <a:spcBef>
                <a:spcPts val="900"/>
              </a:spcBef>
            </a:pPr>
            <a:r>
              <a:rPr lang="en-US" sz="1000"/>
              <a:t>add two links connecting to xe-0/0/2 of border1 and border2</a:t>
            </a:r>
          </a:p>
          <a:p>
            <a:pPr marL="515938" lvl="1">
              <a:lnSpc>
                <a:spcPct val="100000"/>
              </a:lnSpc>
              <a:spcBef>
                <a:spcPts val="900"/>
              </a:spcBef>
            </a:pPr>
            <a:r>
              <a:rPr lang="en-US" sz="1000"/>
              <a:t>create routing policy </a:t>
            </a:r>
            <a:r>
              <a:rPr lang="en-US" sz="1000">
                <a:solidFill>
                  <a:srgbClr val="0070C0"/>
                </a:solidFill>
              </a:rPr>
              <a:t>ext-router-policy</a:t>
            </a:r>
            <a:r>
              <a:rPr lang="en-US" sz="1000"/>
              <a:t> (deny 192.168.2.0/24 GE 32 and permit 0.0.0.0/0 GE 32)</a:t>
            </a:r>
          </a:p>
          <a:p>
            <a:pPr marL="515938" lvl="1">
              <a:lnSpc>
                <a:spcPct val="100000"/>
              </a:lnSpc>
              <a:spcBef>
                <a:spcPts val="900"/>
              </a:spcBef>
            </a:pPr>
            <a:r>
              <a:rPr lang="en-US" sz="1000"/>
              <a:t>create connectivity template </a:t>
            </a:r>
            <a:r>
              <a:rPr lang="en-US" sz="1000">
                <a:solidFill>
                  <a:srgbClr val="0070C0"/>
                </a:solidFill>
              </a:rPr>
              <a:t>ext-router-ct</a:t>
            </a:r>
          </a:p>
          <a:p>
            <a:pPr marL="515938" lvl="1">
              <a:lnSpc>
                <a:spcPct val="100000"/>
              </a:lnSpc>
              <a:spcBef>
                <a:spcPts val="900"/>
              </a:spcBef>
            </a:pPr>
            <a:r>
              <a:rPr lang="en-US" sz="1000"/>
              <a:t>assign the connectivity template to xe-0/0/2 of border1 and border2</a:t>
            </a:r>
          </a:p>
          <a:p>
            <a:pPr marL="515938" lvl="1">
              <a:lnSpc>
                <a:spcPct val="100000"/>
              </a:lnSpc>
              <a:spcBef>
                <a:spcPts val="900"/>
              </a:spcBef>
            </a:pPr>
            <a:r>
              <a:rPr lang="en-US" sz="1000"/>
              <a:t>assign </a:t>
            </a:r>
            <a:r>
              <a:rPr lang="en-US" sz="1000">
                <a:solidFill>
                  <a:srgbClr val="0070C0"/>
                </a:solidFill>
              </a:rPr>
              <a:t>External Link</a:t>
            </a:r>
            <a:r>
              <a:rPr lang="en-US" sz="1000"/>
              <a:t> IP address pool to generic systems</a:t>
            </a:r>
          </a:p>
          <a:p>
            <a:pPr marL="515938" lvl="1">
              <a:lnSpc>
                <a:spcPct val="100000"/>
              </a:lnSpc>
              <a:spcBef>
                <a:spcPts val="900"/>
              </a:spcBef>
            </a:pPr>
            <a:r>
              <a:rPr lang="en-US" sz="1000"/>
              <a:t>get the ASN and IP address of border leaf switches and external router</a:t>
            </a:r>
          </a:p>
        </p:txBody>
      </p:sp>
      <p:cxnSp>
        <p:nvCxnSpPr>
          <p:cNvPr id="38" name="Straight Arrow Connector 37">
            <a:extLst>
              <a:ext uri="{FF2B5EF4-FFF2-40B4-BE49-F238E27FC236}">
                <a16:creationId xmlns:a16="http://schemas.microsoft.com/office/drawing/2014/main" id="{40843B77-9612-844E-8054-A12D1BA8ADAD}"/>
              </a:ext>
            </a:extLst>
          </p:cNvPr>
          <p:cNvCxnSpPr>
            <a:cxnSpLocks/>
            <a:stCxn id="46" idx="1"/>
          </p:cNvCxnSpPr>
          <p:nvPr/>
        </p:nvCxnSpPr>
        <p:spPr>
          <a:xfrm flipH="1" flipV="1">
            <a:off x="7148945" y="1768764"/>
            <a:ext cx="200816" cy="26466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041A5CCB-9DF9-E243-BDCA-FE229AEE1880}"/>
              </a:ext>
            </a:extLst>
          </p:cNvPr>
          <p:cNvGrpSpPr/>
          <p:nvPr/>
        </p:nvGrpSpPr>
        <p:grpSpPr>
          <a:xfrm>
            <a:off x="7247903" y="1925480"/>
            <a:ext cx="190758" cy="207749"/>
            <a:chOff x="6419077" y="1667919"/>
            <a:chExt cx="190758" cy="207749"/>
          </a:xfrm>
        </p:grpSpPr>
        <p:sp>
          <p:nvSpPr>
            <p:cNvPr id="45" name="Oval 44">
              <a:extLst>
                <a:ext uri="{FF2B5EF4-FFF2-40B4-BE49-F238E27FC236}">
                  <a16:creationId xmlns:a16="http://schemas.microsoft.com/office/drawing/2014/main" id="{BC3EB3AE-9742-424E-A49B-C55E9F38D185}"/>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7">
              <a:extLst>
                <a:ext uri="{FF2B5EF4-FFF2-40B4-BE49-F238E27FC236}">
                  <a16:creationId xmlns:a16="http://schemas.microsoft.com/office/drawing/2014/main" id="{D5EC4941-E281-6A44-BA34-57076F04E535}"/>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47" name="Straight Arrow Connector 46">
            <a:extLst>
              <a:ext uri="{FF2B5EF4-FFF2-40B4-BE49-F238E27FC236}">
                <a16:creationId xmlns:a16="http://schemas.microsoft.com/office/drawing/2014/main" id="{D961056E-E856-8448-91D0-72DC3FBB39CE}"/>
              </a:ext>
            </a:extLst>
          </p:cNvPr>
          <p:cNvCxnSpPr>
            <a:cxnSpLocks/>
            <a:stCxn id="50" idx="1"/>
          </p:cNvCxnSpPr>
          <p:nvPr/>
        </p:nvCxnSpPr>
        <p:spPr>
          <a:xfrm flipV="1">
            <a:off x="8493848" y="1579418"/>
            <a:ext cx="142152" cy="380086"/>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95FCF3E9-FA23-E948-85C3-F50AB4938171}"/>
              </a:ext>
            </a:extLst>
          </p:cNvPr>
          <p:cNvGrpSpPr/>
          <p:nvPr/>
        </p:nvGrpSpPr>
        <p:grpSpPr>
          <a:xfrm>
            <a:off x="8391990" y="1851554"/>
            <a:ext cx="190758" cy="207749"/>
            <a:chOff x="6419077" y="1667919"/>
            <a:chExt cx="190758" cy="207749"/>
          </a:xfrm>
        </p:grpSpPr>
        <p:sp>
          <p:nvSpPr>
            <p:cNvPr id="49" name="Oval 48">
              <a:extLst>
                <a:ext uri="{FF2B5EF4-FFF2-40B4-BE49-F238E27FC236}">
                  <a16:creationId xmlns:a16="http://schemas.microsoft.com/office/drawing/2014/main" id="{56F285A4-2C73-944C-B5C6-F8D15952F10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7">
              <a:extLst>
                <a:ext uri="{FF2B5EF4-FFF2-40B4-BE49-F238E27FC236}">
                  <a16:creationId xmlns:a16="http://schemas.microsoft.com/office/drawing/2014/main" id="{D7486EFA-D686-9242-9DC0-389BDF452257}"/>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spTree>
    <p:extLst>
      <p:ext uri="{BB962C8B-B14F-4D97-AF65-F5344CB8AC3E}">
        <p14:creationId xmlns:p14="http://schemas.microsoft.com/office/powerpoint/2010/main" val="11686484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#1 – Underlay</a:t>
            </a:r>
          </a:p>
        </p:txBody>
      </p:sp>
      <p:sp>
        <p:nvSpPr>
          <p:cNvPr id="4" name="Slide Number Placeholder 3">
            <a:extLst>
              <a:ext uri="{FF2B5EF4-FFF2-40B4-BE49-F238E27FC236}">
                <a16:creationId xmlns:a16="http://schemas.microsoft.com/office/drawing/2014/main" id="{F63DFEDE-9B88-44CD-B495-9C3EFCD5ABC4}"/>
              </a:ext>
            </a:extLst>
          </p:cNvPr>
          <p:cNvSpPr>
            <a:spLocks noGrp="1"/>
          </p:cNvSpPr>
          <p:nvPr>
            <p:ph type="sldNum" sz="quarter" idx="12"/>
          </p:nvPr>
        </p:nvSpPr>
        <p:spPr/>
        <p:txBody>
          <a:bodyPr/>
          <a:lstStyle/>
          <a:p>
            <a:fld id="{911CAEDA-F13C-43B4-B3A8-D3983B745648}" type="slidenum">
              <a:rPr lang="en-US" smtClean="0"/>
              <a:t>97</a:t>
            </a:fld>
            <a:endParaRPr lang="en-US"/>
          </a:p>
        </p:txBody>
      </p:sp>
      <p:sp>
        <p:nvSpPr>
          <p:cNvPr id="14" name="Content Placeholder 2">
            <a:extLst>
              <a:ext uri="{FF2B5EF4-FFF2-40B4-BE49-F238E27FC236}">
                <a16:creationId xmlns:a16="http://schemas.microsoft.com/office/drawing/2014/main" id="{11ACB112-0754-AF4C-83F2-E6E84BD33548}"/>
              </a:ext>
            </a:extLst>
          </p:cNvPr>
          <p:cNvSpPr>
            <a:spLocks noGrp="1"/>
          </p:cNvSpPr>
          <p:nvPr>
            <p:ph idx="1"/>
          </p:nvPr>
        </p:nvSpPr>
        <p:spPr>
          <a:xfrm>
            <a:off x="383094" y="1197578"/>
            <a:ext cx="8381928" cy="3504721"/>
          </a:xfrm>
        </p:spPr>
        <p:txBody>
          <a:bodyPr/>
          <a:lstStyle/>
          <a:p>
            <a:pPr marL="171450" indent="-171450">
              <a:lnSpc>
                <a:spcPct val="100000"/>
              </a:lnSpc>
              <a:spcBef>
                <a:spcPts val="900"/>
              </a:spcBef>
              <a:buFont typeface="Arial" panose="020B0604020202020204" pitchFamily="34" charset="0"/>
              <a:buChar char="•"/>
            </a:pPr>
            <a:r>
              <a:rPr lang="en-US" sz="1000"/>
              <a:t>Login to </a:t>
            </a:r>
            <a:r>
              <a:rPr lang="en-US" sz="1000" b="1"/>
              <a:t>ext-rtr1</a:t>
            </a:r>
            <a:r>
              <a:rPr lang="en-US" sz="1000"/>
              <a:t> and </a:t>
            </a:r>
            <a:r>
              <a:rPr lang="en-US" sz="1000" b="1"/>
              <a:t>ext-rtr2</a:t>
            </a:r>
            <a:r>
              <a:rPr lang="en-US" sz="1000"/>
              <a:t>, and then apply interface and routing configuration to establish underlay BGP connectivity to EVPN fabric.</a:t>
            </a:r>
          </a:p>
          <a:p>
            <a:pPr marL="171450" indent="-171450">
              <a:lnSpc>
                <a:spcPct val="100000"/>
              </a:lnSpc>
              <a:spcBef>
                <a:spcPts val="900"/>
              </a:spcBef>
              <a:buFont typeface="Arial" panose="020B0604020202020204" pitchFamily="34" charset="0"/>
              <a:buChar char="•"/>
            </a:pPr>
            <a:r>
              <a:rPr lang="en-US" sz="1000">
                <a:cs typeface="Consolas" panose="020B0609020204030204" pitchFamily="49" charset="0"/>
              </a:rPr>
              <a:t>ext-rtr1 configuration</a:t>
            </a:r>
          </a:p>
          <a:p>
            <a:pPr marL="171450" indent="-171450">
              <a:lnSpc>
                <a:spcPct val="100000"/>
              </a:lnSpc>
              <a:spcBef>
                <a:spcPts val="900"/>
              </a:spcBef>
              <a:buFont typeface="Arial" panose="020B0604020202020204" pitchFamily="34" charset="0"/>
              <a:buChar char="•"/>
            </a:pPr>
            <a:endParaRPr lang="en-US" sz="1000">
              <a:cs typeface="Consolas" panose="020B0609020204030204" pitchFamily="49" charset="0"/>
            </a:endParaRPr>
          </a:p>
          <a:p>
            <a:pPr>
              <a:lnSpc>
                <a:spcPct val="100000"/>
              </a:lnSpc>
              <a:spcBef>
                <a:spcPts val="900"/>
              </a:spcBef>
            </a:pPr>
            <a:endParaRPr lang="en-US" sz="1000">
              <a:cs typeface="Consolas" panose="020B0609020204030204" pitchFamily="49" charset="0"/>
            </a:endParaRPr>
          </a:p>
          <a:p>
            <a:pPr marL="171450" indent="-171450">
              <a:lnSpc>
                <a:spcPct val="100000"/>
              </a:lnSpc>
              <a:spcBef>
                <a:spcPts val="900"/>
              </a:spcBef>
              <a:buFont typeface="Arial" panose="020B0604020202020204" pitchFamily="34" charset="0"/>
              <a:buChar char="•"/>
            </a:pPr>
            <a:endParaRPr lang="en-US" sz="1000">
              <a:cs typeface="Consolas" panose="020B0609020204030204" pitchFamily="49" charset="0"/>
            </a:endParaRPr>
          </a:p>
          <a:p>
            <a:pPr marL="171450" indent="-171450">
              <a:lnSpc>
                <a:spcPct val="100000"/>
              </a:lnSpc>
              <a:spcBef>
                <a:spcPts val="900"/>
              </a:spcBef>
              <a:buFont typeface="Arial" panose="020B0604020202020204" pitchFamily="34" charset="0"/>
              <a:buChar char="•"/>
            </a:pPr>
            <a:r>
              <a:rPr lang="en-US" sz="1000">
                <a:cs typeface="Consolas" panose="020B0609020204030204" pitchFamily="49" charset="0"/>
              </a:rPr>
              <a:t>ext-rtr2 configuration</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Login to Spine, Border Leaf, and Leaf switches to verify the route table, you should be able to see the loopback address routes from another data center.</a:t>
            </a:r>
          </a:p>
        </p:txBody>
      </p:sp>
      <p:sp>
        <p:nvSpPr>
          <p:cNvPr id="3" name="Rectangle 2">
            <a:extLst>
              <a:ext uri="{FF2B5EF4-FFF2-40B4-BE49-F238E27FC236}">
                <a16:creationId xmlns:a16="http://schemas.microsoft.com/office/drawing/2014/main" id="{B475B256-1CC6-164C-93E8-4A3EFBC66E83}"/>
              </a:ext>
            </a:extLst>
          </p:cNvPr>
          <p:cNvSpPr/>
          <p:nvPr/>
        </p:nvSpPr>
        <p:spPr>
          <a:xfrm>
            <a:off x="450805" y="1704356"/>
            <a:ext cx="4805396" cy="707886"/>
          </a:xfrm>
          <a:prstGeom prst="rect">
            <a:avLst/>
          </a:prstGeom>
        </p:spPr>
        <p:txBody>
          <a:bodyPr wrap="square">
            <a:spAutoFit/>
          </a:bodyPr>
          <a:lstStyle/>
          <a:p>
            <a:r>
              <a:rPr lang="en-US" sz="1000">
                <a:solidFill>
                  <a:srgbClr val="0070C0"/>
                </a:solidFill>
                <a:latin typeface="Consolas" panose="020B0609020204030204" pitchFamily="49" charset="0"/>
                <a:cs typeface="Consolas" panose="020B0609020204030204" pitchFamily="49" charset="0"/>
              </a:rPr>
              <a:t>set interfaces xe-0/0/1.0 family </a:t>
            </a:r>
            <a:r>
              <a:rPr lang="en-US" sz="1000" err="1">
                <a:solidFill>
                  <a:srgbClr val="0070C0"/>
                </a:solidFill>
                <a:latin typeface="Consolas" panose="020B0609020204030204" pitchFamily="49" charset="0"/>
                <a:cs typeface="Consolas" panose="020B0609020204030204" pitchFamily="49" charset="0"/>
              </a:rPr>
              <a:t>inet</a:t>
            </a:r>
            <a:r>
              <a:rPr lang="en-US" sz="1000">
                <a:solidFill>
                  <a:srgbClr val="0070C0"/>
                </a:solidFill>
                <a:latin typeface="Consolas" panose="020B0609020204030204" pitchFamily="49" charset="0"/>
                <a:cs typeface="Consolas" panose="020B0609020204030204" pitchFamily="49" charset="0"/>
              </a:rPr>
              <a:t> address 10.3.0.1/31</a:t>
            </a:r>
          </a:p>
          <a:p>
            <a:r>
              <a:rPr lang="en-US" sz="1000">
                <a:solidFill>
                  <a:srgbClr val="0070C0"/>
                </a:solidFill>
                <a:latin typeface="Consolas" panose="020B0609020204030204" pitchFamily="49" charset="0"/>
                <a:cs typeface="Consolas" panose="020B0609020204030204" pitchFamily="49" charset="0"/>
              </a:rPr>
              <a:t>set interfaces xe-0/0/2.0 family </a:t>
            </a:r>
            <a:r>
              <a:rPr lang="en-US" sz="1000" err="1">
                <a:solidFill>
                  <a:srgbClr val="0070C0"/>
                </a:solidFill>
                <a:latin typeface="Consolas" panose="020B0609020204030204" pitchFamily="49" charset="0"/>
                <a:cs typeface="Consolas" panose="020B0609020204030204" pitchFamily="49" charset="0"/>
              </a:rPr>
              <a:t>inet</a:t>
            </a:r>
            <a:r>
              <a:rPr lang="en-US" sz="1000">
                <a:solidFill>
                  <a:srgbClr val="0070C0"/>
                </a:solidFill>
                <a:latin typeface="Consolas" panose="020B0609020204030204" pitchFamily="49" charset="0"/>
                <a:cs typeface="Consolas" panose="020B0609020204030204" pitchFamily="49" charset="0"/>
              </a:rPr>
              <a:t> address 10.3.0.3/31</a:t>
            </a:r>
          </a:p>
          <a:p>
            <a:r>
              <a:rPr lang="en-US" sz="1000">
                <a:solidFill>
                  <a:srgbClr val="0070C0"/>
                </a:solidFill>
                <a:latin typeface="Consolas" panose="020B0609020204030204" pitchFamily="49" charset="0"/>
                <a:cs typeface="Consolas" panose="020B0609020204030204" pitchFamily="49" charset="0"/>
              </a:rPr>
              <a:t>set protocols </a:t>
            </a:r>
            <a:r>
              <a:rPr lang="en-US" sz="1000" err="1">
                <a:solidFill>
                  <a:srgbClr val="0070C0"/>
                </a:solidFill>
                <a:latin typeface="Consolas" panose="020B0609020204030204" pitchFamily="49" charset="0"/>
                <a:cs typeface="Consolas" panose="020B0609020204030204" pitchFamily="49" charset="0"/>
              </a:rPr>
              <a:t>bgp</a:t>
            </a:r>
            <a:r>
              <a:rPr lang="en-US" sz="1000">
                <a:solidFill>
                  <a:srgbClr val="0070C0"/>
                </a:solidFill>
                <a:latin typeface="Consolas" panose="020B0609020204030204" pitchFamily="49" charset="0"/>
                <a:cs typeface="Consolas" panose="020B0609020204030204" pitchFamily="49" charset="0"/>
              </a:rPr>
              <a:t> group </a:t>
            </a:r>
            <a:r>
              <a:rPr lang="en-US" sz="1000" err="1">
                <a:solidFill>
                  <a:srgbClr val="0070C0"/>
                </a:solidFill>
                <a:latin typeface="Consolas" panose="020B0609020204030204" pitchFamily="49" charset="0"/>
                <a:cs typeface="Consolas" panose="020B0609020204030204" pitchFamily="49" charset="0"/>
              </a:rPr>
              <a:t>ebgp</a:t>
            </a:r>
            <a:r>
              <a:rPr lang="en-US" sz="1000">
                <a:solidFill>
                  <a:srgbClr val="0070C0"/>
                </a:solidFill>
                <a:latin typeface="Consolas" panose="020B0609020204030204" pitchFamily="49" charset="0"/>
                <a:cs typeface="Consolas" panose="020B0609020204030204" pitchFamily="49" charset="0"/>
              </a:rPr>
              <a:t> neighbor 10.3.0.0 peer-as 65102</a:t>
            </a:r>
          </a:p>
          <a:p>
            <a:r>
              <a:rPr lang="en-US" sz="1000">
                <a:solidFill>
                  <a:srgbClr val="0070C0"/>
                </a:solidFill>
                <a:latin typeface="Consolas" panose="020B0609020204030204" pitchFamily="49" charset="0"/>
                <a:cs typeface="Consolas" panose="020B0609020204030204" pitchFamily="49" charset="0"/>
              </a:rPr>
              <a:t>set protocols </a:t>
            </a:r>
            <a:r>
              <a:rPr lang="en-US" sz="1000" err="1">
                <a:solidFill>
                  <a:srgbClr val="0070C0"/>
                </a:solidFill>
                <a:latin typeface="Consolas" panose="020B0609020204030204" pitchFamily="49" charset="0"/>
                <a:cs typeface="Consolas" panose="020B0609020204030204" pitchFamily="49" charset="0"/>
              </a:rPr>
              <a:t>bgp</a:t>
            </a:r>
            <a:r>
              <a:rPr lang="en-US" sz="1000">
                <a:solidFill>
                  <a:srgbClr val="0070C0"/>
                </a:solidFill>
                <a:latin typeface="Consolas" panose="020B0609020204030204" pitchFamily="49" charset="0"/>
                <a:cs typeface="Consolas" panose="020B0609020204030204" pitchFamily="49" charset="0"/>
              </a:rPr>
              <a:t> group </a:t>
            </a:r>
            <a:r>
              <a:rPr lang="en-US" sz="1000" err="1">
                <a:solidFill>
                  <a:srgbClr val="0070C0"/>
                </a:solidFill>
                <a:latin typeface="Consolas" panose="020B0609020204030204" pitchFamily="49" charset="0"/>
                <a:cs typeface="Consolas" panose="020B0609020204030204" pitchFamily="49" charset="0"/>
              </a:rPr>
              <a:t>ebgp</a:t>
            </a:r>
            <a:r>
              <a:rPr lang="en-US" sz="1000">
                <a:solidFill>
                  <a:srgbClr val="0070C0"/>
                </a:solidFill>
                <a:latin typeface="Consolas" panose="020B0609020204030204" pitchFamily="49" charset="0"/>
                <a:cs typeface="Consolas" panose="020B0609020204030204" pitchFamily="49" charset="0"/>
              </a:rPr>
              <a:t> neighbor 10.3.0.2 peer-as 65103</a:t>
            </a:r>
          </a:p>
        </p:txBody>
      </p:sp>
      <p:sp>
        <p:nvSpPr>
          <p:cNvPr id="6" name="Rectangle 5">
            <a:extLst>
              <a:ext uri="{FF2B5EF4-FFF2-40B4-BE49-F238E27FC236}">
                <a16:creationId xmlns:a16="http://schemas.microsoft.com/office/drawing/2014/main" id="{A0F1DDAA-E87B-364F-AB14-C080825DCFAE}"/>
              </a:ext>
            </a:extLst>
          </p:cNvPr>
          <p:cNvSpPr/>
          <p:nvPr/>
        </p:nvSpPr>
        <p:spPr>
          <a:xfrm>
            <a:off x="5323912" y="1704355"/>
            <a:ext cx="2361402" cy="707886"/>
          </a:xfrm>
          <a:prstGeom prst="rect">
            <a:avLst/>
          </a:prstGeom>
        </p:spPr>
        <p:txBody>
          <a:bodyPr wrap="square">
            <a:spAutoFit/>
          </a:bodyPr>
          <a:lstStyle/>
          <a:p>
            <a:r>
              <a:rPr lang="en-US" sz="1000">
                <a:cs typeface="Consolas" panose="020B0609020204030204" pitchFamily="49" charset="0"/>
              </a:rPr>
              <a:t>(interface to A-border1)</a:t>
            </a:r>
          </a:p>
          <a:p>
            <a:r>
              <a:rPr lang="en-US" sz="1000">
                <a:cs typeface="Consolas" panose="020B0609020204030204" pitchFamily="49" charset="0"/>
              </a:rPr>
              <a:t>(interface to A-border2)</a:t>
            </a:r>
          </a:p>
          <a:p>
            <a:r>
              <a:rPr lang="en-US" sz="1000">
                <a:cs typeface="Consolas" panose="020B0609020204030204" pitchFamily="49" charset="0"/>
              </a:rPr>
              <a:t>(BGP neighbor to A-border1)</a:t>
            </a:r>
          </a:p>
          <a:p>
            <a:r>
              <a:rPr lang="en-US" sz="1000">
                <a:cs typeface="Consolas" panose="020B0609020204030204" pitchFamily="49" charset="0"/>
              </a:rPr>
              <a:t>(BGP neighbor to A-border2)</a:t>
            </a:r>
          </a:p>
        </p:txBody>
      </p:sp>
      <p:sp>
        <p:nvSpPr>
          <p:cNvPr id="7" name="Rectangle 6">
            <a:extLst>
              <a:ext uri="{FF2B5EF4-FFF2-40B4-BE49-F238E27FC236}">
                <a16:creationId xmlns:a16="http://schemas.microsoft.com/office/drawing/2014/main" id="{68F27D07-E832-4A4E-BE22-E30617CD0AE5}"/>
              </a:ext>
            </a:extLst>
          </p:cNvPr>
          <p:cNvSpPr/>
          <p:nvPr/>
        </p:nvSpPr>
        <p:spPr>
          <a:xfrm>
            <a:off x="450805" y="2755595"/>
            <a:ext cx="4805396" cy="707886"/>
          </a:xfrm>
          <a:prstGeom prst="rect">
            <a:avLst/>
          </a:prstGeom>
        </p:spPr>
        <p:txBody>
          <a:bodyPr wrap="square">
            <a:spAutoFit/>
          </a:bodyPr>
          <a:lstStyle/>
          <a:p>
            <a:r>
              <a:rPr lang="en-US" sz="1000">
                <a:solidFill>
                  <a:srgbClr val="0070C0"/>
                </a:solidFill>
                <a:latin typeface="Consolas" panose="020B0609020204030204" pitchFamily="49" charset="0"/>
                <a:cs typeface="Consolas" panose="020B0609020204030204" pitchFamily="49" charset="0"/>
              </a:rPr>
              <a:t>set interfaces xe-0/0/1.0 family </a:t>
            </a:r>
            <a:r>
              <a:rPr lang="en-US" sz="1000" err="1">
                <a:solidFill>
                  <a:srgbClr val="0070C0"/>
                </a:solidFill>
                <a:latin typeface="Consolas" panose="020B0609020204030204" pitchFamily="49" charset="0"/>
                <a:cs typeface="Consolas" panose="020B0609020204030204" pitchFamily="49" charset="0"/>
              </a:rPr>
              <a:t>inet</a:t>
            </a:r>
            <a:r>
              <a:rPr lang="en-US" sz="1000">
                <a:solidFill>
                  <a:srgbClr val="0070C0"/>
                </a:solidFill>
                <a:latin typeface="Consolas" panose="020B0609020204030204" pitchFamily="49" charset="0"/>
                <a:cs typeface="Consolas" panose="020B0609020204030204" pitchFamily="49" charset="0"/>
              </a:rPr>
              <a:t> address 10.3.0.5/31</a:t>
            </a:r>
          </a:p>
          <a:p>
            <a:r>
              <a:rPr lang="en-US" sz="1000">
                <a:solidFill>
                  <a:srgbClr val="0070C0"/>
                </a:solidFill>
                <a:latin typeface="Consolas" panose="020B0609020204030204" pitchFamily="49" charset="0"/>
                <a:cs typeface="Consolas" panose="020B0609020204030204" pitchFamily="49" charset="0"/>
              </a:rPr>
              <a:t>set interfaces xe-0/0/2.0 family </a:t>
            </a:r>
            <a:r>
              <a:rPr lang="en-US" sz="1000" err="1">
                <a:solidFill>
                  <a:srgbClr val="0070C0"/>
                </a:solidFill>
                <a:latin typeface="Consolas" panose="020B0609020204030204" pitchFamily="49" charset="0"/>
                <a:cs typeface="Consolas" panose="020B0609020204030204" pitchFamily="49" charset="0"/>
              </a:rPr>
              <a:t>inet</a:t>
            </a:r>
            <a:r>
              <a:rPr lang="en-US" sz="1000">
                <a:solidFill>
                  <a:srgbClr val="0070C0"/>
                </a:solidFill>
                <a:latin typeface="Consolas" panose="020B0609020204030204" pitchFamily="49" charset="0"/>
                <a:cs typeface="Consolas" panose="020B0609020204030204" pitchFamily="49" charset="0"/>
              </a:rPr>
              <a:t> address 10.3.0.7/31</a:t>
            </a:r>
          </a:p>
          <a:p>
            <a:r>
              <a:rPr lang="en-US" sz="1000">
                <a:solidFill>
                  <a:srgbClr val="0070C0"/>
                </a:solidFill>
                <a:latin typeface="Consolas" panose="020B0609020204030204" pitchFamily="49" charset="0"/>
                <a:cs typeface="Consolas" panose="020B0609020204030204" pitchFamily="49" charset="0"/>
              </a:rPr>
              <a:t>set protocols </a:t>
            </a:r>
            <a:r>
              <a:rPr lang="en-US" sz="1000" err="1">
                <a:solidFill>
                  <a:srgbClr val="0070C0"/>
                </a:solidFill>
                <a:latin typeface="Consolas" panose="020B0609020204030204" pitchFamily="49" charset="0"/>
                <a:cs typeface="Consolas" panose="020B0609020204030204" pitchFamily="49" charset="0"/>
              </a:rPr>
              <a:t>bgp</a:t>
            </a:r>
            <a:r>
              <a:rPr lang="en-US" sz="1000">
                <a:solidFill>
                  <a:srgbClr val="0070C0"/>
                </a:solidFill>
                <a:latin typeface="Consolas" panose="020B0609020204030204" pitchFamily="49" charset="0"/>
                <a:cs typeface="Consolas" panose="020B0609020204030204" pitchFamily="49" charset="0"/>
              </a:rPr>
              <a:t> group </a:t>
            </a:r>
            <a:r>
              <a:rPr lang="en-US" sz="1000" err="1">
                <a:solidFill>
                  <a:srgbClr val="0070C0"/>
                </a:solidFill>
                <a:latin typeface="Consolas" panose="020B0609020204030204" pitchFamily="49" charset="0"/>
                <a:cs typeface="Consolas" panose="020B0609020204030204" pitchFamily="49" charset="0"/>
              </a:rPr>
              <a:t>ebgp</a:t>
            </a:r>
            <a:r>
              <a:rPr lang="en-US" sz="1000">
                <a:solidFill>
                  <a:srgbClr val="0070C0"/>
                </a:solidFill>
                <a:latin typeface="Consolas" panose="020B0609020204030204" pitchFamily="49" charset="0"/>
                <a:cs typeface="Consolas" panose="020B0609020204030204" pitchFamily="49" charset="0"/>
              </a:rPr>
              <a:t> neighbor 10.3.0.4 peer-as 65202</a:t>
            </a:r>
          </a:p>
          <a:p>
            <a:r>
              <a:rPr lang="en-US" sz="1000">
                <a:solidFill>
                  <a:srgbClr val="0070C0"/>
                </a:solidFill>
                <a:latin typeface="Consolas" panose="020B0609020204030204" pitchFamily="49" charset="0"/>
                <a:cs typeface="Consolas" panose="020B0609020204030204" pitchFamily="49" charset="0"/>
              </a:rPr>
              <a:t>set protocols </a:t>
            </a:r>
            <a:r>
              <a:rPr lang="en-US" sz="1000" err="1">
                <a:solidFill>
                  <a:srgbClr val="0070C0"/>
                </a:solidFill>
                <a:latin typeface="Consolas" panose="020B0609020204030204" pitchFamily="49" charset="0"/>
                <a:cs typeface="Consolas" panose="020B0609020204030204" pitchFamily="49" charset="0"/>
              </a:rPr>
              <a:t>bgp</a:t>
            </a:r>
            <a:r>
              <a:rPr lang="en-US" sz="1000">
                <a:solidFill>
                  <a:srgbClr val="0070C0"/>
                </a:solidFill>
                <a:latin typeface="Consolas" panose="020B0609020204030204" pitchFamily="49" charset="0"/>
                <a:cs typeface="Consolas" panose="020B0609020204030204" pitchFamily="49" charset="0"/>
              </a:rPr>
              <a:t> group </a:t>
            </a:r>
            <a:r>
              <a:rPr lang="en-US" sz="1000" err="1">
                <a:solidFill>
                  <a:srgbClr val="0070C0"/>
                </a:solidFill>
                <a:latin typeface="Consolas" panose="020B0609020204030204" pitchFamily="49" charset="0"/>
                <a:cs typeface="Consolas" panose="020B0609020204030204" pitchFamily="49" charset="0"/>
              </a:rPr>
              <a:t>ebgp</a:t>
            </a:r>
            <a:r>
              <a:rPr lang="en-US" sz="1000">
                <a:solidFill>
                  <a:srgbClr val="0070C0"/>
                </a:solidFill>
                <a:latin typeface="Consolas" panose="020B0609020204030204" pitchFamily="49" charset="0"/>
                <a:cs typeface="Consolas" panose="020B0609020204030204" pitchFamily="49" charset="0"/>
              </a:rPr>
              <a:t> neighbor 10.3.0.6 peer-as 65203</a:t>
            </a:r>
          </a:p>
        </p:txBody>
      </p:sp>
      <p:sp>
        <p:nvSpPr>
          <p:cNvPr id="8" name="Rectangle 7">
            <a:extLst>
              <a:ext uri="{FF2B5EF4-FFF2-40B4-BE49-F238E27FC236}">
                <a16:creationId xmlns:a16="http://schemas.microsoft.com/office/drawing/2014/main" id="{9B24DEB3-9E9F-294D-B1A2-C12F1A117A35}"/>
              </a:ext>
            </a:extLst>
          </p:cNvPr>
          <p:cNvSpPr/>
          <p:nvPr/>
        </p:nvSpPr>
        <p:spPr>
          <a:xfrm>
            <a:off x="5323912" y="2750714"/>
            <a:ext cx="2361402" cy="707886"/>
          </a:xfrm>
          <a:prstGeom prst="rect">
            <a:avLst/>
          </a:prstGeom>
        </p:spPr>
        <p:txBody>
          <a:bodyPr wrap="square">
            <a:spAutoFit/>
          </a:bodyPr>
          <a:lstStyle/>
          <a:p>
            <a:r>
              <a:rPr lang="en-US" sz="1000">
                <a:cs typeface="Consolas" panose="020B0609020204030204" pitchFamily="49" charset="0"/>
              </a:rPr>
              <a:t>(interface to B-border1)</a:t>
            </a:r>
          </a:p>
          <a:p>
            <a:r>
              <a:rPr lang="en-US" sz="1000">
                <a:cs typeface="Consolas" panose="020B0609020204030204" pitchFamily="49" charset="0"/>
              </a:rPr>
              <a:t>(interface to B-border2)</a:t>
            </a:r>
          </a:p>
          <a:p>
            <a:r>
              <a:rPr lang="en-US" sz="1000">
                <a:cs typeface="Consolas" panose="020B0609020204030204" pitchFamily="49" charset="0"/>
              </a:rPr>
              <a:t>(BGP neighbor to B-border1)</a:t>
            </a:r>
          </a:p>
          <a:p>
            <a:r>
              <a:rPr lang="en-US" sz="1000">
                <a:cs typeface="Consolas" panose="020B0609020204030204" pitchFamily="49" charset="0"/>
              </a:rPr>
              <a:t>(BGP neighbor to B-border2)</a:t>
            </a:r>
          </a:p>
        </p:txBody>
      </p:sp>
    </p:spTree>
    <p:extLst>
      <p:ext uri="{BB962C8B-B14F-4D97-AF65-F5344CB8AC3E}">
        <p14:creationId xmlns:p14="http://schemas.microsoft.com/office/powerpoint/2010/main" val="29958533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27FDFCC-01F5-9B46-90FA-423D0009748B}"/>
              </a:ext>
            </a:extLst>
          </p:cNvPr>
          <p:cNvSpPr/>
          <p:nvPr/>
        </p:nvSpPr>
        <p:spPr>
          <a:xfrm>
            <a:off x="2793921" y="2878212"/>
            <a:ext cx="2637248" cy="438448"/>
          </a:xfrm>
          <a:custGeom>
            <a:avLst/>
            <a:gdLst>
              <a:gd name="connsiteX0" fmla="*/ 0 w 2614325"/>
              <a:gd name="connsiteY0" fmla="*/ 362145 h 386692"/>
              <a:gd name="connsiteX1" fmla="*/ 1515817 w 2614325"/>
              <a:gd name="connsiteY1" fmla="*/ 67 h 386692"/>
              <a:gd name="connsiteX2" fmla="*/ 2614325 w 2614325"/>
              <a:gd name="connsiteY2" fmla="*/ 386692 h 386692"/>
            </a:gdLst>
            <a:ahLst/>
            <a:cxnLst>
              <a:cxn ang="0">
                <a:pos x="connsiteX0" y="connsiteY0"/>
              </a:cxn>
              <a:cxn ang="0">
                <a:pos x="connsiteX1" y="connsiteY1"/>
              </a:cxn>
              <a:cxn ang="0">
                <a:pos x="connsiteX2" y="connsiteY2"/>
              </a:cxn>
            </a:cxnLst>
            <a:rect l="l" t="t" r="r" b="b"/>
            <a:pathLst>
              <a:path w="2614325" h="386692">
                <a:moveTo>
                  <a:pt x="0" y="362145"/>
                </a:moveTo>
                <a:cubicBezTo>
                  <a:pt x="540048" y="179060"/>
                  <a:pt x="1080096" y="-4024"/>
                  <a:pt x="1515817" y="67"/>
                </a:cubicBezTo>
                <a:cubicBezTo>
                  <a:pt x="1951538" y="4158"/>
                  <a:pt x="2282931" y="195425"/>
                  <a:pt x="2614325" y="386692"/>
                </a:cubicBezTo>
              </a:path>
            </a:pathLst>
          </a:cu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98</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a:t>After exchanging the loopback addresses between data centers, we will create remote EVPN gateway in each blueprint to establish the EVPN BGP sessions between border leaf switches.</a:t>
            </a:r>
          </a:p>
          <a:p>
            <a:pPr marL="0" indent="0">
              <a:lnSpc>
                <a:spcPct val="100000"/>
              </a:lnSpc>
              <a:buNone/>
            </a:pPr>
            <a:r>
              <a:rPr lang="en-US" sz="1200"/>
              <a:t>Below diagram illustrates the topology of the data center after this section.</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Data Center Interconnect #2 – Overlay</a:t>
            </a:r>
          </a:p>
        </p:txBody>
      </p:sp>
      <p:sp>
        <p:nvSpPr>
          <p:cNvPr id="29" name="Rectangle 28">
            <a:extLst>
              <a:ext uri="{FF2B5EF4-FFF2-40B4-BE49-F238E27FC236}">
                <a16:creationId xmlns:a16="http://schemas.microsoft.com/office/drawing/2014/main" id="{C3EBD00C-9F77-614F-A388-FAB14E060C54}"/>
              </a:ext>
            </a:extLst>
          </p:cNvPr>
          <p:cNvSpPr/>
          <p:nvPr/>
        </p:nvSpPr>
        <p:spPr>
          <a:xfrm>
            <a:off x="1454968" y="388605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A-spine1</a:t>
            </a:r>
          </a:p>
        </p:txBody>
      </p:sp>
      <p:sp>
        <p:nvSpPr>
          <p:cNvPr id="32" name="Rectangle 31">
            <a:extLst>
              <a:ext uri="{FF2B5EF4-FFF2-40B4-BE49-F238E27FC236}">
                <a16:creationId xmlns:a16="http://schemas.microsoft.com/office/drawing/2014/main" id="{33B97C0E-9821-CA4A-8B62-841BDE47CC2A}"/>
              </a:ext>
            </a:extLst>
          </p:cNvPr>
          <p:cNvSpPr/>
          <p:nvPr/>
        </p:nvSpPr>
        <p:spPr>
          <a:xfrm>
            <a:off x="2422914" y="388605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A-spine2</a:t>
            </a:r>
          </a:p>
        </p:txBody>
      </p:sp>
      <p:sp>
        <p:nvSpPr>
          <p:cNvPr id="38" name="Rectangle 37">
            <a:extLst>
              <a:ext uri="{FF2B5EF4-FFF2-40B4-BE49-F238E27FC236}">
                <a16:creationId xmlns:a16="http://schemas.microsoft.com/office/drawing/2014/main" id="{41760583-144B-2449-9EAD-A458D3A93414}"/>
              </a:ext>
            </a:extLst>
          </p:cNvPr>
          <p:cNvSpPr/>
          <p:nvPr/>
        </p:nvSpPr>
        <p:spPr>
          <a:xfrm>
            <a:off x="1454968" y="3299954"/>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A-border1</a:t>
            </a:r>
          </a:p>
        </p:txBody>
      </p:sp>
      <p:sp>
        <p:nvSpPr>
          <p:cNvPr id="39" name="Rectangle 38">
            <a:extLst>
              <a:ext uri="{FF2B5EF4-FFF2-40B4-BE49-F238E27FC236}">
                <a16:creationId xmlns:a16="http://schemas.microsoft.com/office/drawing/2014/main" id="{CA73B418-F6DC-2C40-9894-32991511DA0F}"/>
              </a:ext>
            </a:extLst>
          </p:cNvPr>
          <p:cNvSpPr/>
          <p:nvPr/>
        </p:nvSpPr>
        <p:spPr>
          <a:xfrm>
            <a:off x="2422914" y="3299954"/>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A-border2</a:t>
            </a:r>
          </a:p>
        </p:txBody>
      </p:sp>
      <p:sp>
        <p:nvSpPr>
          <p:cNvPr id="40" name="Rectangle 39">
            <a:extLst>
              <a:ext uri="{FF2B5EF4-FFF2-40B4-BE49-F238E27FC236}">
                <a16:creationId xmlns:a16="http://schemas.microsoft.com/office/drawing/2014/main" id="{4FCC7DB5-D5A8-9F42-8FAA-DE01FB222F37}"/>
              </a:ext>
            </a:extLst>
          </p:cNvPr>
          <p:cNvSpPr/>
          <p:nvPr/>
        </p:nvSpPr>
        <p:spPr>
          <a:xfrm>
            <a:off x="1454968" y="4464861"/>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A-leaf1</a:t>
            </a:r>
          </a:p>
        </p:txBody>
      </p:sp>
      <p:sp>
        <p:nvSpPr>
          <p:cNvPr id="41" name="Rectangle 40">
            <a:extLst>
              <a:ext uri="{FF2B5EF4-FFF2-40B4-BE49-F238E27FC236}">
                <a16:creationId xmlns:a16="http://schemas.microsoft.com/office/drawing/2014/main" id="{B7EF2773-F596-F148-B512-7869DCB7854A}"/>
              </a:ext>
            </a:extLst>
          </p:cNvPr>
          <p:cNvSpPr/>
          <p:nvPr/>
        </p:nvSpPr>
        <p:spPr>
          <a:xfrm>
            <a:off x="2422914" y="4464861"/>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A-leaf2</a:t>
            </a:r>
          </a:p>
        </p:txBody>
      </p:sp>
      <p:cxnSp>
        <p:nvCxnSpPr>
          <p:cNvPr id="42" name="Straight Connector 41">
            <a:extLst>
              <a:ext uri="{FF2B5EF4-FFF2-40B4-BE49-F238E27FC236}">
                <a16:creationId xmlns:a16="http://schemas.microsoft.com/office/drawing/2014/main" id="{99925EDD-66AA-0246-952B-7F19CF30E2D2}"/>
              </a:ext>
            </a:extLst>
          </p:cNvPr>
          <p:cNvCxnSpPr>
            <a:cxnSpLocks/>
            <a:stCxn id="29" idx="2"/>
            <a:endCxn id="40" idx="0"/>
          </p:cNvCxnSpPr>
          <p:nvPr/>
        </p:nvCxnSpPr>
        <p:spPr>
          <a:xfrm>
            <a:off x="1827387" y="4171809"/>
            <a:ext cx="0"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2862ED9-BEBC-9D44-BE52-7A70E495AC5A}"/>
              </a:ext>
            </a:extLst>
          </p:cNvPr>
          <p:cNvCxnSpPr>
            <a:cxnSpLocks/>
            <a:stCxn id="41" idx="0"/>
            <a:endCxn id="29" idx="2"/>
          </p:cNvCxnSpPr>
          <p:nvPr/>
        </p:nvCxnSpPr>
        <p:spPr>
          <a:xfrm flipH="1" flipV="1">
            <a:off x="1827387" y="4171809"/>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B134890-5134-2C41-BF6E-069B5369DCE9}"/>
              </a:ext>
            </a:extLst>
          </p:cNvPr>
          <p:cNvCxnSpPr>
            <a:cxnSpLocks/>
            <a:stCxn id="40" idx="0"/>
            <a:endCxn id="32" idx="2"/>
          </p:cNvCxnSpPr>
          <p:nvPr/>
        </p:nvCxnSpPr>
        <p:spPr>
          <a:xfrm flipV="1">
            <a:off x="1827387" y="4171809"/>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33EE9D7-4201-5147-90CE-0A1966C87FB1}"/>
              </a:ext>
            </a:extLst>
          </p:cNvPr>
          <p:cNvCxnSpPr>
            <a:cxnSpLocks/>
            <a:stCxn id="41" idx="0"/>
            <a:endCxn id="32" idx="2"/>
          </p:cNvCxnSpPr>
          <p:nvPr/>
        </p:nvCxnSpPr>
        <p:spPr>
          <a:xfrm flipV="1">
            <a:off x="2795333" y="4171809"/>
            <a:ext cx="0" cy="293052"/>
          </a:xfrm>
          <a:prstGeom prst="line">
            <a:avLst/>
          </a:prstGeom>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A8D152B-A1FF-0946-B540-49039DCA648D}"/>
              </a:ext>
            </a:extLst>
          </p:cNvPr>
          <p:cNvSpPr/>
          <p:nvPr/>
        </p:nvSpPr>
        <p:spPr>
          <a:xfrm>
            <a:off x="1938941" y="2271797"/>
            <a:ext cx="744837" cy="2857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a:t>ext-rtr1</a:t>
            </a:r>
          </a:p>
        </p:txBody>
      </p:sp>
      <p:cxnSp>
        <p:nvCxnSpPr>
          <p:cNvPr id="51" name="Straight Connector 50">
            <a:extLst>
              <a:ext uri="{FF2B5EF4-FFF2-40B4-BE49-F238E27FC236}">
                <a16:creationId xmlns:a16="http://schemas.microsoft.com/office/drawing/2014/main" id="{8A0495CF-FA2B-4F4F-A266-1C8673B47F8D}"/>
              </a:ext>
            </a:extLst>
          </p:cNvPr>
          <p:cNvCxnSpPr>
            <a:cxnSpLocks/>
            <a:stCxn id="32" idx="0"/>
            <a:endCxn id="38" idx="2"/>
          </p:cNvCxnSpPr>
          <p:nvPr/>
        </p:nvCxnSpPr>
        <p:spPr>
          <a:xfrm flipH="1" flipV="1">
            <a:off x="1827387" y="3585704"/>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2378084-21E5-054E-88D5-9FACD8D8138B}"/>
              </a:ext>
            </a:extLst>
          </p:cNvPr>
          <p:cNvCxnSpPr>
            <a:cxnSpLocks/>
            <a:stCxn id="29" idx="0"/>
            <a:endCxn id="39" idx="2"/>
          </p:cNvCxnSpPr>
          <p:nvPr/>
        </p:nvCxnSpPr>
        <p:spPr>
          <a:xfrm flipV="1">
            <a:off x="1827387" y="3585704"/>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1CF7D86-4160-A04C-AED6-31EA9D950425}"/>
              </a:ext>
            </a:extLst>
          </p:cNvPr>
          <p:cNvCxnSpPr>
            <a:cxnSpLocks/>
            <a:stCxn id="32" idx="0"/>
            <a:endCxn id="39" idx="2"/>
          </p:cNvCxnSpPr>
          <p:nvPr/>
        </p:nvCxnSpPr>
        <p:spPr>
          <a:xfrm flipV="1">
            <a:off x="2795333" y="3585704"/>
            <a:ext cx="0"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912291D-D2C3-E741-AA90-9C3CF9FC464C}"/>
              </a:ext>
            </a:extLst>
          </p:cNvPr>
          <p:cNvCxnSpPr>
            <a:cxnSpLocks/>
            <a:stCxn id="29" idx="0"/>
            <a:endCxn id="38" idx="2"/>
          </p:cNvCxnSpPr>
          <p:nvPr/>
        </p:nvCxnSpPr>
        <p:spPr>
          <a:xfrm flipV="1">
            <a:off x="1827387" y="3585704"/>
            <a:ext cx="0" cy="300355"/>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5BC8717E-E988-E74A-AD42-2643B77CC5C5}"/>
              </a:ext>
            </a:extLst>
          </p:cNvPr>
          <p:cNvSpPr/>
          <p:nvPr/>
        </p:nvSpPr>
        <p:spPr>
          <a:xfrm>
            <a:off x="4102280" y="388605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B-spine1</a:t>
            </a:r>
          </a:p>
        </p:txBody>
      </p:sp>
      <p:sp>
        <p:nvSpPr>
          <p:cNvPr id="58" name="Rectangle 57">
            <a:extLst>
              <a:ext uri="{FF2B5EF4-FFF2-40B4-BE49-F238E27FC236}">
                <a16:creationId xmlns:a16="http://schemas.microsoft.com/office/drawing/2014/main" id="{1D5A9D17-9E2E-EE48-9BC0-45E808C48892}"/>
              </a:ext>
            </a:extLst>
          </p:cNvPr>
          <p:cNvSpPr/>
          <p:nvPr/>
        </p:nvSpPr>
        <p:spPr>
          <a:xfrm>
            <a:off x="5070226" y="3886059"/>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B-spine2</a:t>
            </a:r>
          </a:p>
        </p:txBody>
      </p:sp>
      <p:sp>
        <p:nvSpPr>
          <p:cNvPr id="59" name="Rectangle 58">
            <a:extLst>
              <a:ext uri="{FF2B5EF4-FFF2-40B4-BE49-F238E27FC236}">
                <a16:creationId xmlns:a16="http://schemas.microsoft.com/office/drawing/2014/main" id="{97FC3EBC-F8A5-684C-AC9D-8659B76EFF62}"/>
              </a:ext>
            </a:extLst>
          </p:cNvPr>
          <p:cNvSpPr/>
          <p:nvPr/>
        </p:nvSpPr>
        <p:spPr>
          <a:xfrm>
            <a:off x="4102280" y="3299954"/>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B-border1</a:t>
            </a:r>
          </a:p>
        </p:txBody>
      </p:sp>
      <p:sp>
        <p:nvSpPr>
          <p:cNvPr id="60" name="Rectangle 59">
            <a:extLst>
              <a:ext uri="{FF2B5EF4-FFF2-40B4-BE49-F238E27FC236}">
                <a16:creationId xmlns:a16="http://schemas.microsoft.com/office/drawing/2014/main" id="{CED3415C-0A14-AA49-ACD1-8C2D2A6276B4}"/>
              </a:ext>
            </a:extLst>
          </p:cNvPr>
          <p:cNvSpPr/>
          <p:nvPr/>
        </p:nvSpPr>
        <p:spPr>
          <a:xfrm>
            <a:off x="5070226" y="3299954"/>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B-border2</a:t>
            </a:r>
          </a:p>
        </p:txBody>
      </p:sp>
      <p:sp>
        <p:nvSpPr>
          <p:cNvPr id="61" name="Rectangle 60">
            <a:extLst>
              <a:ext uri="{FF2B5EF4-FFF2-40B4-BE49-F238E27FC236}">
                <a16:creationId xmlns:a16="http://schemas.microsoft.com/office/drawing/2014/main" id="{1EA038F6-D666-D944-A6DE-C24074AA17DF}"/>
              </a:ext>
            </a:extLst>
          </p:cNvPr>
          <p:cNvSpPr/>
          <p:nvPr/>
        </p:nvSpPr>
        <p:spPr>
          <a:xfrm>
            <a:off x="4102280" y="4464861"/>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B-leaf1</a:t>
            </a:r>
          </a:p>
        </p:txBody>
      </p:sp>
      <p:sp>
        <p:nvSpPr>
          <p:cNvPr id="62" name="Rectangle 61">
            <a:extLst>
              <a:ext uri="{FF2B5EF4-FFF2-40B4-BE49-F238E27FC236}">
                <a16:creationId xmlns:a16="http://schemas.microsoft.com/office/drawing/2014/main" id="{C6A2538C-341C-CC4E-A896-23AEA9584469}"/>
              </a:ext>
            </a:extLst>
          </p:cNvPr>
          <p:cNvSpPr/>
          <p:nvPr/>
        </p:nvSpPr>
        <p:spPr>
          <a:xfrm>
            <a:off x="5070226" y="4464861"/>
            <a:ext cx="744837"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B-leaf2</a:t>
            </a:r>
          </a:p>
        </p:txBody>
      </p:sp>
      <p:cxnSp>
        <p:nvCxnSpPr>
          <p:cNvPr id="63" name="Straight Connector 62">
            <a:extLst>
              <a:ext uri="{FF2B5EF4-FFF2-40B4-BE49-F238E27FC236}">
                <a16:creationId xmlns:a16="http://schemas.microsoft.com/office/drawing/2014/main" id="{6433D211-4B63-C84E-8DC8-43CA9470D946}"/>
              </a:ext>
            </a:extLst>
          </p:cNvPr>
          <p:cNvCxnSpPr>
            <a:cxnSpLocks/>
            <a:stCxn id="57" idx="2"/>
            <a:endCxn id="61" idx="0"/>
          </p:cNvCxnSpPr>
          <p:nvPr/>
        </p:nvCxnSpPr>
        <p:spPr>
          <a:xfrm>
            <a:off x="4474699" y="4171809"/>
            <a:ext cx="0"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D65FDF4-ACB2-4C4E-B177-4CEB8B07DA5A}"/>
              </a:ext>
            </a:extLst>
          </p:cNvPr>
          <p:cNvCxnSpPr>
            <a:cxnSpLocks/>
            <a:stCxn id="62" idx="0"/>
            <a:endCxn id="57" idx="2"/>
          </p:cNvCxnSpPr>
          <p:nvPr/>
        </p:nvCxnSpPr>
        <p:spPr>
          <a:xfrm flipH="1" flipV="1">
            <a:off x="4474699" y="4171809"/>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E9A1EE3-42EA-3946-A8FF-3ECD178F2808}"/>
              </a:ext>
            </a:extLst>
          </p:cNvPr>
          <p:cNvCxnSpPr>
            <a:cxnSpLocks/>
            <a:stCxn id="61" idx="0"/>
            <a:endCxn id="58" idx="2"/>
          </p:cNvCxnSpPr>
          <p:nvPr/>
        </p:nvCxnSpPr>
        <p:spPr>
          <a:xfrm flipV="1">
            <a:off x="4474699" y="4171809"/>
            <a:ext cx="967946"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F150DC5-EBBB-474C-9C74-7A6A405B2BC6}"/>
              </a:ext>
            </a:extLst>
          </p:cNvPr>
          <p:cNvCxnSpPr>
            <a:cxnSpLocks/>
            <a:stCxn id="62" idx="0"/>
            <a:endCxn id="58" idx="2"/>
          </p:cNvCxnSpPr>
          <p:nvPr/>
        </p:nvCxnSpPr>
        <p:spPr>
          <a:xfrm flipV="1">
            <a:off x="5442645" y="4171809"/>
            <a:ext cx="0" cy="293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219A226-F8B6-F14E-BD51-FFC1D648CF5D}"/>
              </a:ext>
            </a:extLst>
          </p:cNvPr>
          <p:cNvCxnSpPr>
            <a:cxnSpLocks/>
            <a:stCxn id="58" idx="0"/>
            <a:endCxn id="59" idx="2"/>
          </p:cNvCxnSpPr>
          <p:nvPr/>
        </p:nvCxnSpPr>
        <p:spPr>
          <a:xfrm flipH="1" flipV="1">
            <a:off x="4474699" y="3585704"/>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67453E-FEB4-9A4E-9F1C-7350C471B56B}"/>
              </a:ext>
            </a:extLst>
          </p:cNvPr>
          <p:cNvCxnSpPr>
            <a:cxnSpLocks/>
            <a:stCxn id="57" idx="0"/>
            <a:endCxn id="60" idx="2"/>
          </p:cNvCxnSpPr>
          <p:nvPr/>
        </p:nvCxnSpPr>
        <p:spPr>
          <a:xfrm flipV="1">
            <a:off x="4474699" y="3585704"/>
            <a:ext cx="967946"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A4B0764-324C-BD4B-886D-E1D86B14A311}"/>
              </a:ext>
            </a:extLst>
          </p:cNvPr>
          <p:cNvCxnSpPr>
            <a:cxnSpLocks/>
            <a:stCxn id="58" idx="0"/>
            <a:endCxn id="60" idx="2"/>
          </p:cNvCxnSpPr>
          <p:nvPr/>
        </p:nvCxnSpPr>
        <p:spPr>
          <a:xfrm flipV="1">
            <a:off x="5442645" y="3585704"/>
            <a:ext cx="0" cy="30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AD5260-888E-8F43-814F-05EB66744A4C}"/>
              </a:ext>
            </a:extLst>
          </p:cNvPr>
          <p:cNvCxnSpPr>
            <a:cxnSpLocks/>
            <a:stCxn id="57" idx="0"/>
            <a:endCxn id="59" idx="2"/>
          </p:cNvCxnSpPr>
          <p:nvPr/>
        </p:nvCxnSpPr>
        <p:spPr>
          <a:xfrm flipV="1">
            <a:off x="4474699" y="3585704"/>
            <a:ext cx="0" cy="300355"/>
          </a:xfrm>
          <a:prstGeom prst="line">
            <a:avLst/>
          </a:prstGeom>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2054396A-34A1-1948-A4D7-B824076A21AF}"/>
              </a:ext>
            </a:extLst>
          </p:cNvPr>
          <p:cNvSpPr/>
          <p:nvPr/>
        </p:nvSpPr>
        <p:spPr>
          <a:xfrm>
            <a:off x="4586253" y="2268581"/>
            <a:ext cx="744837" cy="2857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a:t>ext-rtr2</a:t>
            </a:r>
          </a:p>
        </p:txBody>
      </p:sp>
      <p:cxnSp>
        <p:nvCxnSpPr>
          <p:cNvPr id="78" name="Straight Connector 77">
            <a:extLst>
              <a:ext uri="{FF2B5EF4-FFF2-40B4-BE49-F238E27FC236}">
                <a16:creationId xmlns:a16="http://schemas.microsoft.com/office/drawing/2014/main" id="{E2DCA069-B8F9-4F47-BCE7-0521D88E8C47}"/>
              </a:ext>
            </a:extLst>
          </p:cNvPr>
          <p:cNvCxnSpPr>
            <a:cxnSpLocks/>
            <a:stCxn id="50" idx="2"/>
            <a:endCxn id="38" idx="0"/>
          </p:cNvCxnSpPr>
          <p:nvPr/>
        </p:nvCxnSpPr>
        <p:spPr>
          <a:xfrm flipH="1">
            <a:off x="1827387" y="2557547"/>
            <a:ext cx="483973" cy="742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2295EAC-3838-CE48-8750-8FF9087BD4D9}"/>
              </a:ext>
            </a:extLst>
          </p:cNvPr>
          <p:cNvCxnSpPr>
            <a:cxnSpLocks/>
            <a:stCxn id="59" idx="0"/>
            <a:endCxn id="71" idx="2"/>
          </p:cNvCxnSpPr>
          <p:nvPr/>
        </p:nvCxnSpPr>
        <p:spPr>
          <a:xfrm flipV="1">
            <a:off x="4474699" y="2554331"/>
            <a:ext cx="483973" cy="745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AC6D623-12DC-DF41-8228-F75A3474577E}"/>
              </a:ext>
            </a:extLst>
          </p:cNvPr>
          <p:cNvCxnSpPr>
            <a:cxnSpLocks/>
            <a:stCxn id="50" idx="2"/>
            <a:endCxn id="39" idx="0"/>
          </p:cNvCxnSpPr>
          <p:nvPr/>
        </p:nvCxnSpPr>
        <p:spPr>
          <a:xfrm>
            <a:off x="2311360" y="2557547"/>
            <a:ext cx="483973" cy="742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3F99E1D-CEF4-1D45-B6D3-B4F5606CEF52}"/>
              </a:ext>
            </a:extLst>
          </p:cNvPr>
          <p:cNvCxnSpPr>
            <a:cxnSpLocks/>
            <a:stCxn id="60" idx="0"/>
            <a:endCxn id="71" idx="2"/>
          </p:cNvCxnSpPr>
          <p:nvPr/>
        </p:nvCxnSpPr>
        <p:spPr>
          <a:xfrm flipH="1" flipV="1">
            <a:off x="4958672" y="2554331"/>
            <a:ext cx="483973" cy="745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5CCED95-AF3C-7647-8609-414B29E50BCF}"/>
              </a:ext>
            </a:extLst>
          </p:cNvPr>
          <p:cNvCxnSpPr>
            <a:cxnSpLocks/>
            <a:stCxn id="71" idx="1"/>
            <a:endCxn id="50" idx="3"/>
          </p:cNvCxnSpPr>
          <p:nvPr/>
        </p:nvCxnSpPr>
        <p:spPr>
          <a:xfrm flipH="1">
            <a:off x="2683778" y="2411456"/>
            <a:ext cx="1902475" cy="3216"/>
          </a:xfrm>
          <a:prstGeom prst="line">
            <a:avLst/>
          </a:prstGeom>
          <a:ln w="63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FCDBD164-07A7-504F-BC25-50DA18452694}"/>
              </a:ext>
            </a:extLst>
          </p:cNvPr>
          <p:cNvSpPr/>
          <p:nvPr/>
        </p:nvSpPr>
        <p:spPr>
          <a:xfrm>
            <a:off x="1824288" y="2878212"/>
            <a:ext cx="2637248" cy="414440"/>
          </a:xfrm>
          <a:custGeom>
            <a:avLst/>
            <a:gdLst>
              <a:gd name="connsiteX0" fmla="*/ 0 w 2632736"/>
              <a:gd name="connsiteY0" fmla="*/ 405036 h 405036"/>
              <a:gd name="connsiteX1" fmla="*/ 1466722 w 2632736"/>
              <a:gd name="connsiteY1" fmla="*/ 0 h 405036"/>
              <a:gd name="connsiteX2" fmla="*/ 2632736 w 2632736"/>
              <a:gd name="connsiteY2" fmla="*/ 405036 h 405036"/>
            </a:gdLst>
            <a:ahLst/>
            <a:cxnLst>
              <a:cxn ang="0">
                <a:pos x="connsiteX0" y="connsiteY0"/>
              </a:cxn>
              <a:cxn ang="0">
                <a:pos x="connsiteX1" y="connsiteY1"/>
              </a:cxn>
              <a:cxn ang="0">
                <a:pos x="connsiteX2" y="connsiteY2"/>
              </a:cxn>
            </a:cxnLst>
            <a:rect l="l" t="t" r="r" b="b"/>
            <a:pathLst>
              <a:path w="2632736" h="405036">
                <a:moveTo>
                  <a:pt x="0" y="405036"/>
                </a:moveTo>
                <a:cubicBezTo>
                  <a:pt x="513966" y="202518"/>
                  <a:pt x="1027933" y="0"/>
                  <a:pt x="1466722" y="0"/>
                </a:cubicBezTo>
                <a:cubicBezTo>
                  <a:pt x="1905511" y="0"/>
                  <a:pt x="2269123" y="202518"/>
                  <a:pt x="2632736" y="405036"/>
                </a:cubicBezTo>
              </a:path>
            </a:pathLst>
          </a:cu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DE4D3A7-3344-6149-9009-E571A5B9FDCD}"/>
              </a:ext>
            </a:extLst>
          </p:cNvPr>
          <p:cNvSpPr txBox="1"/>
          <p:nvPr/>
        </p:nvSpPr>
        <p:spPr>
          <a:xfrm>
            <a:off x="2655741" y="2539658"/>
            <a:ext cx="2029371" cy="338554"/>
          </a:xfrm>
          <a:prstGeom prst="rect">
            <a:avLst/>
          </a:prstGeom>
          <a:noFill/>
        </p:spPr>
        <p:txBody>
          <a:bodyPr wrap="square" rtlCol="0">
            <a:spAutoFit/>
          </a:bodyPr>
          <a:lstStyle/>
          <a:p>
            <a:pPr algn="ctr"/>
            <a:r>
              <a:rPr lang="en-US" sz="800">
                <a:solidFill>
                  <a:srgbClr val="0070C0"/>
                </a:solidFill>
              </a:rPr>
              <a:t>Overlay EVPN BGP sessions created in this section to exchange EVPN routes</a:t>
            </a:r>
          </a:p>
        </p:txBody>
      </p:sp>
    </p:spTree>
    <p:extLst>
      <p:ext uri="{BB962C8B-B14F-4D97-AF65-F5344CB8AC3E}">
        <p14:creationId xmlns:p14="http://schemas.microsoft.com/office/powerpoint/2010/main" val="23858014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76C87E-92B6-8E41-B015-069A4E13B7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242" y="1004443"/>
            <a:ext cx="5421630" cy="4099022"/>
          </a:xfrm>
          <a:prstGeom prst="rect">
            <a:avLst/>
          </a:prstGeom>
        </p:spPr>
      </p:pic>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Data Center Interconnect #2 – Overlay</a:t>
            </a:r>
          </a:p>
        </p:txBody>
      </p:sp>
      <p:sp>
        <p:nvSpPr>
          <p:cNvPr id="43" name="Content Placeholder 2">
            <a:extLst>
              <a:ext uri="{FF2B5EF4-FFF2-40B4-BE49-F238E27FC236}">
                <a16:creationId xmlns:a16="http://schemas.microsoft.com/office/drawing/2014/main" id="{BD5C1F1E-29AA-CB48-8105-2B673A41342A}"/>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a:t>Go to </a:t>
            </a:r>
            <a:r>
              <a:rPr lang="en-US" sz="1000" b="1"/>
              <a:t>Blueprints &gt; DataCenter-A &gt; Staged &gt; Virtual &gt; Remote EVPN Gateways</a:t>
            </a:r>
            <a:r>
              <a:rPr lang="en-US" sz="1000"/>
              <a:t>, and then create the border leaf switches in data center B as the remote EVPN gateways.</a:t>
            </a:r>
          </a:p>
          <a:p>
            <a:pPr marL="171450" indent="-171450">
              <a:lnSpc>
                <a:spcPct val="100000"/>
              </a:lnSpc>
              <a:spcBef>
                <a:spcPts val="900"/>
              </a:spcBef>
              <a:buFont typeface="Arial" panose="020B0604020202020204" pitchFamily="34" charset="0"/>
              <a:buChar char="•"/>
            </a:pPr>
            <a:r>
              <a:rPr lang="en-US" sz="1000"/>
              <a:t>Create below two EVPN BGP sessions.</a:t>
            </a:r>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r>
              <a:rPr lang="en-US" sz="1000"/>
              <a:t>Commit the blueprint.</a:t>
            </a:r>
          </a:p>
          <a:p>
            <a:pPr marL="171450" indent="-171450">
              <a:lnSpc>
                <a:spcPct val="100000"/>
              </a:lnSpc>
              <a:spcBef>
                <a:spcPts val="900"/>
              </a:spcBef>
              <a:buFont typeface="Arial" panose="020B0604020202020204" pitchFamily="34" charset="0"/>
              <a:buChar char="•"/>
            </a:pPr>
            <a:r>
              <a:rPr lang="en-US" sz="1000"/>
              <a:t>Repeat the steps for </a:t>
            </a:r>
            <a:r>
              <a:rPr lang="en-US" sz="1000" b="1"/>
              <a:t>DataCenter-B</a:t>
            </a:r>
            <a:r>
              <a:rPr lang="en-US" sz="1000"/>
              <a:t>, to create two EVPN BGP sessions between its border leaf and the border leaf in data center A.</a:t>
            </a:r>
          </a:p>
          <a:p>
            <a:pPr>
              <a:lnSpc>
                <a:spcPct val="100000"/>
              </a:lnSpc>
              <a:spcBef>
                <a:spcPts val="900"/>
              </a:spcBef>
            </a:pPr>
            <a:endParaRPr lang="en-US" sz="1000"/>
          </a:p>
          <a:p>
            <a:pPr marL="171450" indent="-171450">
              <a:lnSpc>
                <a:spcPct val="100000"/>
              </a:lnSpc>
              <a:spcBef>
                <a:spcPts val="900"/>
              </a:spcBef>
              <a:buFont typeface="Arial" panose="020B0604020202020204" pitchFamily="34" charset="0"/>
              <a:buChar char="•"/>
            </a:pPr>
            <a:endParaRPr lang="en-US" sz="1000"/>
          </a:p>
          <a:p>
            <a:pPr marL="171450" indent="-171450">
              <a:lnSpc>
                <a:spcPct val="100000"/>
              </a:lnSpc>
              <a:spcBef>
                <a:spcPts val="900"/>
              </a:spcBef>
              <a:buFont typeface="Arial" panose="020B0604020202020204" pitchFamily="34" charset="0"/>
              <a:buChar char="•"/>
            </a:pPr>
            <a:endParaRPr lang="en-US" sz="1000"/>
          </a:p>
        </p:txBody>
      </p:sp>
      <p:graphicFrame>
        <p:nvGraphicFramePr>
          <p:cNvPr id="44" name="Table 10">
            <a:extLst>
              <a:ext uri="{FF2B5EF4-FFF2-40B4-BE49-F238E27FC236}">
                <a16:creationId xmlns:a16="http://schemas.microsoft.com/office/drawing/2014/main" id="{64188242-D15F-F94F-9EED-1FE718E0E3F7}"/>
              </a:ext>
            </a:extLst>
          </p:cNvPr>
          <p:cNvGraphicFramePr>
            <a:graphicFrameLocks noGrp="1"/>
          </p:cNvGraphicFramePr>
          <p:nvPr>
            <p:extLst>
              <p:ext uri="{D42A27DB-BD31-4B8C-83A1-F6EECF244321}">
                <p14:modId xmlns:p14="http://schemas.microsoft.com/office/powerpoint/2010/main" val="2116214116"/>
              </p:ext>
            </p:extLst>
          </p:nvPr>
        </p:nvGraphicFramePr>
        <p:xfrm>
          <a:off x="357640" y="2024953"/>
          <a:ext cx="3539767" cy="609600"/>
        </p:xfrm>
        <a:graphic>
          <a:graphicData uri="http://schemas.openxmlformats.org/drawingml/2006/table">
            <a:tbl>
              <a:tblPr firstRow="1" bandRow="1">
                <a:tableStyleId>{5C22544A-7EE6-4342-B048-85BDC9FD1C3A}</a:tableStyleId>
              </a:tblPr>
              <a:tblGrid>
                <a:gridCol w="589139">
                  <a:extLst>
                    <a:ext uri="{9D8B030D-6E8A-4147-A177-3AD203B41FA5}">
                      <a16:colId xmlns:a16="http://schemas.microsoft.com/office/drawing/2014/main" val="2546224658"/>
                    </a:ext>
                  </a:extLst>
                </a:gridCol>
                <a:gridCol w="797799">
                  <a:extLst>
                    <a:ext uri="{9D8B030D-6E8A-4147-A177-3AD203B41FA5}">
                      <a16:colId xmlns:a16="http://schemas.microsoft.com/office/drawing/2014/main" val="1907954002"/>
                    </a:ext>
                  </a:extLst>
                </a:gridCol>
                <a:gridCol w="908263">
                  <a:extLst>
                    <a:ext uri="{9D8B030D-6E8A-4147-A177-3AD203B41FA5}">
                      <a16:colId xmlns:a16="http://schemas.microsoft.com/office/drawing/2014/main" val="3483886457"/>
                    </a:ext>
                  </a:extLst>
                </a:gridCol>
                <a:gridCol w="1244566">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IP Address</a:t>
                      </a:r>
                    </a:p>
                  </a:txBody>
                  <a:tcPr/>
                </a:tc>
                <a:tc>
                  <a:txBody>
                    <a:bodyPr/>
                    <a:lstStyle/>
                    <a:p>
                      <a:r>
                        <a:rPr lang="en-US" sz="800" b="0"/>
                        <a:t>ASN</a:t>
                      </a:r>
                    </a:p>
                  </a:txBody>
                  <a:tcPr/>
                </a:tc>
                <a:tc>
                  <a:txBody>
                    <a:bodyPr/>
                    <a:lstStyle/>
                    <a:p>
                      <a:r>
                        <a:rPr lang="en-US" sz="800" b="0"/>
                        <a:t>Local Gateway</a:t>
                      </a:r>
                    </a:p>
                  </a:txBody>
                  <a:tcPr/>
                </a:tc>
                <a:extLst>
                  <a:ext uri="{0D108BD9-81ED-4DB2-BD59-A6C34878D82A}">
                    <a16:rowId xmlns:a16="http://schemas.microsoft.com/office/drawing/2014/main" val="3501326622"/>
                  </a:ext>
                </a:extLst>
              </a:tr>
              <a:tr h="0">
                <a:tc>
                  <a:txBody>
                    <a:bodyPr/>
                    <a:lstStyle/>
                    <a:p>
                      <a:r>
                        <a:rPr lang="en-US" sz="700" b="0"/>
                        <a:t>B-border1</a:t>
                      </a:r>
                    </a:p>
                  </a:txBody>
                  <a:tcPr/>
                </a:tc>
                <a:tc>
                  <a:txBody>
                    <a:bodyPr/>
                    <a:lstStyle/>
                    <a:p>
                      <a:pPr marL="0" algn="l" defTabSz="685800" rtl="0" eaLnBrk="1" latinLnBrk="0" hangingPunct="1"/>
                      <a:r>
                        <a:rPr lang="en-US" sz="700" i="1" u="sng" kern="1200">
                          <a:solidFill>
                            <a:schemeClr val="dk1"/>
                          </a:solidFill>
                          <a:latin typeface="+mn-lt"/>
                          <a:ea typeface="+mn-ea"/>
                          <a:cs typeface="+mn-cs"/>
                        </a:rPr>
                        <a:t>IP of B-border1</a:t>
                      </a:r>
                    </a:p>
                  </a:txBody>
                  <a:tcPr/>
                </a:tc>
                <a:tc>
                  <a:txBody>
                    <a:bodyPr/>
                    <a:lstStyle/>
                    <a:p>
                      <a:pPr marL="0" algn="l" defTabSz="685800" rtl="0" eaLnBrk="1" latinLnBrk="0" hangingPunct="1"/>
                      <a:r>
                        <a:rPr lang="en-US" sz="700" i="1" u="sng" kern="1200">
                          <a:solidFill>
                            <a:schemeClr val="dk1"/>
                          </a:solidFill>
                          <a:latin typeface="+mn-lt"/>
                          <a:ea typeface="+mn-ea"/>
                          <a:cs typeface="+mn-cs"/>
                        </a:rPr>
                        <a:t>ASN of B-border1</a:t>
                      </a:r>
                    </a:p>
                  </a:txBody>
                  <a:tcPr/>
                </a:tc>
                <a:tc>
                  <a:txBody>
                    <a:bodyPr/>
                    <a:lstStyle/>
                    <a:p>
                      <a:r>
                        <a:rPr lang="en-US" sz="700"/>
                        <a:t>border_rack_001_leaf1</a:t>
                      </a:r>
                    </a:p>
                  </a:txBody>
                  <a:tcPr/>
                </a:tc>
                <a:extLst>
                  <a:ext uri="{0D108BD9-81ED-4DB2-BD59-A6C34878D82A}">
                    <a16:rowId xmlns:a16="http://schemas.microsoft.com/office/drawing/2014/main" val="2893093250"/>
                  </a:ext>
                </a:extLst>
              </a:tr>
              <a:tr h="0">
                <a:tc>
                  <a:txBody>
                    <a:bodyPr/>
                    <a:lstStyle/>
                    <a:p>
                      <a:r>
                        <a:rPr lang="en-US" sz="700"/>
                        <a:t>B-border2</a:t>
                      </a:r>
                    </a:p>
                  </a:txBody>
                  <a:tcPr/>
                </a:tc>
                <a:tc>
                  <a:txBody>
                    <a:bodyPr/>
                    <a:lstStyle/>
                    <a:p>
                      <a:r>
                        <a:rPr lang="en-US" sz="700" i="1" u="sng"/>
                        <a:t>IP of B-border2</a:t>
                      </a:r>
                    </a:p>
                  </a:txBody>
                  <a:tcPr/>
                </a:tc>
                <a:tc>
                  <a:txBody>
                    <a:bodyPr/>
                    <a:lstStyle/>
                    <a:p>
                      <a:pPr marL="0" algn="l" defTabSz="685800" rtl="0" eaLnBrk="1" latinLnBrk="0" hangingPunct="1"/>
                      <a:r>
                        <a:rPr lang="en-US" sz="700" i="1" u="sng" kern="1200">
                          <a:solidFill>
                            <a:schemeClr val="dk1"/>
                          </a:solidFill>
                          <a:latin typeface="+mn-lt"/>
                          <a:ea typeface="+mn-ea"/>
                          <a:cs typeface="+mn-cs"/>
                        </a:rPr>
                        <a:t>ASN of B-border2</a:t>
                      </a:r>
                    </a:p>
                  </a:txBody>
                  <a:tcPr/>
                </a:tc>
                <a:tc>
                  <a:txBody>
                    <a:bodyPr/>
                    <a:lstStyle/>
                    <a:p>
                      <a:r>
                        <a:rPr lang="en-US" sz="700"/>
                        <a:t>border_rack_001_leaf2</a:t>
                      </a:r>
                    </a:p>
                  </a:txBody>
                  <a:tcPr/>
                </a:tc>
                <a:extLst>
                  <a:ext uri="{0D108BD9-81ED-4DB2-BD59-A6C34878D82A}">
                    <a16:rowId xmlns:a16="http://schemas.microsoft.com/office/drawing/2014/main" val="2228261454"/>
                  </a:ext>
                </a:extLst>
              </a:tr>
            </a:tbl>
          </a:graphicData>
        </a:graphic>
      </p:graphicFrame>
      <p:graphicFrame>
        <p:nvGraphicFramePr>
          <p:cNvPr id="45" name="Table 10">
            <a:extLst>
              <a:ext uri="{FF2B5EF4-FFF2-40B4-BE49-F238E27FC236}">
                <a16:creationId xmlns:a16="http://schemas.microsoft.com/office/drawing/2014/main" id="{E3BF4A94-95D5-7142-BE96-84F29D217284}"/>
              </a:ext>
            </a:extLst>
          </p:cNvPr>
          <p:cNvGraphicFramePr>
            <a:graphicFrameLocks noGrp="1"/>
          </p:cNvGraphicFramePr>
          <p:nvPr>
            <p:extLst>
              <p:ext uri="{D42A27DB-BD31-4B8C-83A1-F6EECF244321}">
                <p14:modId xmlns:p14="http://schemas.microsoft.com/office/powerpoint/2010/main" val="929074155"/>
              </p:ext>
            </p:extLst>
          </p:nvPr>
        </p:nvGraphicFramePr>
        <p:xfrm>
          <a:off x="357640" y="3697232"/>
          <a:ext cx="3539767" cy="609600"/>
        </p:xfrm>
        <a:graphic>
          <a:graphicData uri="http://schemas.openxmlformats.org/drawingml/2006/table">
            <a:tbl>
              <a:tblPr firstRow="1" bandRow="1">
                <a:tableStyleId>{5C22544A-7EE6-4342-B048-85BDC9FD1C3A}</a:tableStyleId>
              </a:tblPr>
              <a:tblGrid>
                <a:gridCol w="589139">
                  <a:extLst>
                    <a:ext uri="{9D8B030D-6E8A-4147-A177-3AD203B41FA5}">
                      <a16:colId xmlns:a16="http://schemas.microsoft.com/office/drawing/2014/main" val="2546224658"/>
                    </a:ext>
                  </a:extLst>
                </a:gridCol>
                <a:gridCol w="797799">
                  <a:extLst>
                    <a:ext uri="{9D8B030D-6E8A-4147-A177-3AD203B41FA5}">
                      <a16:colId xmlns:a16="http://schemas.microsoft.com/office/drawing/2014/main" val="1907954002"/>
                    </a:ext>
                  </a:extLst>
                </a:gridCol>
                <a:gridCol w="908263">
                  <a:extLst>
                    <a:ext uri="{9D8B030D-6E8A-4147-A177-3AD203B41FA5}">
                      <a16:colId xmlns:a16="http://schemas.microsoft.com/office/drawing/2014/main" val="3483886457"/>
                    </a:ext>
                  </a:extLst>
                </a:gridCol>
                <a:gridCol w="1244566">
                  <a:extLst>
                    <a:ext uri="{9D8B030D-6E8A-4147-A177-3AD203B41FA5}">
                      <a16:colId xmlns:a16="http://schemas.microsoft.com/office/drawing/2014/main" val="2927897955"/>
                    </a:ext>
                  </a:extLst>
                </a:gridCol>
              </a:tblGrid>
              <a:tr h="0">
                <a:tc>
                  <a:txBody>
                    <a:bodyPr/>
                    <a:lstStyle/>
                    <a:p>
                      <a:r>
                        <a:rPr lang="en-US" sz="800" b="0"/>
                        <a:t>Name</a:t>
                      </a:r>
                    </a:p>
                  </a:txBody>
                  <a:tcPr/>
                </a:tc>
                <a:tc>
                  <a:txBody>
                    <a:bodyPr/>
                    <a:lstStyle/>
                    <a:p>
                      <a:r>
                        <a:rPr lang="en-US" sz="800" b="0"/>
                        <a:t>IP Address</a:t>
                      </a:r>
                    </a:p>
                  </a:txBody>
                  <a:tcPr/>
                </a:tc>
                <a:tc>
                  <a:txBody>
                    <a:bodyPr/>
                    <a:lstStyle/>
                    <a:p>
                      <a:r>
                        <a:rPr lang="en-US" sz="800" b="0"/>
                        <a:t>ASN</a:t>
                      </a:r>
                    </a:p>
                  </a:txBody>
                  <a:tcPr/>
                </a:tc>
                <a:tc>
                  <a:txBody>
                    <a:bodyPr/>
                    <a:lstStyle/>
                    <a:p>
                      <a:r>
                        <a:rPr lang="en-US" sz="800" b="0"/>
                        <a:t>Local Gateway</a:t>
                      </a:r>
                    </a:p>
                  </a:txBody>
                  <a:tcPr/>
                </a:tc>
                <a:extLst>
                  <a:ext uri="{0D108BD9-81ED-4DB2-BD59-A6C34878D82A}">
                    <a16:rowId xmlns:a16="http://schemas.microsoft.com/office/drawing/2014/main" val="3501326622"/>
                  </a:ext>
                </a:extLst>
              </a:tr>
              <a:tr h="0">
                <a:tc>
                  <a:txBody>
                    <a:bodyPr/>
                    <a:lstStyle/>
                    <a:p>
                      <a:r>
                        <a:rPr lang="en-US" sz="700" b="0"/>
                        <a:t>A-border1</a:t>
                      </a:r>
                    </a:p>
                  </a:txBody>
                  <a:tcPr/>
                </a:tc>
                <a:tc>
                  <a:txBody>
                    <a:bodyPr/>
                    <a:lstStyle/>
                    <a:p>
                      <a:r>
                        <a:rPr lang="en-US" sz="700" i="1" u="sng" kern="1200">
                          <a:solidFill>
                            <a:schemeClr val="dk1"/>
                          </a:solidFill>
                          <a:latin typeface="+mn-lt"/>
                          <a:ea typeface="+mn-ea"/>
                          <a:cs typeface="+mn-cs"/>
                        </a:rPr>
                        <a:t>IP of A-border1</a:t>
                      </a:r>
                    </a:p>
                  </a:txBody>
                  <a:tcPr/>
                </a:tc>
                <a:tc>
                  <a:txBody>
                    <a:bodyPr/>
                    <a:lstStyle/>
                    <a:p>
                      <a:r>
                        <a:rPr lang="en-US" sz="700" i="1" u="sng"/>
                        <a:t>ASN of A-border1</a:t>
                      </a:r>
                    </a:p>
                  </a:txBody>
                  <a:tcPr/>
                </a:tc>
                <a:tc>
                  <a:txBody>
                    <a:bodyPr/>
                    <a:lstStyle/>
                    <a:p>
                      <a:r>
                        <a:rPr lang="en-US" sz="700"/>
                        <a:t>border_rack_001_leaf1</a:t>
                      </a:r>
                    </a:p>
                  </a:txBody>
                  <a:tcPr/>
                </a:tc>
                <a:extLst>
                  <a:ext uri="{0D108BD9-81ED-4DB2-BD59-A6C34878D82A}">
                    <a16:rowId xmlns:a16="http://schemas.microsoft.com/office/drawing/2014/main" val="2893093250"/>
                  </a:ext>
                </a:extLst>
              </a:tr>
              <a:tr h="0">
                <a:tc>
                  <a:txBody>
                    <a:bodyPr/>
                    <a:lstStyle/>
                    <a:p>
                      <a:r>
                        <a:rPr lang="en-US" sz="700"/>
                        <a:t>A-border2</a:t>
                      </a:r>
                    </a:p>
                  </a:txBody>
                  <a:tcPr/>
                </a:tc>
                <a:tc>
                  <a:txBody>
                    <a:bodyPr/>
                    <a:lstStyle/>
                    <a:p>
                      <a:r>
                        <a:rPr lang="en-US" sz="700" i="1" u="sng" kern="1200">
                          <a:solidFill>
                            <a:schemeClr val="dk1"/>
                          </a:solidFill>
                          <a:latin typeface="+mn-lt"/>
                          <a:ea typeface="+mn-ea"/>
                          <a:cs typeface="+mn-cs"/>
                        </a:rPr>
                        <a:t>IP of A-border2</a:t>
                      </a:r>
                    </a:p>
                  </a:txBody>
                  <a:tcPr/>
                </a:tc>
                <a:tc>
                  <a:txBody>
                    <a:bodyPr/>
                    <a:lstStyle/>
                    <a:p>
                      <a:r>
                        <a:rPr lang="en-US" sz="700" i="1" u="sng"/>
                        <a:t>ASN of A-border2</a:t>
                      </a:r>
                    </a:p>
                  </a:txBody>
                  <a:tcPr/>
                </a:tc>
                <a:tc>
                  <a:txBody>
                    <a:bodyPr/>
                    <a:lstStyle/>
                    <a:p>
                      <a:r>
                        <a:rPr lang="en-US" sz="700"/>
                        <a:t>border_rack_001_leaf2</a:t>
                      </a:r>
                    </a:p>
                  </a:txBody>
                  <a:tcPr/>
                </a:tc>
                <a:extLst>
                  <a:ext uri="{0D108BD9-81ED-4DB2-BD59-A6C34878D82A}">
                    <a16:rowId xmlns:a16="http://schemas.microsoft.com/office/drawing/2014/main" val="2228261454"/>
                  </a:ext>
                </a:extLst>
              </a:tr>
            </a:tbl>
          </a:graphicData>
        </a:graphic>
      </p:graphicFrame>
      <p:cxnSp>
        <p:nvCxnSpPr>
          <p:cNvPr id="16" name="Straight Arrow Connector 15">
            <a:extLst>
              <a:ext uri="{FF2B5EF4-FFF2-40B4-BE49-F238E27FC236}">
                <a16:creationId xmlns:a16="http://schemas.microsoft.com/office/drawing/2014/main" id="{404A29FB-548C-2A49-8FAA-3A5444ED0CD0}"/>
              </a:ext>
            </a:extLst>
          </p:cNvPr>
          <p:cNvCxnSpPr>
            <a:cxnSpLocks/>
            <a:stCxn id="19" idx="1"/>
          </p:cNvCxnSpPr>
          <p:nvPr/>
        </p:nvCxnSpPr>
        <p:spPr>
          <a:xfrm flipH="1">
            <a:off x="6456556" y="1556040"/>
            <a:ext cx="547638" cy="172399"/>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7A8D28C-EA84-DD4C-AA94-F163252E4A25}"/>
              </a:ext>
            </a:extLst>
          </p:cNvPr>
          <p:cNvGrpSpPr/>
          <p:nvPr/>
        </p:nvGrpSpPr>
        <p:grpSpPr>
          <a:xfrm>
            <a:off x="6902336" y="1448090"/>
            <a:ext cx="190758" cy="207749"/>
            <a:chOff x="6419077" y="1667919"/>
            <a:chExt cx="190758" cy="207749"/>
          </a:xfrm>
        </p:grpSpPr>
        <p:sp>
          <p:nvSpPr>
            <p:cNvPr id="18" name="Oval 17">
              <a:extLst>
                <a:ext uri="{FF2B5EF4-FFF2-40B4-BE49-F238E27FC236}">
                  <a16:creationId xmlns:a16="http://schemas.microsoft.com/office/drawing/2014/main" id="{73AEF322-A690-1240-8DF2-0E3A1BD665CB}"/>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6121C761-E4C0-1F4A-8706-4F5CA4D6A3B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grpSp>
      <p:cxnSp>
        <p:nvCxnSpPr>
          <p:cNvPr id="20" name="Straight Arrow Connector 19">
            <a:extLst>
              <a:ext uri="{FF2B5EF4-FFF2-40B4-BE49-F238E27FC236}">
                <a16:creationId xmlns:a16="http://schemas.microsoft.com/office/drawing/2014/main" id="{38B1B476-9009-6440-B84B-1729C5427FDE}"/>
              </a:ext>
            </a:extLst>
          </p:cNvPr>
          <p:cNvCxnSpPr>
            <a:cxnSpLocks/>
            <a:stCxn id="25" idx="1"/>
          </p:cNvCxnSpPr>
          <p:nvPr/>
        </p:nvCxnSpPr>
        <p:spPr>
          <a:xfrm flipH="1">
            <a:off x="5602778" y="1870303"/>
            <a:ext cx="661921" cy="167978"/>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EBF566B6-EA81-5143-B833-3EA150EDF3A4}"/>
              </a:ext>
            </a:extLst>
          </p:cNvPr>
          <p:cNvGrpSpPr/>
          <p:nvPr/>
        </p:nvGrpSpPr>
        <p:grpSpPr>
          <a:xfrm>
            <a:off x="6162841" y="1762353"/>
            <a:ext cx="190758" cy="207749"/>
            <a:chOff x="6419077" y="1667919"/>
            <a:chExt cx="190758" cy="207749"/>
          </a:xfrm>
        </p:grpSpPr>
        <p:sp>
          <p:nvSpPr>
            <p:cNvPr id="23" name="Oval 22">
              <a:extLst>
                <a:ext uri="{FF2B5EF4-FFF2-40B4-BE49-F238E27FC236}">
                  <a16:creationId xmlns:a16="http://schemas.microsoft.com/office/drawing/2014/main" id="{B219787C-5ECE-9B47-BBD8-AD4CB88F3CD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7">
              <a:extLst>
                <a:ext uri="{FF2B5EF4-FFF2-40B4-BE49-F238E27FC236}">
                  <a16:creationId xmlns:a16="http://schemas.microsoft.com/office/drawing/2014/main" id="{8164EEAA-B94B-EC42-BADD-291C4164E48F}"/>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②</a:t>
              </a:r>
            </a:p>
          </p:txBody>
        </p:sp>
      </p:grpSp>
      <p:cxnSp>
        <p:nvCxnSpPr>
          <p:cNvPr id="27" name="Straight Arrow Connector 26">
            <a:extLst>
              <a:ext uri="{FF2B5EF4-FFF2-40B4-BE49-F238E27FC236}">
                <a16:creationId xmlns:a16="http://schemas.microsoft.com/office/drawing/2014/main" id="{BA107ECC-3F8A-414F-AB9B-5AA135131829}"/>
              </a:ext>
            </a:extLst>
          </p:cNvPr>
          <p:cNvCxnSpPr>
            <a:cxnSpLocks/>
            <a:stCxn id="30" idx="1"/>
          </p:cNvCxnSpPr>
          <p:nvPr/>
        </p:nvCxnSpPr>
        <p:spPr>
          <a:xfrm flipV="1">
            <a:off x="6736854" y="2344301"/>
            <a:ext cx="216268" cy="197860"/>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9550D2E-049F-604F-9A8D-107A56C63CCB}"/>
              </a:ext>
            </a:extLst>
          </p:cNvPr>
          <p:cNvGrpSpPr/>
          <p:nvPr/>
        </p:nvGrpSpPr>
        <p:grpSpPr>
          <a:xfrm>
            <a:off x="6634996" y="2434211"/>
            <a:ext cx="190758" cy="207749"/>
            <a:chOff x="6419077" y="1667919"/>
            <a:chExt cx="190758" cy="207749"/>
          </a:xfrm>
        </p:grpSpPr>
        <p:sp>
          <p:nvSpPr>
            <p:cNvPr id="29" name="Oval 28">
              <a:extLst>
                <a:ext uri="{FF2B5EF4-FFF2-40B4-BE49-F238E27FC236}">
                  <a16:creationId xmlns:a16="http://schemas.microsoft.com/office/drawing/2014/main" id="{A413499A-8ADF-9D44-A832-09AF6D7CEE8D}"/>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7">
              <a:extLst>
                <a:ext uri="{FF2B5EF4-FFF2-40B4-BE49-F238E27FC236}">
                  <a16:creationId xmlns:a16="http://schemas.microsoft.com/office/drawing/2014/main" id="{96F80440-9158-0E4B-A5D5-A6276CB1BE53}"/>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③</a:t>
              </a:r>
              <a:endParaRPr lang="en-US" sz="900">
                <a:solidFill>
                  <a:srgbClr val="FF0000"/>
                </a:solidFill>
              </a:endParaRPr>
            </a:p>
          </p:txBody>
        </p:sp>
      </p:grpSp>
      <p:cxnSp>
        <p:nvCxnSpPr>
          <p:cNvPr id="31" name="Straight Arrow Connector 30">
            <a:extLst>
              <a:ext uri="{FF2B5EF4-FFF2-40B4-BE49-F238E27FC236}">
                <a16:creationId xmlns:a16="http://schemas.microsoft.com/office/drawing/2014/main" id="{C9516308-6CED-4A41-A0AA-BCDB3C09FAE8}"/>
              </a:ext>
            </a:extLst>
          </p:cNvPr>
          <p:cNvCxnSpPr>
            <a:cxnSpLocks/>
            <a:stCxn id="39" idx="1"/>
          </p:cNvCxnSpPr>
          <p:nvPr/>
        </p:nvCxnSpPr>
        <p:spPr>
          <a:xfrm flipV="1">
            <a:off x="7564809" y="2620172"/>
            <a:ext cx="302356" cy="179747"/>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26A4F75E-A6D7-2B48-9031-D9A103FD6533}"/>
              </a:ext>
            </a:extLst>
          </p:cNvPr>
          <p:cNvGrpSpPr/>
          <p:nvPr/>
        </p:nvGrpSpPr>
        <p:grpSpPr>
          <a:xfrm>
            <a:off x="7462951" y="2691969"/>
            <a:ext cx="190758" cy="207749"/>
            <a:chOff x="6419077" y="1667919"/>
            <a:chExt cx="190758" cy="207749"/>
          </a:xfrm>
        </p:grpSpPr>
        <p:sp>
          <p:nvSpPr>
            <p:cNvPr id="38" name="Oval 37">
              <a:extLst>
                <a:ext uri="{FF2B5EF4-FFF2-40B4-BE49-F238E27FC236}">
                  <a16:creationId xmlns:a16="http://schemas.microsoft.com/office/drawing/2014/main" id="{94D72A8B-E31B-AA41-A83F-BD18A896A767}"/>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7">
              <a:extLst>
                <a:ext uri="{FF2B5EF4-FFF2-40B4-BE49-F238E27FC236}">
                  <a16:creationId xmlns:a16="http://schemas.microsoft.com/office/drawing/2014/main" id="{DBB7E2C3-8278-E74F-A585-27C98E7ABDFC}"/>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④</a:t>
              </a:r>
            </a:p>
          </p:txBody>
        </p:sp>
      </p:grpSp>
    </p:spTree>
    <p:extLst>
      <p:ext uri="{BB962C8B-B14F-4D97-AF65-F5344CB8AC3E}">
        <p14:creationId xmlns:p14="http://schemas.microsoft.com/office/powerpoint/2010/main" val="1723330096"/>
      </p:ext>
    </p:extLst>
  </p:cSld>
  <p:clrMapOvr>
    <a:masterClrMapping/>
  </p:clrMapOvr>
</p:sld>
</file>

<file path=ppt/theme/theme1.xml><?xml version="1.0" encoding="utf-8"?>
<a:theme xmlns:a="http://schemas.openxmlformats.org/drawingml/2006/main" name="Juniper Gray - 2018">
  <a:themeElements>
    <a:clrScheme name="1 juniper">
      <a:dk1>
        <a:srgbClr val="3C3C3C"/>
      </a:dk1>
      <a:lt1>
        <a:srgbClr val="FFFFFF"/>
      </a:lt1>
      <a:dk2>
        <a:srgbClr val="B6B8B9"/>
      </a:dk2>
      <a:lt2>
        <a:srgbClr val="F2F2F2"/>
      </a:lt2>
      <a:accent1>
        <a:srgbClr val="8FAD15"/>
      </a:accent1>
      <a:accent2>
        <a:srgbClr val="CFDD45"/>
      </a:accent2>
      <a:accent3>
        <a:srgbClr val="0097A5"/>
      </a:accent3>
      <a:accent4>
        <a:srgbClr val="05C2C7"/>
      </a:accent4>
      <a:accent5>
        <a:srgbClr val="B6B8B9"/>
      </a:accent5>
      <a:accent6>
        <a:srgbClr val="898D90"/>
      </a:accent6>
      <a:hlink>
        <a:srgbClr val="6E9934"/>
      </a:hlink>
      <a:folHlink>
        <a:srgbClr val="6E9934"/>
      </a:folHlink>
    </a:clrScheme>
    <a:fontScheme name="Juniper 2018">
      <a:majorFont>
        <a:latin typeface="Lato Ligh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N_Base_ppt" id="{662B4E1B-C415-4374-B52F-D8BDD0A2E2D3}" vid="{C74B997E-E0B8-4459-93AD-F7A1574490DF}"/>
    </a:ext>
  </a:extLst>
</a:theme>
</file>

<file path=ppt/theme/theme2.xml><?xml version="1.0" encoding="utf-8"?>
<a:theme xmlns:a="http://schemas.openxmlformats.org/drawingml/2006/main" name="1_Juniper Gray - 2018">
  <a:themeElements>
    <a:clrScheme name="1 juniper">
      <a:dk1>
        <a:srgbClr val="3C3C3C"/>
      </a:dk1>
      <a:lt1>
        <a:srgbClr val="FFFFFF"/>
      </a:lt1>
      <a:dk2>
        <a:srgbClr val="B6B8B9"/>
      </a:dk2>
      <a:lt2>
        <a:srgbClr val="F2F2F2"/>
      </a:lt2>
      <a:accent1>
        <a:srgbClr val="8FAD15"/>
      </a:accent1>
      <a:accent2>
        <a:srgbClr val="CFDD45"/>
      </a:accent2>
      <a:accent3>
        <a:srgbClr val="0097A5"/>
      </a:accent3>
      <a:accent4>
        <a:srgbClr val="05C2C7"/>
      </a:accent4>
      <a:accent5>
        <a:srgbClr val="B6B8B9"/>
      </a:accent5>
      <a:accent6>
        <a:srgbClr val="898D90"/>
      </a:accent6>
      <a:hlink>
        <a:srgbClr val="6E9934"/>
      </a:hlink>
      <a:folHlink>
        <a:srgbClr val="6E9934"/>
      </a:folHlink>
    </a:clrScheme>
    <a:fontScheme name="Juniper 2018">
      <a:majorFont>
        <a:latin typeface="Lato Ligh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N_Base_ppt" id="{662B4E1B-C415-4374-B52F-D8BDD0A2E2D3}" vid="{C74B997E-E0B8-4459-93AD-F7A1574490D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04033CFA7BA4409FDA6A8E9FE1B3F0" ma:contentTypeVersion="10" ma:contentTypeDescription="Create a new document." ma:contentTypeScope="" ma:versionID="851ee2c1ad497a9a05bb60d4f3815648">
  <xsd:schema xmlns:xsd="http://www.w3.org/2001/XMLSchema" xmlns:xs="http://www.w3.org/2001/XMLSchema" xmlns:p="http://schemas.microsoft.com/office/2006/metadata/properties" xmlns:ns2="3bf7fbd9-0bf4-4111-80b7-639e87ccf239" xmlns:ns3="3ade0cbe-e257-4bed-ab07-19dbe533ff76" targetNamespace="http://schemas.microsoft.com/office/2006/metadata/properties" ma:root="true" ma:fieldsID="02522d7447d94fca9c890ac44f5f5ca1" ns2:_="" ns3:_="">
    <xsd:import namespace="3bf7fbd9-0bf4-4111-80b7-639e87ccf239"/>
    <xsd:import namespace="3ade0cbe-e257-4bed-ab07-19dbe533ff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f7fbd9-0bf4-4111-80b7-639e87ccf2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de0cbe-e257-4bed-ab07-19dbe533ff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ade0cbe-e257-4bed-ab07-19dbe533ff76">
      <UserInfo>
        <DisplayName>Raymond Lam</DisplayName>
        <AccountId>21</AccountId>
        <AccountType/>
      </UserInfo>
    </SharedWithUsers>
  </documentManagement>
</p:properties>
</file>

<file path=customXml/itemProps1.xml><?xml version="1.0" encoding="utf-8"?>
<ds:datastoreItem xmlns:ds="http://schemas.openxmlformats.org/officeDocument/2006/customXml" ds:itemID="{B29182D3-1EA3-445E-ADDA-86456F4F47D0}">
  <ds:schemaRefs>
    <ds:schemaRef ds:uri="http://schemas.microsoft.com/sharepoint/v3/contenttype/forms"/>
  </ds:schemaRefs>
</ds:datastoreItem>
</file>

<file path=customXml/itemProps2.xml><?xml version="1.0" encoding="utf-8"?>
<ds:datastoreItem xmlns:ds="http://schemas.openxmlformats.org/officeDocument/2006/customXml" ds:itemID="{0D1B5F20-485F-4FEB-AFEE-27F10B61B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f7fbd9-0bf4-4111-80b7-639e87ccf239"/>
    <ds:schemaRef ds:uri="3ade0cbe-e257-4bed-ab07-19dbe533ff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5D860C-A19A-4D3C-8B21-86C4495D8D10}">
  <ds:schemaRefs>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3ade0cbe-e257-4bed-ab07-19dbe533ff76"/>
    <ds:schemaRef ds:uri="http://www.w3.org/XML/1998/namespace"/>
    <ds:schemaRef ds:uri="3bf7fbd9-0bf4-4111-80b7-639e87ccf239"/>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2018_Base_ppt_template</Template>
  <TotalTime>1</TotalTime>
  <Words>13605</Words>
  <Application>Microsoft Macintosh PowerPoint</Application>
  <PresentationFormat>On-screen Show (16:9)</PresentationFormat>
  <Paragraphs>2366</Paragraphs>
  <Slides>132</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132</vt:i4>
      </vt:variant>
    </vt:vector>
  </HeadingPairs>
  <TitlesOfParts>
    <vt:vector size="140" baseType="lpstr">
      <vt:lpstr>Arial</vt:lpstr>
      <vt:lpstr>Calibri</vt:lpstr>
      <vt:lpstr>Consolas</vt:lpstr>
      <vt:lpstr>Lato</vt:lpstr>
      <vt:lpstr>Lato Light</vt:lpstr>
      <vt:lpstr>Wingdings</vt:lpstr>
      <vt:lpstr>Juniper Gray - 2018</vt:lpstr>
      <vt:lpstr>1_Juniper Gray - 2018</vt:lpstr>
      <vt:lpstr>Juniper Apstra Virtual Lab Demo</vt:lpstr>
      <vt:lpstr>Access Information</vt:lpstr>
      <vt:lpstr>PowerPoint Presentation</vt:lpstr>
      <vt:lpstr>PowerPoint Presentation</vt:lpstr>
      <vt:lpstr>Lab Topology</vt:lpstr>
      <vt:lpstr>Access to Apstra server and VMware vCenter</vt:lpstr>
      <vt:lpstr>Access to Junos devices and other servers</vt:lpstr>
      <vt:lpstr>Day-0 Fabric Onboarding</vt:lpstr>
      <vt:lpstr>PowerPoint Presentation</vt:lpstr>
      <vt:lpstr>PowerPoint Presentation</vt:lpstr>
      <vt:lpstr>Zero Touch Provisioning</vt:lpstr>
      <vt:lpstr>Zero Touch Provisioning</vt:lpstr>
      <vt:lpstr>Zero Touch Provisioning</vt:lpstr>
      <vt:lpstr>PowerPoint Presentation</vt:lpstr>
      <vt:lpstr>Create ASN Pools and IP Pools</vt:lpstr>
      <vt:lpstr>Create ASN Pools and IP Pools</vt:lpstr>
      <vt:lpstr>PowerPoint Presentation</vt:lpstr>
      <vt:lpstr>Create Logical Devices and Interface Maps</vt:lpstr>
      <vt:lpstr>Create Logical Devices and Interface Maps</vt:lpstr>
      <vt:lpstr>Create Logical Devices and Interface Maps</vt:lpstr>
      <vt:lpstr>Create Logical Devices and Interface Maps</vt:lpstr>
      <vt:lpstr>PowerPoint Presentation</vt:lpstr>
      <vt:lpstr>Create Border Rack Types</vt:lpstr>
      <vt:lpstr>Create Border Rack Types</vt:lpstr>
      <vt:lpstr>Create Server Rack Types</vt:lpstr>
      <vt:lpstr>Create Server Rack Types</vt:lpstr>
      <vt:lpstr>Create Server Rack Types</vt:lpstr>
      <vt:lpstr>Create Server Rack Types</vt:lpstr>
      <vt:lpstr>Create Server Rack Types</vt:lpstr>
      <vt:lpstr>Create Server Rack Types</vt:lpstr>
      <vt:lpstr>Create Server Rack Types</vt:lpstr>
      <vt:lpstr>PowerPoint Presentation</vt:lpstr>
      <vt:lpstr>Create Templates</vt:lpstr>
      <vt:lpstr>Create Templates</vt:lpstr>
      <vt:lpstr>PowerPoint Presentation</vt:lpstr>
      <vt:lpstr>Create Blueprints</vt:lpstr>
      <vt:lpstr>Create Blueprints</vt:lpstr>
      <vt:lpstr>Create Blueprints</vt:lpstr>
      <vt:lpstr>Create Blueprints</vt:lpstr>
      <vt:lpstr>Create Blueprints</vt:lpstr>
      <vt:lpstr>Create Blueprints</vt:lpstr>
      <vt:lpstr>Create Blueprints</vt:lpstr>
      <vt:lpstr>Create Blueprints</vt:lpstr>
      <vt:lpstr>Create Blueprints</vt:lpstr>
      <vt:lpstr>Create Blueprints</vt:lpstr>
      <vt:lpstr>Create Blueprints</vt:lpstr>
      <vt:lpstr>Create Blueprints</vt:lpstr>
      <vt:lpstr>Create Blueprints</vt:lpstr>
      <vt:lpstr>Day-1 Service Provisioning</vt:lpstr>
      <vt:lpstr>PowerPoint Presentation</vt:lpstr>
      <vt:lpstr>Create Routing Zones</vt:lpstr>
      <vt:lpstr>Create Routing Zones</vt:lpstr>
      <vt:lpstr>Create Routing Zones</vt:lpstr>
      <vt:lpstr>PowerPoint Presentation</vt:lpstr>
      <vt:lpstr>Create Virtual Networks</vt:lpstr>
      <vt:lpstr>Create Virtual Networks</vt:lpstr>
      <vt:lpstr>Create Virtual Networks</vt:lpstr>
      <vt:lpstr>PowerPoint Presentation</vt:lpstr>
      <vt:lpstr>Assign Virtual Network to Switchports</vt:lpstr>
      <vt:lpstr>Assign Virtual Network to Switchports</vt:lpstr>
      <vt:lpstr>Assign Virtual Network to Switchports</vt:lpstr>
      <vt:lpstr>Assign Virtual Network to Switchports</vt:lpstr>
      <vt:lpstr>Assign Virtual Network to Switchports</vt:lpstr>
      <vt:lpstr>Traffic Verification</vt:lpstr>
      <vt:lpstr>PowerPoint Presentation</vt:lpstr>
      <vt:lpstr>Add Server Links</vt:lpstr>
      <vt:lpstr>Add Server Links</vt:lpstr>
      <vt:lpstr>Add Server Links</vt:lpstr>
      <vt:lpstr>Add Server Links</vt:lpstr>
      <vt:lpstr>Add Server Links</vt:lpstr>
      <vt:lpstr>Add Server Links</vt:lpstr>
      <vt:lpstr>Add Server Links</vt:lpstr>
      <vt:lpstr>Add Server Links</vt:lpstr>
      <vt:lpstr>Add Server Links</vt:lpstr>
      <vt:lpstr>Add Server Links</vt:lpstr>
      <vt:lpstr>Traffic Verification</vt:lpstr>
      <vt:lpstr>PowerPoint Presentation</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Data Center Interconnect #1 – Underlay</vt:lpstr>
      <vt:lpstr>PowerPoint Presentation</vt:lpstr>
      <vt:lpstr>Data Center Interconnect #2 – Overlay</vt:lpstr>
      <vt:lpstr>Data Center Interconnect #2 – Overlay</vt:lpstr>
      <vt:lpstr>Data Center Interconnect #2 – Overlay</vt:lpstr>
      <vt:lpstr>Data Center Interconnect #2 – Overlay</vt:lpstr>
      <vt:lpstr>PowerPoint Presentation</vt:lpstr>
      <vt:lpstr>Data Center Interconnect #3 – Services</vt:lpstr>
      <vt:lpstr>Data Center Interconnect #3 – Services</vt:lpstr>
      <vt:lpstr>Traffic Verification</vt:lpstr>
      <vt:lpstr>Day-2 Maintenance and Monitoring</vt:lpstr>
      <vt:lpstr>PowerPoint Presentation</vt:lpstr>
      <vt:lpstr>Root Cause Identification</vt:lpstr>
      <vt:lpstr>Root Cause Identification</vt:lpstr>
      <vt:lpstr>Root Cause Identification</vt:lpstr>
      <vt:lpstr>Root Cause Identification</vt:lpstr>
      <vt:lpstr>Root Cause Identification</vt:lpstr>
      <vt:lpstr>Root Cause Identification</vt:lpstr>
      <vt:lpstr>Root Cause Identification</vt:lpstr>
      <vt:lpstr>Root Cause Identification</vt:lpstr>
      <vt:lpstr>PowerPoint Presentation</vt:lpstr>
      <vt:lpstr>Config Deviation Checking</vt:lpstr>
      <vt:lpstr>Config Deviation Checking</vt:lpstr>
      <vt:lpstr>Config Deviation Checking</vt:lpstr>
      <vt:lpstr>PowerPoint Presentation</vt:lpstr>
      <vt:lpstr>Apply custom config through Configlet</vt:lpstr>
      <vt:lpstr>Apply custom config through Configlet</vt:lpstr>
      <vt:lpstr>Apply custom config through Configlet</vt:lpstr>
      <vt:lpstr>Apply custom config through Configlet</vt:lpstr>
      <vt:lpstr>PowerPoint Presentation</vt:lpstr>
      <vt:lpstr>View Telemetry Data</vt:lpstr>
      <vt:lpstr>View Telemetry Data</vt:lpstr>
      <vt:lpstr>View Telemetry Data</vt:lpstr>
      <vt:lpstr>View Telemetry Data</vt:lpstr>
      <vt:lpstr>View Telemetry Data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directions</dc:title>
  <dc:creator>Microsoft Office User</dc:creator>
  <cp:lastModifiedBy>Colin Doyle</cp:lastModifiedBy>
  <cp:revision>3</cp:revision>
  <dcterms:created xsi:type="dcterms:W3CDTF">2018-05-14T21:35:17Z</dcterms:created>
  <dcterms:modified xsi:type="dcterms:W3CDTF">2024-04-05T19:58:49Z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42bb4497-e628-4331-88ca-cd18a3936af7</vt:lpwstr>
  </property>
  <property fmtid="{D5CDD505-2E9C-101B-9397-08002B2CF9AE}" pid="3" name="MSIP_Label_0633b888-ae0d-4341-a75f-06e04137d755_Enabled">
    <vt:lpwstr>True</vt:lpwstr>
  </property>
  <property fmtid="{D5CDD505-2E9C-101B-9397-08002B2CF9AE}" pid="4" name="MSIP_Label_0633b888-ae0d-4341-a75f-06e04137d755_SiteId">
    <vt:lpwstr>bea78b3c-4cdb-4130-854a-1d193232e5f4</vt:lpwstr>
  </property>
  <property fmtid="{D5CDD505-2E9C-101B-9397-08002B2CF9AE}" pid="5" name="MSIP_Label_0633b888-ae0d-4341-a75f-06e04137d755_Owner">
    <vt:lpwstr>raylam@juniper.net</vt:lpwstr>
  </property>
  <property fmtid="{D5CDD505-2E9C-101B-9397-08002B2CF9AE}" pid="6" name="MSIP_Label_0633b888-ae0d-4341-a75f-06e04137d755_SetDate">
    <vt:lpwstr>2019-04-05T11:09:47.1468124Z</vt:lpwstr>
  </property>
  <property fmtid="{D5CDD505-2E9C-101B-9397-08002B2CF9AE}" pid="7" name="MSIP_Label_0633b888-ae0d-4341-a75f-06e04137d755_Name">
    <vt:lpwstr>Juniper Internal</vt:lpwstr>
  </property>
  <property fmtid="{D5CDD505-2E9C-101B-9397-08002B2CF9AE}" pid="8" name="MSIP_Label_0633b888-ae0d-4341-a75f-06e04137d755_Application">
    <vt:lpwstr>Microsoft Azure Information Protection</vt:lpwstr>
  </property>
  <property fmtid="{D5CDD505-2E9C-101B-9397-08002B2CF9AE}" pid="9" name="MSIP_Label_0633b888-ae0d-4341-a75f-06e04137d755_Extended_MSFT_Method">
    <vt:lpwstr>Automatic</vt:lpwstr>
  </property>
  <property fmtid="{D5CDD505-2E9C-101B-9397-08002B2CF9AE}" pid="10" name="Sensitivity">
    <vt:lpwstr>Juniper Internal</vt:lpwstr>
  </property>
  <property fmtid="{D5CDD505-2E9C-101B-9397-08002B2CF9AE}" pid="11" name="ContentTypeId">
    <vt:lpwstr>0x0101004604033CFA7BA4409FDA6A8E9FE1B3F0</vt:lpwstr>
  </property>
</Properties>
</file>