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4"/>
    <p:sldMasterId id="2147483759" r:id="rId5"/>
  </p:sldMasterIdLst>
  <p:notesMasterIdLst>
    <p:notesMasterId r:id="rId60"/>
  </p:notesMasterIdLst>
  <p:sldIdLst>
    <p:sldId id="2370" r:id="rId6"/>
    <p:sldId id="2216" r:id="rId7"/>
    <p:sldId id="2371" r:id="rId8"/>
    <p:sldId id="2137" r:id="rId9"/>
    <p:sldId id="2056" r:id="rId10"/>
    <p:sldId id="2057" r:id="rId11"/>
    <p:sldId id="2138" r:id="rId12"/>
    <p:sldId id="2058" r:id="rId13"/>
    <p:sldId id="2059" r:id="rId14"/>
    <p:sldId id="2337" r:id="rId15"/>
    <p:sldId id="2338" r:id="rId16"/>
    <p:sldId id="2139" r:id="rId17"/>
    <p:sldId id="2062" r:id="rId18"/>
    <p:sldId id="2341" r:id="rId19"/>
    <p:sldId id="2073" r:id="rId20"/>
    <p:sldId id="2342" r:id="rId21"/>
    <p:sldId id="2343" r:id="rId22"/>
    <p:sldId id="2344" r:id="rId23"/>
    <p:sldId id="2076" r:id="rId24"/>
    <p:sldId id="2077" r:id="rId25"/>
    <p:sldId id="2347" r:id="rId26"/>
    <p:sldId id="2348" r:id="rId27"/>
    <p:sldId id="2346" r:id="rId28"/>
    <p:sldId id="2349" r:id="rId29"/>
    <p:sldId id="2350" r:id="rId30"/>
    <p:sldId id="2351" r:id="rId31"/>
    <p:sldId id="2352" r:id="rId32"/>
    <p:sldId id="2353" r:id="rId33"/>
    <p:sldId id="2354" r:id="rId34"/>
    <p:sldId id="2357" r:id="rId35"/>
    <p:sldId id="2358" r:id="rId36"/>
    <p:sldId id="2359" r:id="rId37"/>
    <p:sldId id="2140" r:id="rId38"/>
    <p:sldId id="2063" r:id="rId39"/>
    <p:sldId id="2064" r:id="rId40"/>
    <p:sldId id="2360" r:id="rId41"/>
    <p:sldId id="2361" r:id="rId42"/>
    <p:sldId id="2141" r:id="rId43"/>
    <p:sldId id="2065" r:id="rId44"/>
    <p:sldId id="2066" r:id="rId45"/>
    <p:sldId id="2067" r:id="rId46"/>
    <p:sldId id="2069" r:id="rId47"/>
    <p:sldId id="2070" r:id="rId48"/>
    <p:sldId id="2071" r:id="rId49"/>
    <p:sldId id="2072" r:id="rId50"/>
    <p:sldId id="2079" r:id="rId51"/>
    <p:sldId id="2080" r:id="rId52"/>
    <p:sldId id="2081" r:id="rId53"/>
    <p:sldId id="2369" r:id="rId54"/>
    <p:sldId id="2311" r:id="rId55"/>
    <p:sldId id="2363" r:id="rId56"/>
    <p:sldId id="2364" r:id="rId57"/>
    <p:sldId id="2082" r:id="rId58"/>
    <p:sldId id="2083" r:id="rId5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9D8FBE2-A557-DA47-B27A-12C239DA2260}">
          <p14:sldIdLst>
            <p14:sldId id="2370"/>
            <p14:sldId id="2216"/>
          </p14:sldIdLst>
        </p14:section>
        <p14:section name="Day-0 Fabric Onboarding" id="{B7CEB943-00A2-BE49-86BE-FDC61D4ECA26}">
          <p14:sldIdLst>
            <p14:sldId id="2371"/>
            <p14:sldId id="2137"/>
            <p14:sldId id="2056"/>
            <p14:sldId id="2057"/>
            <p14:sldId id="2138"/>
            <p14:sldId id="2058"/>
            <p14:sldId id="2059"/>
            <p14:sldId id="2337"/>
            <p14:sldId id="2338"/>
            <p14:sldId id="2139"/>
            <p14:sldId id="2062"/>
            <p14:sldId id="2341"/>
            <p14:sldId id="2073"/>
            <p14:sldId id="2342"/>
            <p14:sldId id="2343"/>
            <p14:sldId id="2344"/>
            <p14:sldId id="2076"/>
            <p14:sldId id="2077"/>
            <p14:sldId id="2347"/>
            <p14:sldId id="2348"/>
            <p14:sldId id="2346"/>
            <p14:sldId id="2349"/>
            <p14:sldId id="2350"/>
            <p14:sldId id="2351"/>
            <p14:sldId id="2352"/>
            <p14:sldId id="2353"/>
            <p14:sldId id="2354"/>
            <p14:sldId id="2357"/>
            <p14:sldId id="2358"/>
            <p14:sldId id="2359"/>
            <p14:sldId id="2140"/>
            <p14:sldId id="2063"/>
            <p14:sldId id="2064"/>
            <p14:sldId id="2360"/>
            <p14:sldId id="2361"/>
            <p14:sldId id="2141"/>
            <p14:sldId id="2065"/>
            <p14:sldId id="2066"/>
            <p14:sldId id="2067"/>
            <p14:sldId id="2069"/>
            <p14:sldId id="2070"/>
            <p14:sldId id="2071"/>
            <p14:sldId id="2072"/>
            <p14:sldId id="2079"/>
            <p14:sldId id="2080"/>
            <p14:sldId id="2081"/>
            <p14:sldId id="2369"/>
            <p14:sldId id="2311"/>
            <p14:sldId id="2363"/>
            <p14:sldId id="2364"/>
            <p14:sldId id="2082"/>
            <p14:sldId id="208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Ng" initials="EN" lastIdx="1" clrIdx="0">
    <p:extLst>
      <p:ext uri="{19B8F6BF-5375-455C-9EA6-DF929625EA0E}">
        <p15:presenceInfo xmlns:p15="http://schemas.microsoft.com/office/powerpoint/2012/main" userId="S-1-5-21-1482476501-2000478354-682003330-40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7E0C"/>
    <a:srgbClr val="FF2600"/>
    <a:srgbClr val="FF9300"/>
    <a:srgbClr val="EEF1E7"/>
    <a:srgbClr val="DBE3CC"/>
    <a:srgbClr val="15B390"/>
    <a:srgbClr val="A6D5FF"/>
    <a:srgbClr val="000000"/>
    <a:srgbClr val="888D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96296"/>
  </p:normalViewPr>
  <p:slideViewPr>
    <p:cSldViewPr snapToGrid="0" snapToObjects="1">
      <p:cViewPr varScale="1">
        <p:scale>
          <a:sx n="189" d="100"/>
          <a:sy n="189" d="100"/>
        </p:scale>
        <p:origin x="176" y="5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DB8B3-DC38-4C68-99D0-6B898E48D9B3}"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5B998-40B1-4B98-8BB4-DD46ED311BAD}" type="slidenum">
              <a:rPr lang="en-US" smtClean="0"/>
              <a:t>‹#›</a:t>
            </a:fld>
            <a:endParaRPr lang="en-US"/>
          </a:p>
        </p:txBody>
      </p:sp>
    </p:spTree>
    <p:extLst>
      <p:ext uri="{BB962C8B-B14F-4D97-AF65-F5344CB8AC3E}">
        <p14:creationId xmlns:p14="http://schemas.microsoft.com/office/powerpoint/2010/main" val="33073095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B998-40B1-4B98-8BB4-DD46ED311BAD}" type="slidenum">
              <a:rPr lang="en-US" smtClean="0"/>
              <a:t>1</a:t>
            </a:fld>
            <a:endParaRPr lang="en-US"/>
          </a:p>
        </p:txBody>
      </p:sp>
    </p:spTree>
    <p:extLst>
      <p:ext uri="{BB962C8B-B14F-4D97-AF65-F5344CB8AC3E}">
        <p14:creationId xmlns:p14="http://schemas.microsoft.com/office/powerpoint/2010/main" val="80645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28</a:t>
            </a:fld>
            <a:endParaRPr lang="en-US"/>
          </a:p>
        </p:txBody>
      </p:sp>
    </p:spTree>
    <p:extLst>
      <p:ext uri="{BB962C8B-B14F-4D97-AF65-F5344CB8AC3E}">
        <p14:creationId xmlns:p14="http://schemas.microsoft.com/office/powerpoint/2010/main" val="303350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29</a:t>
            </a:fld>
            <a:endParaRPr lang="en-US"/>
          </a:p>
        </p:txBody>
      </p:sp>
    </p:spTree>
    <p:extLst>
      <p:ext uri="{BB962C8B-B14F-4D97-AF65-F5344CB8AC3E}">
        <p14:creationId xmlns:p14="http://schemas.microsoft.com/office/powerpoint/2010/main" val="25763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5B998-40B1-4B98-8BB4-DD46ED311BAD}" type="slidenum">
              <a:rPr lang="en-US" smtClean="0"/>
              <a:t>5</a:t>
            </a:fld>
            <a:endParaRPr lang="en-US"/>
          </a:p>
        </p:txBody>
      </p:sp>
    </p:spTree>
    <p:extLst>
      <p:ext uri="{BB962C8B-B14F-4D97-AF65-F5344CB8AC3E}">
        <p14:creationId xmlns:p14="http://schemas.microsoft.com/office/powerpoint/2010/main" val="233268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5B998-40B1-4B98-8BB4-DD46ED311BAD}" type="slidenum">
              <a:rPr lang="en-US" smtClean="0"/>
              <a:t>10</a:t>
            </a:fld>
            <a:endParaRPr lang="en-US"/>
          </a:p>
        </p:txBody>
      </p:sp>
    </p:spTree>
    <p:extLst>
      <p:ext uri="{BB962C8B-B14F-4D97-AF65-F5344CB8AC3E}">
        <p14:creationId xmlns:p14="http://schemas.microsoft.com/office/powerpoint/2010/main" val="129520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15</a:t>
            </a:fld>
            <a:endParaRPr lang="en-US"/>
          </a:p>
        </p:txBody>
      </p:sp>
    </p:spTree>
    <p:extLst>
      <p:ext uri="{BB962C8B-B14F-4D97-AF65-F5344CB8AC3E}">
        <p14:creationId xmlns:p14="http://schemas.microsoft.com/office/powerpoint/2010/main" val="106443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16</a:t>
            </a:fld>
            <a:endParaRPr lang="en-US"/>
          </a:p>
        </p:txBody>
      </p:sp>
    </p:spTree>
    <p:extLst>
      <p:ext uri="{BB962C8B-B14F-4D97-AF65-F5344CB8AC3E}">
        <p14:creationId xmlns:p14="http://schemas.microsoft.com/office/powerpoint/2010/main" val="266958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17</a:t>
            </a:fld>
            <a:endParaRPr lang="en-US"/>
          </a:p>
        </p:txBody>
      </p:sp>
    </p:spTree>
    <p:extLst>
      <p:ext uri="{BB962C8B-B14F-4D97-AF65-F5344CB8AC3E}">
        <p14:creationId xmlns:p14="http://schemas.microsoft.com/office/powerpoint/2010/main" val="881762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18</a:t>
            </a:fld>
            <a:endParaRPr lang="en-US"/>
          </a:p>
        </p:txBody>
      </p:sp>
    </p:spTree>
    <p:extLst>
      <p:ext uri="{BB962C8B-B14F-4D97-AF65-F5344CB8AC3E}">
        <p14:creationId xmlns:p14="http://schemas.microsoft.com/office/powerpoint/2010/main" val="332888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26</a:t>
            </a:fld>
            <a:endParaRPr lang="en-US"/>
          </a:p>
        </p:txBody>
      </p:sp>
    </p:spTree>
    <p:extLst>
      <p:ext uri="{BB962C8B-B14F-4D97-AF65-F5344CB8AC3E}">
        <p14:creationId xmlns:p14="http://schemas.microsoft.com/office/powerpoint/2010/main" val="254041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27</a:t>
            </a:fld>
            <a:endParaRPr lang="en-US"/>
          </a:p>
        </p:txBody>
      </p:sp>
    </p:spTree>
    <p:extLst>
      <p:ext uri="{BB962C8B-B14F-4D97-AF65-F5344CB8AC3E}">
        <p14:creationId xmlns:p14="http://schemas.microsoft.com/office/powerpoint/2010/main" val="686446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3550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ment 1">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grpSp>
        <p:nvGrpSpPr>
          <p:cNvPr id="2" name="Group 1">
            <a:extLst>
              <a:ext uri="{FF2B5EF4-FFF2-40B4-BE49-F238E27FC236}">
                <a16:creationId xmlns:a16="http://schemas.microsoft.com/office/drawing/2014/main" id="{96771F6C-58FB-4F62-8ADF-9C1EB7C2CB78}"/>
              </a:ext>
            </a:extLst>
          </p:cNvPr>
          <p:cNvGrpSpPr/>
          <p:nvPr userDrawn="1"/>
        </p:nvGrpSpPr>
        <p:grpSpPr>
          <a:xfrm>
            <a:off x="0" y="0"/>
            <a:ext cx="9144000" cy="5143500"/>
            <a:chOff x="0" y="0"/>
            <a:chExt cx="9144000" cy="514350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9144000" cy="132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E3D593-E358-4331-82AE-46D0287B98B6}"/>
                </a:ext>
              </a:extLst>
            </p:cNvPr>
            <p:cNvSpPr/>
            <p:nvPr userDrawn="1"/>
          </p:nvSpPr>
          <p:spPr>
            <a:xfrm>
              <a:off x="395654" y="4396153"/>
              <a:ext cx="8382430" cy="52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11E5CE-4A7E-457C-BCCB-1984CAEE8EFF}"/>
                </a:ext>
              </a:extLst>
            </p:cNvPr>
            <p:cNvSpPr/>
            <p:nvPr userDrawn="1"/>
          </p:nvSpPr>
          <p:spPr>
            <a:xfrm>
              <a:off x="1529860" y="0"/>
              <a:ext cx="4118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1679567" y="489600"/>
            <a:ext cx="3821581" cy="4183200"/>
          </a:xfrm>
        </p:spPr>
        <p:txBody>
          <a:bodyPr anchor="ctr" anchorCtr="0"/>
          <a:lstStyle>
            <a:lvl1pPr>
              <a:defRPr sz="3600"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a:t>Short bold statement or question</a:t>
            </a:r>
          </a:p>
        </p:txBody>
      </p:sp>
    </p:spTree>
    <p:extLst>
      <p:ext uri="{BB962C8B-B14F-4D97-AF65-F5344CB8AC3E}">
        <p14:creationId xmlns:p14="http://schemas.microsoft.com/office/powerpoint/2010/main" val="340365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ars Content Fie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3A2065-925F-4744-8B00-E25CC9685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4411"/>
            <a:ext cx="9144000" cy="239090"/>
          </a:xfrm>
          <a:prstGeom prst="rect">
            <a:avLst/>
          </a:prstGeom>
        </p:spPr>
      </p:pic>
      <p:pic>
        <p:nvPicPr>
          <p:cNvPr id="15" name="Picture 14">
            <a:extLst>
              <a:ext uri="{FF2B5EF4-FFF2-40B4-BE49-F238E27FC236}">
                <a16:creationId xmlns:a16="http://schemas.microsoft.com/office/drawing/2014/main" id="{476A5419-3C84-46B6-A237-AB8825F2DA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9330"/>
            <a:ext cx="9144000" cy="220096"/>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a:p>
        </p:txBody>
      </p:sp>
      <p:sp>
        <p:nvSpPr>
          <p:cNvPr id="23" name="TextBox 22">
            <a:extLst>
              <a:ext uri="{FF2B5EF4-FFF2-40B4-BE49-F238E27FC236}">
                <a16:creationId xmlns:a16="http://schemas.microsoft.com/office/drawing/2014/main" id="{E8E9A93F-B1F6-45F0-8E44-A0889CA7491E}"/>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E0B162D9-8E87-40C0-9E58-09E539F13F9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6" name="Straight Connector 15">
            <a:extLst>
              <a:ext uri="{FF2B5EF4-FFF2-40B4-BE49-F238E27FC236}">
                <a16:creationId xmlns:a16="http://schemas.microsoft.com/office/drawing/2014/main" id="{00D0974C-C710-421B-A86C-29CA6DA25FB2}"/>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69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fidential_Need to Know_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5085" y="3"/>
            <a:ext cx="8223250" cy="1015079"/>
          </a:xfrm>
          <a:prstGeom prst="rect">
            <a:avLst/>
          </a:prstGeom>
        </p:spPr>
        <p:txBody>
          <a:bodyPr wrap="square" lIns="57148" tIns="0" rIns="0" bIns="0" anchor="b" anchorCtr="0">
            <a:noAutofit/>
          </a:bodyPr>
          <a:lstStyle>
            <a:lvl1pPr>
              <a:lnSpc>
                <a:spcPct val="90000"/>
              </a:lnSpc>
              <a:spcBef>
                <a:spcPts val="250"/>
              </a:spcBef>
              <a:defRPr lang="en-US" sz="2800" b="0" spc="-38" baseline="0">
                <a:solidFill>
                  <a:schemeClr val="tx1"/>
                </a:solidFill>
                <a:ea typeface="+mn-ea"/>
              </a:defRPr>
            </a:lvl1pPr>
          </a:lstStyle>
          <a:p>
            <a:pPr marL="0" lvl="0" defTabSz="685586">
              <a:lnSpc>
                <a:spcPct val="80000"/>
              </a:lnSpc>
            </a:pPr>
            <a:r>
              <a:rPr lang="en-US"/>
              <a:t>CLICK TO EDIT MASTER TITLE STYLE</a:t>
            </a:r>
          </a:p>
        </p:txBody>
      </p:sp>
      <p:sp>
        <p:nvSpPr>
          <p:cNvPr id="15" name="Rectangle 14"/>
          <p:cNvSpPr/>
          <p:nvPr userDrawn="1"/>
        </p:nvSpPr>
        <p:spPr>
          <a:xfrm>
            <a:off x="0" y="4933950"/>
            <a:ext cx="7857067" cy="139700"/>
          </a:xfrm>
          <a:prstGeom prst="rect">
            <a:avLst/>
          </a:prstGeom>
          <a:solidFill>
            <a:srgbClr val="1E1E1E"/>
          </a:solidFill>
          <a:ln>
            <a:noFill/>
          </a:ln>
          <a:effectLst/>
        </p:spPr>
        <p:style>
          <a:lnRef idx="1">
            <a:schemeClr val="accent1"/>
          </a:lnRef>
          <a:fillRef idx="3">
            <a:schemeClr val="accent1"/>
          </a:fillRef>
          <a:effectRef idx="2">
            <a:schemeClr val="accent1"/>
          </a:effectRef>
          <a:fontRef idx="minor">
            <a:schemeClr val="lt1"/>
          </a:fontRef>
        </p:style>
        <p:txBody>
          <a:bodyPr lIns="182880" tIns="45713" rIns="91425" bIns="45713" rtlCol="0" anchor="ctr"/>
          <a:lstStyle/>
          <a:p>
            <a:pPr algn="l"/>
            <a:fld id="{5266C0E3-FCB2-4D10-9980-6DFC0D8FABCB}" type="slidenum">
              <a:rPr lang="en-US" sz="500" smtClean="0">
                <a:solidFill>
                  <a:srgbClr val="BFBFBF">
                    <a:alpha val="50000"/>
                  </a:srgbClr>
                </a:solidFill>
                <a:latin typeface="Arial"/>
                <a:cs typeface="Arial"/>
              </a:rPr>
              <a:pPr algn="l"/>
              <a:t>‹#›</a:t>
            </a:fld>
            <a:endParaRPr lang="en-US" sz="500">
              <a:latin typeface="Arial"/>
              <a:cs typeface="Arial"/>
            </a:endParaRPr>
          </a:p>
        </p:txBody>
      </p:sp>
      <p:sp>
        <p:nvSpPr>
          <p:cNvPr id="16" name="Rectangle 15"/>
          <p:cNvSpPr/>
          <p:nvPr userDrawn="1"/>
        </p:nvSpPr>
        <p:spPr>
          <a:xfrm>
            <a:off x="8695267" y="4933950"/>
            <a:ext cx="448732" cy="1397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sp>
        <p:nvSpPr>
          <p:cNvPr id="21" name="TextBox 20"/>
          <p:cNvSpPr txBox="1"/>
          <p:nvPr userDrawn="1"/>
        </p:nvSpPr>
        <p:spPr>
          <a:xfrm>
            <a:off x="441325" y="4936068"/>
            <a:ext cx="2572808" cy="143827"/>
          </a:xfrm>
          <a:prstGeom prst="rect">
            <a:avLst/>
          </a:prstGeom>
          <a:noFill/>
        </p:spPr>
        <p:txBody>
          <a:bodyPr wrap="none" lIns="57139" tIns="0" rIns="57139" bIns="0" rtlCol="0" anchor="ctr" anchorCtr="0">
            <a:noAutofit/>
          </a:bodyPr>
          <a:lstStyle>
            <a:defPPr>
              <a:defRPr lang="en-US"/>
            </a:defPPr>
            <a:lvl1pPr algn="r">
              <a:defRPr sz="1100">
                <a:solidFill>
                  <a:srgbClr val="344A58">
                    <a:alpha val="50000"/>
                  </a:srgbClr>
                </a:solidFill>
                <a:latin typeface="Arial"/>
                <a:cs typeface="Arial"/>
              </a:defRPr>
            </a:lvl1pPr>
          </a:lstStyle>
          <a:p>
            <a:pPr marL="0" marR="0" indent="0" algn="l" defTabSz="342863" rtl="0" eaLnBrk="1" fontAlgn="auto" latinLnBrk="0" hangingPunct="1">
              <a:lnSpc>
                <a:spcPct val="80000"/>
              </a:lnSpc>
              <a:spcBef>
                <a:spcPts val="0"/>
              </a:spcBef>
              <a:spcAft>
                <a:spcPts val="0"/>
              </a:spcAft>
              <a:buClrTx/>
              <a:buSzTx/>
              <a:buFontTx/>
              <a:buNone/>
              <a:tabLst/>
              <a:defRPr/>
            </a:pPr>
            <a:r>
              <a:rPr lang="en-US" sz="700" b="1">
                <a:solidFill>
                  <a:schemeClr val="accent3">
                    <a:lumMod val="40000"/>
                    <a:lumOff val="60000"/>
                    <a:alpha val="50000"/>
                  </a:schemeClr>
                </a:solidFill>
                <a:latin typeface="Arial"/>
                <a:cs typeface="Arial"/>
              </a:rPr>
              <a:t>JUNIPER NETWORKS CONFIDENTIAL </a:t>
            </a:r>
            <a:r>
              <a:rPr lang="en-US" sz="700" b="1">
                <a:solidFill>
                  <a:schemeClr val="accent3">
                    <a:lumMod val="60000"/>
                    <a:lumOff val="40000"/>
                    <a:alpha val="50000"/>
                  </a:schemeClr>
                </a:solidFill>
                <a:latin typeface="Arial"/>
                <a:cs typeface="Arial"/>
              </a:rPr>
              <a:t>– </a:t>
            </a:r>
            <a:r>
              <a:rPr lang="en-US" sz="700" b="1">
                <a:solidFill>
                  <a:schemeClr val="accent3">
                    <a:lumMod val="40000"/>
                    <a:lumOff val="60000"/>
                    <a:alpha val="50000"/>
                  </a:schemeClr>
                </a:solidFill>
                <a:latin typeface="Arial"/>
                <a:cs typeface="Arial"/>
              </a:rPr>
              <a:t>NEED TO KNOW</a:t>
            </a:r>
            <a:endParaRPr lang="en-US" sz="500" b="0">
              <a:solidFill>
                <a:schemeClr val="accent3">
                  <a:lumMod val="40000"/>
                  <a:lumOff val="60000"/>
                  <a:alpha val="50000"/>
                </a:schemeClr>
              </a:solidFill>
              <a:latin typeface="Arial"/>
              <a:cs typeface="Arial"/>
            </a:endParaRPr>
          </a:p>
        </p:txBody>
      </p:sp>
      <p:pic>
        <p:nvPicPr>
          <p:cNvPr id="22" name="Picture 21" descr="juniper_rgb_black_s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017934" y="4929329"/>
            <a:ext cx="537633" cy="163669"/>
          </a:xfrm>
          <a:prstGeom prst="rect">
            <a:avLst/>
          </a:prstGeom>
        </p:spPr>
      </p:pic>
      <p:sp>
        <p:nvSpPr>
          <p:cNvPr id="8" name="TextBox 7"/>
          <p:cNvSpPr txBox="1"/>
          <p:nvPr userDrawn="1"/>
        </p:nvSpPr>
        <p:spPr>
          <a:xfrm>
            <a:off x="6343649" y="4931832"/>
            <a:ext cx="1499121" cy="156634"/>
          </a:xfrm>
          <a:prstGeom prst="rect">
            <a:avLst/>
          </a:prstGeom>
          <a:noFill/>
        </p:spPr>
        <p:txBody>
          <a:bodyPr wrap="none" lIns="91421" tIns="45711" rIns="91421" bIns="45711" rtlCol="0" anchor="ctr" anchorCtr="0">
            <a:noAutofit/>
          </a:bodyPr>
          <a:lstStyle>
            <a:defPPr>
              <a:defRPr lang="en-US"/>
            </a:defPPr>
            <a:lvl1pPr algn="r">
              <a:defRPr sz="1100">
                <a:solidFill>
                  <a:srgbClr val="344A58">
                    <a:alpha val="50000"/>
                  </a:srgbClr>
                </a:solidFill>
                <a:latin typeface="Arial"/>
                <a:cs typeface="Arial"/>
              </a:defRPr>
            </a:lvl1pPr>
          </a:lstStyle>
          <a:p>
            <a:pPr algn="r"/>
            <a:r>
              <a:rPr lang="en-US" sz="500" b="0" i="0" kern="1200">
                <a:solidFill>
                  <a:schemeClr val="bg1">
                    <a:lumMod val="75000"/>
                    <a:alpha val="50000"/>
                  </a:schemeClr>
                </a:solidFill>
                <a:latin typeface="Arial"/>
                <a:ea typeface="+mn-ea"/>
                <a:cs typeface="Arial"/>
              </a:rPr>
              <a:t>© 2017 Juniper Networks, Inc. All rights reserved.</a:t>
            </a:r>
            <a:endParaRPr lang="en-US" sz="500" b="0" i="0">
              <a:solidFill>
                <a:schemeClr val="bg1">
                  <a:lumMod val="75000"/>
                  <a:alpha val="50000"/>
                </a:schemeClr>
              </a:solidFill>
            </a:endParaRPr>
          </a:p>
        </p:txBody>
      </p:sp>
    </p:spTree>
    <p:extLst>
      <p:ext uri="{BB962C8B-B14F-4D97-AF65-F5344CB8AC3E}">
        <p14:creationId xmlns:p14="http://schemas.microsoft.com/office/powerpoint/2010/main" val="35626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52610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Building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6896100" y="0"/>
            <a:ext cx="2247900" cy="51435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361553" y="550258"/>
            <a:ext cx="5134303" cy="461665"/>
          </a:xfrm>
          <a:prstGeom prst="rect">
            <a:avLst/>
          </a:prstGeom>
          <a:noFill/>
        </p:spPr>
        <p:txBody>
          <a:bodyPr wrap="square" lIns="0" tIns="0" rIns="0" bIns="0" rtlCol="0">
            <a:spAutoFit/>
          </a:bodyPr>
          <a:lstStyle/>
          <a:p>
            <a:r>
              <a:rPr lang="en-US" sz="3000">
                <a:solidFill>
                  <a:schemeClr val="accent1"/>
                </a:solidFill>
                <a:latin typeface="+mn-lt"/>
              </a:rPr>
              <a:t>AGENDA</a:t>
            </a:r>
          </a:p>
        </p:txBody>
      </p:sp>
    </p:spTree>
    <p:extLst>
      <p:ext uri="{BB962C8B-B14F-4D97-AF65-F5344CB8AC3E}">
        <p14:creationId xmlns:p14="http://schemas.microsoft.com/office/powerpoint/2010/main" val="1885507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155D99D-F06B-4417-8FF3-9782A706C341}"/>
              </a:ext>
            </a:extLst>
          </p:cNvPr>
          <p:cNvPicPr>
            <a:picLocks noChangeAspect="1"/>
          </p:cNvPicPr>
          <p:nvPr userDrawn="1"/>
        </p:nvPicPr>
        <p:blipFill>
          <a:blip r:embed="rId2"/>
          <a:stretch>
            <a:fillRect/>
          </a:stretch>
        </p:blipFill>
        <p:spPr>
          <a:xfrm>
            <a:off x="6896100" y="0"/>
            <a:ext cx="2247900" cy="51435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413992" y="1282305"/>
            <a:ext cx="6252730" cy="1176312"/>
          </a:xfrm>
        </p:spPr>
        <p:txBody>
          <a:bodyPr anchor="b"/>
          <a:lstStyle>
            <a:lvl1pPr>
              <a:defRPr sz="2000"/>
            </a:lvl1pPr>
          </a:lstStyle>
          <a:p>
            <a:r>
              <a:rPr lang="en-US"/>
              <a:t>Click to edit Master title style</a:t>
            </a:r>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413992" y="2597678"/>
            <a:ext cx="6252730" cy="551404"/>
          </a:xfrm>
        </p:spPr>
        <p:txBody>
          <a:bodyPr/>
          <a:lstStyle>
            <a:lvl1pPr marL="0" indent="0">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410590" y="2511470"/>
            <a:ext cx="6305170"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3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uilding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267843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building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22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6906427" y="-12225"/>
            <a:ext cx="2252742" cy="5155725"/>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CDAB49-BE7F-4463-B504-DFDB1D6A1853}"/>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75207B4E-EDD0-4DE1-8D78-8298A1C15B15}"/>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8DEA0664-D2FB-4343-9A16-AD786525FCF7}"/>
              </a:ext>
            </a:extLst>
          </p:cNvPr>
          <p:cNvSpPr txBox="1"/>
          <p:nvPr userDrawn="1"/>
        </p:nvSpPr>
        <p:spPr>
          <a:xfrm>
            <a:off x="361553" y="550258"/>
            <a:ext cx="5134303" cy="461665"/>
          </a:xfrm>
          <a:prstGeom prst="rect">
            <a:avLst/>
          </a:prstGeom>
          <a:noFill/>
        </p:spPr>
        <p:txBody>
          <a:bodyPr wrap="square" lIns="0" tIns="0" rIns="0" bIns="0" rtlCol="0">
            <a:spAutoFit/>
          </a:bodyPr>
          <a:lstStyle/>
          <a:p>
            <a:r>
              <a:rPr lang="en-US" sz="3000">
                <a:solidFill>
                  <a:schemeClr val="accent1"/>
                </a:solidFill>
                <a:latin typeface="+mn-lt"/>
              </a:rPr>
              <a:t>AGENDA</a:t>
            </a:r>
          </a:p>
        </p:txBody>
      </p:sp>
    </p:spTree>
    <p:extLst>
      <p:ext uri="{BB962C8B-B14F-4D97-AF65-F5344CB8AC3E}">
        <p14:creationId xmlns:p14="http://schemas.microsoft.com/office/powerpoint/2010/main" val="30955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882" y="0"/>
            <a:ext cx="9142235" cy="51435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1888313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0" y="-23029"/>
            <a:ext cx="9143999" cy="5167312"/>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67528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882" y="0"/>
            <a:ext cx="9142235" cy="51435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389860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41011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61582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383094" y="1576877"/>
            <a:ext cx="8426703" cy="15431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382588" y="1138238"/>
            <a:ext cx="8383587" cy="345329"/>
          </a:xfrm>
        </p:spPr>
        <p:txBody>
          <a:bodyPr/>
          <a:lstStyle>
            <a:lvl1pPr>
              <a:defRPr sz="1800">
                <a:solidFill>
                  <a:schemeClr val="tx1"/>
                </a:solidFill>
              </a:defRPr>
            </a:lvl1pPr>
          </a:lstStyle>
          <a:p>
            <a:pPr lvl="0"/>
            <a:r>
              <a:rPr lang="en-US"/>
              <a:t>Edit Master subtitle styles</a:t>
            </a:r>
          </a:p>
        </p:txBody>
      </p:sp>
    </p:spTree>
    <p:extLst>
      <p:ext uri="{BB962C8B-B14F-4D97-AF65-F5344CB8AC3E}">
        <p14:creationId xmlns:p14="http://schemas.microsoft.com/office/powerpoint/2010/main" val="2111241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p:nvPr>
        </p:nvSpPr>
        <p:spPr>
          <a:xfrm>
            <a:off x="382588" y="1138238"/>
            <a:ext cx="8383587" cy="345329"/>
          </a:xfrm>
        </p:spPr>
        <p:txBody>
          <a:bodyPr/>
          <a:lstStyle>
            <a:lvl1pPr>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3367141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18087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9144000" cy="132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003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3847643" y="4973691"/>
            <a:ext cx="1464589"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CONFIDENTIAL</a:t>
            </a:r>
          </a:p>
        </p:txBody>
      </p:sp>
    </p:spTree>
    <p:extLst>
      <p:ext uri="{BB962C8B-B14F-4D97-AF65-F5344CB8AC3E}">
        <p14:creationId xmlns:p14="http://schemas.microsoft.com/office/powerpoint/2010/main" val="220985706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ADB6-AE98-4A19-B4B6-1D5B037AB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F2708-DF23-442B-93C5-947F15567B9E}"/>
              </a:ext>
            </a:extLst>
          </p:cNvPr>
          <p:cNvSpPr>
            <a:spLocks noGrp="1"/>
          </p:cNvSpPr>
          <p:nvPr>
            <p:ph sz="half" idx="1"/>
          </p:nvPr>
        </p:nvSpPr>
        <p:spPr>
          <a:xfrm>
            <a:off x="385922"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EE85B-F64E-41DC-87C2-A4DD6092E503}"/>
              </a:ext>
            </a:extLst>
          </p:cNvPr>
          <p:cNvSpPr>
            <a:spLocks noGrp="1"/>
          </p:cNvSpPr>
          <p:nvPr>
            <p:ph sz="half" idx="2"/>
          </p:nvPr>
        </p:nvSpPr>
        <p:spPr>
          <a:xfrm>
            <a:off x="4891884"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8D0C55D-0F99-429E-A70A-DFB8F7B8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CA337-4D49-46CB-8189-CA7F18F542CD}"/>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230836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E851-18BF-4117-813B-E87385AB3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304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0577" y="645747"/>
            <a:ext cx="8229601" cy="369332"/>
          </a:xfrm>
          <a:prstGeom prst="rect">
            <a:avLst/>
          </a:prstGeom>
        </p:spPr>
        <p:txBody>
          <a:bodyPr lIns="0" tIns="0" rIns="0" bIns="0" anchor="b" anchorCtr="0">
            <a:spAutoFit/>
          </a:bodyPr>
          <a:lstStyle>
            <a:lvl1pPr>
              <a:lnSpc>
                <a:spcPct val="90000"/>
              </a:lnSpc>
              <a:spcBef>
                <a:spcPts val="250"/>
              </a:spcBef>
              <a:defRPr lang="en-US" sz="3000" b="0" spc="-38" baseline="0">
                <a:solidFill>
                  <a:schemeClr val="tx1"/>
                </a:solidFill>
                <a:ea typeface="+mn-ea"/>
              </a:defRPr>
            </a:lvl1pPr>
          </a:lstStyle>
          <a:p>
            <a:pPr marL="0" lvl="0" defTabSz="685620">
              <a:lnSpc>
                <a:spcPct val="80000"/>
              </a:lnSpc>
            </a:pPr>
            <a:r>
              <a:rPr lang="en-US"/>
              <a:t>Click to edit Master title style</a:t>
            </a:r>
          </a:p>
        </p:txBody>
      </p:sp>
      <p:sp>
        <p:nvSpPr>
          <p:cNvPr id="3" name="Content Placeholder 2"/>
          <p:cNvSpPr>
            <a:spLocks noGrp="1"/>
          </p:cNvSpPr>
          <p:nvPr>
            <p:ph idx="1"/>
          </p:nvPr>
        </p:nvSpPr>
        <p:spPr>
          <a:xfrm>
            <a:off x="450527" y="1642687"/>
            <a:ext cx="8229601" cy="3051807"/>
          </a:xfrm>
          <a:prstGeom prst="rect">
            <a:avLst/>
          </a:prstGeom>
        </p:spPr>
        <p:txBody>
          <a:bodyPr lIns="91425" tIns="45713" rIns="91425" bIns="45713"/>
          <a:lstStyle>
            <a:lvl1pPr>
              <a:lnSpc>
                <a:spcPct val="95000"/>
              </a:lnSpc>
              <a:spcBef>
                <a:spcPts val="563"/>
              </a:spcBef>
              <a:buClr>
                <a:schemeClr val="tx1"/>
              </a:buClr>
              <a:defRPr sz="2000" baseline="0">
                <a:solidFill>
                  <a:schemeClr val="accent2"/>
                </a:solidFill>
              </a:defRPr>
            </a:lvl1pPr>
            <a:lvl2pPr marL="557178" indent="-214299">
              <a:lnSpc>
                <a:spcPct val="95000"/>
              </a:lnSpc>
              <a:spcBef>
                <a:spcPts val="250"/>
              </a:spcBef>
              <a:buClr>
                <a:schemeClr val="tx1"/>
              </a:buClr>
              <a:buFont typeface="Arial" panose="020B0604020202020204" pitchFamily="34" charset="0"/>
              <a:buChar char="•"/>
              <a:defRPr sz="1750">
                <a:solidFill>
                  <a:schemeClr val="accent2"/>
                </a:solidFill>
              </a:defRPr>
            </a:lvl2pPr>
            <a:lvl3pPr>
              <a:lnSpc>
                <a:spcPct val="95000"/>
              </a:lnSpc>
              <a:spcBef>
                <a:spcPts val="250"/>
              </a:spcBef>
              <a:buClr>
                <a:schemeClr val="tx1"/>
              </a:buClr>
              <a:defRPr sz="1500">
                <a:solidFill>
                  <a:schemeClr val="accent2"/>
                </a:solidFill>
              </a:defRPr>
            </a:lvl3pPr>
            <a:lvl4pPr marL="1200073" indent="-171440">
              <a:lnSpc>
                <a:spcPct val="95000"/>
              </a:lnSpc>
              <a:spcBef>
                <a:spcPts val="250"/>
              </a:spcBef>
              <a:buClr>
                <a:schemeClr val="tx1"/>
              </a:buClr>
              <a:buFont typeface="Arial" panose="020B0604020202020204" pitchFamily="34" charset="0"/>
              <a:buChar char="•"/>
              <a:defRPr sz="1250">
                <a:solidFill>
                  <a:schemeClr val="accent2"/>
                </a:solidFill>
              </a:defRPr>
            </a:lvl4pPr>
            <a:lvl5pPr>
              <a:defRPr>
                <a:solidFill>
                  <a:srgbClr val="292929"/>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1"/>
          </p:nvPr>
        </p:nvSpPr>
        <p:spPr>
          <a:xfrm>
            <a:off x="430501" y="1072589"/>
            <a:ext cx="8229719" cy="370284"/>
          </a:xfrm>
          <a:prstGeom prst="rect">
            <a:avLst/>
          </a:prstGeom>
        </p:spPr>
        <p:txBody>
          <a:bodyPr lIns="109887" tIns="54942" rIns="109887" bIns="54942"/>
          <a:lstStyle>
            <a:lvl1pPr marL="0" indent="0">
              <a:lnSpc>
                <a:spcPct val="95000"/>
              </a:lnSpc>
              <a:spcBef>
                <a:spcPts val="250"/>
              </a:spcBef>
              <a:buNone/>
              <a:defRPr sz="2000" cap="none" spc="-38" baseline="0">
                <a:solidFill>
                  <a:schemeClr val="accent2"/>
                </a:solidFill>
              </a:defRPr>
            </a:lvl1pPr>
            <a:lvl2pPr marL="342879" indent="0">
              <a:buNone/>
              <a:defRPr sz="2125">
                <a:solidFill>
                  <a:schemeClr val="tx1"/>
                </a:solidFill>
              </a:defRPr>
            </a:lvl2pPr>
            <a:lvl3pPr marL="685757" indent="0">
              <a:buNone/>
              <a:defRPr sz="1500">
                <a:solidFill>
                  <a:schemeClr val="tx1"/>
                </a:solidFill>
              </a:defRPr>
            </a:lvl3pPr>
            <a:lvl4pPr marL="1028633" indent="0">
              <a:buNone/>
              <a:defRPr sz="1438">
                <a:solidFill>
                  <a:schemeClr val="tx1"/>
                </a:solidFill>
              </a:defRPr>
            </a:lvl4pPr>
            <a:lvl5pPr marL="1371511" indent="0">
              <a:buNone/>
              <a:defRPr sz="1438">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5246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0" y="-23029"/>
            <a:ext cx="9143999" cy="5167312"/>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25752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39580" rtl="0" eaLnBrk="1" fontAlgn="base" hangingPunct="1">
              <a:lnSpc>
                <a:spcPct val="90000"/>
              </a:lnSpc>
              <a:spcBef>
                <a:spcPct val="0"/>
              </a:spcBef>
              <a:spcAft>
                <a:spcPts val="506"/>
              </a:spcAft>
              <a:defRPr lang="en-US" sz="2333" b="1" cap="all" baseline="0" dirty="0" smtClean="0">
                <a:solidFill>
                  <a:srgbClr val="292929"/>
                </a:solidFill>
                <a:latin typeface="+mj-lt"/>
                <a:ea typeface="+mj-ea"/>
                <a:cs typeface="+mj-cs"/>
              </a:defRPr>
            </a:lvl1pPr>
          </a:lstStyle>
          <a:p>
            <a:pPr lvl="0" algn="l" defTabSz="439580"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08369" indent="-108369">
              <a:buClr>
                <a:schemeClr val="tx1"/>
              </a:buClr>
              <a:defRPr>
                <a:solidFill>
                  <a:schemeClr val="tx1"/>
                </a:solidFill>
              </a:defRPr>
            </a:lvl1pPr>
            <a:lvl2pPr marL="547950" indent="-216737">
              <a:buClr>
                <a:schemeClr val="tx1"/>
              </a:buClr>
              <a:defRPr>
                <a:solidFill>
                  <a:schemeClr val="tx1"/>
                </a:solidFill>
              </a:defRPr>
            </a:lvl2pPr>
            <a:lvl3pPr marL="821160" indent="-215211">
              <a:buClr>
                <a:schemeClr val="tx1"/>
              </a:buClr>
              <a:buSzPct val="96000"/>
              <a:buFont typeface="Wingdings" pitchFamily="2" charset="2"/>
              <a:buChar char="§"/>
              <a:defRPr>
                <a:solidFill>
                  <a:schemeClr val="tx1"/>
                </a:solidFill>
              </a:defRPr>
            </a:lvl3pPr>
            <a:lvl4pPr marL="1103530" indent="-224369">
              <a:buClr>
                <a:schemeClr val="tx1"/>
              </a:buClr>
              <a:defRPr>
                <a:solidFill>
                  <a:schemeClr val="tx1"/>
                </a:solidFill>
              </a:defRPr>
            </a:lvl4pPr>
            <a:lvl5pPr marL="1427110" indent="-21673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60475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39580" rtl="0" eaLnBrk="1" fontAlgn="base" hangingPunct="1">
              <a:lnSpc>
                <a:spcPct val="90000"/>
              </a:lnSpc>
              <a:spcBef>
                <a:spcPct val="0"/>
              </a:spcBef>
              <a:spcAft>
                <a:spcPts val="506"/>
              </a:spcAft>
              <a:defRPr lang="en-US" sz="2333" b="1" cap="all" baseline="0" dirty="0" smtClean="0">
                <a:solidFill>
                  <a:srgbClr val="292929"/>
                </a:solidFill>
                <a:latin typeface="+mj-lt"/>
                <a:ea typeface="+mj-ea"/>
                <a:cs typeface="+mj-cs"/>
              </a:defRPr>
            </a:lvl1pPr>
          </a:lstStyle>
          <a:p>
            <a:pPr lvl="0" algn="l" defTabSz="439580"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08369" indent="-108369">
              <a:buClr>
                <a:schemeClr val="tx1"/>
              </a:buClr>
              <a:defRPr>
                <a:solidFill>
                  <a:schemeClr val="tx1"/>
                </a:solidFill>
              </a:defRPr>
            </a:lvl1pPr>
            <a:lvl2pPr marL="547950" indent="-216737">
              <a:buClr>
                <a:schemeClr val="tx1"/>
              </a:buClr>
              <a:defRPr>
                <a:solidFill>
                  <a:schemeClr val="tx1"/>
                </a:solidFill>
              </a:defRPr>
            </a:lvl2pPr>
            <a:lvl3pPr marL="821160" indent="-215211">
              <a:buClr>
                <a:schemeClr val="tx1"/>
              </a:buClr>
              <a:buSzPct val="96000"/>
              <a:buFont typeface="Wingdings" pitchFamily="2" charset="2"/>
              <a:buChar char="§"/>
              <a:defRPr>
                <a:solidFill>
                  <a:schemeClr val="tx1"/>
                </a:solidFill>
              </a:defRPr>
            </a:lvl3pPr>
            <a:lvl4pPr marL="1103530" indent="-224369">
              <a:buClr>
                <a:schemeClr val="tx1"/>
              </a:buClr>
              <a:defRPr>
                <a:solidFill>
                  <a:schemeClr val="tx1"/>
                </a:solidFill>
              </a:defRPr>
            </a:lvl4pPr>
            <a:lvl5pPr marL="1427110" indent="-21673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428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_no conten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4232" y="1"/>
            <a:ext cx="8220693" cy="942974"/>
          </a:xfrm>
          <a:prstGeom prst="rect">
            <a:avLst/>
          </a:prstGeom>
        </p:spPr>
        <p:txBody>
          <a:bodyPr lIns="54864" tIns="0" rIns="0" bIns="0" anchor="b" anchorCtr="0"/>
          <a:lstStyle>
            <a:lvl1pPr>
              <a:defRPr sz="2700" baseline="0">
                <a:solidFill>
                  <a:srgbClr val="445E8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579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and Content">
  <p:cSld name="2_Title Subtitle and Conten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371226" y="295421"/>
            <a:ext cx="8438572" cy="642305"/>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1"/>
              </a:buClr>
              <a:buSzPts val="2200"/>
              <a:buFont typeface="Lato"/>
              <a:buNone/>
              <a:defRPr sz="22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7"/>
          <p:cNvSpPr txBox="1">
            <a:spLocks noGrp="1"/>
          </p:cNvSpPr>
          <p:nvPr>
            <p:ph type="body" idx="1"/>
          </p:nvPr>
        </p:nvSpPr>
        <p:spPr>
          <a:xfrm>
            <a:off x="383094" y="1576877"/>
            <a:ext cx="8426703" cy="1543111"/>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L="914400" marR="0" lvl="1" indent="-323850" algn="l" rtl="0">
              <a:lnSpc>
                <a:spcPct val="95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
        <p:nvSpPr>
          <p:cNvPr id="67" name="Google Shape;67;p7"/>
          <p:cNvSpPr txBox="1">
            <a:spLocks noGrp="1"/>
          </p:cNvSpPr>
          <p:nvPr>
            <p:ph type="ftr" idx="11"/>
          </p:nvPr>
        </p:nvSpPr>
        <p:spPr>
          <a:xfrm>
            <a:off x="3898379" y="4979094"/>
            <a:ext cx="1363117" cy="107722"/>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9pPr>
          </a:lstStyle>
          <a:p>
            <a:endParaRPr/>
          </a:p>
        </p:txBody>
      </p:sp>
      <p:sp>
        <p:nvSpPr>
          <p:cNvPr id="68" name="Google Shape;68;p7"/>
          <p:cNvSpPr txBox="1">
            <a:spLocks noGrp="1"/>
          </p:cNvSpPr>
          <p:nvPr>
            <p:ph type="sldNum" idx="12"/>
          </p:nvPr>
        </p:nvSpPr>
        <p:spPr>
          <a:xfrm>
            <a:off x="8519467" y="4960629"/>
            <a:ext cx="245555" cy="107722"/>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
        <p:nvSpPr>
          <p:cNvPr id="69" name="Google Shape;69;p7"/>
          <p:cNvSpPr txBox="1">
            <a:spLocks noGrp="1"/>
          </p:cNvSpPr>
          <p:nvPr>
            <p:ph type="body" idx="2"/>
          </p:nvPr>
        </p:nvSpPr>
        <p:spPr>
          <a:xfrm>
            <a:off x="382588" y="1138238"/>
            <a:ext cx="8383587" cy="345329"/>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1pPr>
            <a:lvl2pPr marL="914400" marR="0" lvl="1" indent="-323850" algn="l" rtl="0">
              <a:lnSpc>
                <a:spcPct val="95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7397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7382" y="253196"/>
            <a:ext cx="8292797" cy="369332"/>
          </a:xfrm>
          <a:prstGeom prst="rect">
            <a:avLst/>
          </a:prstGeom>
        </p:spPr>
        <p:txBody>
          <a:bodyPr wrap="square" lIns="0" tIns="0" rIns="0" bIns="0" anchor="ctr" anchorCtr="0">
            <a:spAutoFit/>
          </a:bodyPr>
          <a:lstStyle>
            <a:lvl1pPr>
              <a:lnSpc>
                <a:spcPct val="90000"/>
              </a:lnSpc>
              <a:spcBef>
                <a:spcPts val="250"/>
              </a:spcBef>
              <a:defRPr lang="en-US" sz="3000" b="0" spc="-38" baseline="0">
                <a:solidFill>
                  <a:schemeClr val="tx1"/>
                </a:solidFill>
                <a:ea typeface="+mn-ea"/>
              </a:defRPr>
            </a:lvl1pPr>
          </a:lstStyle>
          <a:p>
            <a:pPr marL="0" lvl="0" defTabSz="685620">
              <a:lnSpc>
                <a:spcPct val="80000"/>
              </a:lnSpc>
            </a:pPr>
            <a:r>
              <a:rPr lang="en-US"/>
              <a:t>Click to edit Master title style</a:t>
            </a:r>
          </a:p>
        </p:txBody>
      </p:sp>
    </p:spTree>
    <p:extLst>
      <p:ext uri="{BB962C8B-B14F-4D97-AF65-F5344CB8AC3E}">
        <p14:creationId xmlns:p14="http://schemas.microsoft.com/office/powerpoint/2010/main" val="8439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9886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2690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88439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E851-18BF-4117-813B-E87385AB3014}"/>
              </a:ext>
            </a:extLst>
          </p:cNvPr>
          <p:cNvSpPr>
            <a:spLocks noGrp="1"/>
          </p:cNvSpPr>
          <p:nvPr>
            <p:ph type="title"/>
          </p:nvPr>
        </p:nvSpPr>
        <p:spPr/>
        <p:txBody>
          <a:bodyPr/>
          <a:lstStyle/>
          <a:p>
            <a:r>
              <a:rPr lang="en-US"/>
              <a:t>Click to edit Master title style</a:t>
            </a:r>
          </a:p>
        </p:txBody>
      </p:sp>
      <p:sp>
        <p:nvSpPr>
          <p:cNvPr id="7" name="Text Placeholder 7">
            <a:extLst>
              <a:ext uri="{FF2B5EF4-FFF2-40B4-BE49-F238E27FC236}">
                <a16:creationId xmlns:a16="http://schemas.microsoft.com/office/drawing/2014/main" id="{5AA82682-0649-449C-BDDB-F31441B5C02C}"/>
              </a:ext>
            </a:extLst>
          </p:cNvPr>
          <p:cNvSpPr>
            <a:spLocks noGrp="1"/>
          </p:cNvSpPr>
          <p:nvPr>
            <p:ph type="body" sz="quarter" idx="13"/>
          </p:nvPr>
        </p:nvSpPr>
        <p:spPr>
          <a:xfrm>
            <a:off x="495300" y="963544"/>
            <a:ext cx="8340764" cy="384383"/>
          </a:xfrm>
        </p:spPr>
        <p:txBody>
          <a:bodyPr>
            <a:normAutofit/>
          </a:bodyPr>
          <a:lstStyle>
            <a:lvl1pPr marL="0" indent="0">
              <a:buNone/>
              <a:defRPr lang="en-US" sz="1700" dirty="0" smtClean="0">
                <a:solidFill>
                  <a:schemeClr val="accent4"/>
                </a:solidFill>
              </a:defRPr>
            </a:lvl1pPr>
          </a:lstStyle>
          <a:p>
            <a:pPr lvl="0"/>
            <a:r>
              <a:rPr lang="en-US"/>
              <a:t>Edit Master text styles</a:t>
            </a:r>
          </a:p>
        </p:txBody>
      </p:sp>
    </p:spTree>
    <p:extLst>
      <p:ext uri="{BB962C8B-B14F-4D97-AF65-F5344CB8AC3E}">
        <p14:creationId xmlns:p14="http://schemas.microsoft.com/office/powerpoint/2010/main" val="47718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Glass">
  <p:cSld name="1_Title Glass">
    <p:spTree>
      <p:nvGrpSpPr>
        <p:cNvPr id="1" name="Shape 48"/>
        <p:cNvGrpSpPr/>
        <p:nvPr/>
      </p:nvGrpSpPr>
      <p:grpSpPr>
        <a:xfrm>
          <a:off x="0" y="0"/>
          <a:ext cx="0" cy="0"/>
          <a:chOff x="0" y="0"/>
          <a:chExt cx="0" cy="0"/>
        </a:xfrm>
      </p:grpSpPr>
      <p:pic>
        <p:nvPicPr>
          <p:cNvPr id="49" name="Google Shape;49;p4"/>
          <p:cNvPicPr preferRelativeResize="0"/>
          <p:nvPr/>
        </p:nvPicPr>
        <p:blipFill rotWithShape="1">
          <a:blip r:embed="rId2">
            <a:alphaModFix/>
          </a:blip>
          <a:srcRect/>
          <a:stretch/>
        </p:blipFill>
        <p:spPr>
          <a:xfrm>
            <a:off x="882" y="0"/>
            <a:ext cx="9142235" cy="5143501"/>
          </a:xfrm>
          <a:prstGeom prst="rect">
            <a:avLst/>
          </a:prstGeom>
          <a:noFill/>
          <a:ln>
            <a:noFill/>
          </a:ln>
        </p:spPr>
      </p:pic>
      <p:sp>
        <p:nvSpPr>
          <p:cNvPr id="50" name="Google Shape;50;p4"/>
          <p:cNvSpPr txBox="1">
            <a:spLocks noGrp="1"/>
          </p:cNvSpPr>
          <p:nvPr>
            <p:ph type="ctrTitle"/>
          </p:nvPr>
        </p:nvSpPr>
        <p:spPr>
          <a:xfrm>
            <a:off x="2280492" y="841772"/>
            <a:ext cx="4869455" cy="110331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800"/>
              <a:buFont typeface="Lato"/>
              <a:buNone/>
              <a:defRPr sz="2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4"/>
          <p:cNvSpPr txBox="1">
            <a:spLocks noGrp="1"/>
          </p:cNvSpPr>
          <p:nvPr>
            <p:ph type="subTitle" idx="1"/>
          </p:nvPr>
        </p:nvSpPr>
        <p:spPr>
          <a:xfrm>
            <a:off x="2280492" y="2080617"/>
            <a:ext cx="4869455" cy="321060"/>
          </a:xfrm>
          <a:prstGeom prst="rect">
            <a:avLst/>
          </a:prstGeom>
          <a:noFill/>
          <a:ln>
            <a:noFill/>
          </a:ln>
        </p:spPr>
        <p:txBody>
          <a:bodyPr spcFirstLastPara="1" wrap="square" lIns="0" tIns="0" rIns="0" bIns="0" anchor="t" anchorCtr="0"/>
          <a:lstStyle>
            <a:lvl1pPr marR="0" lvl="0" algn="l" rtl="0">
              <a:lnSpc>
                <a:spcPct val="95000"/>
              </a:lnSpc>
              <a:spcBef>
                <a:spcPts val="1200"/>
              </a:spcBef>
              <a:spcAft>
                <a:spcPts val="0"/>
              </a:spcAft>
              <a:buClr>
                <a:schemeClr val="lt1"/>
              </a:buClr>
              <a:buSzPts val="1600"/>
              <a:buFont typeface="Arial"/>
              <a:buNone/>
              <a:defRPr sz="1600" b="0" i="0" u="none" strike="noStrike" cap="none">
                <a:solidFill>
                  <a:schemeClr val="lt1"/>
                </a:solidFill>
                <a:latin typeface="Lato"/>
                <a:ea typeface="Lato"/>
                <a:cs typeface="Lato"/>
                <a:sym typeface="Lato"/>
              </a:defRPr>
            </a:lvl1pPr>
            <a:lvl2pPr marR="0" lvl="1" algn="ctr" rtl="0">
              <a:lnSpc>
                <a:spcPct val="95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2pPr>
            <a:lvl3pPr marR="0" lvl="2" algn="ctr" rtl="0">
              <a:lnSpc>
                <a:spcPct val="95000"/>
              </a:lnSpc>
              <a:spcBef>
                <a:spcPts val="375"/>
              </a:spcBef>
              <a:spcAft>
                <a:spcPts val="0"/>
              </a:spcAft>
              <a:buClr>
                <a:schemeClr val="dk1"/>
              </a:buClr>
              <a:buSzPts val="1350"/>
              <a:buFont typeface="Arial"/>
              <a:buNone/>
              <a:defRPr sz="1350" b="0" i="0" u="none" strike="noStrike" cap="none">
                <a:solidFill>
                  <a:schemeClr val="dk1"/>
                </a:solidFill>
                <a:latin typeface="Lato"/>
                <a:ea typeface="Lato"/>
                <a:cs typeface="Lato"/>
                <a:sym typeface="Lato"/>
              </a:defRPr>
            </a:lvl3pPr>
            <a:lvl4pPr marR="0" lvl="3" algn="ctr" rtl="0">
              <a:lnSpc>
                <a:spcPct val="95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4pPr>
            <a:lvl5pPr marR="0" lvl="4" algn="ctr" rtl="0">
              <a:lnSpc>
                <a:spcPct val="95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9pPr>
          </a:lstStyle>
          <a:p>
            <a:endParaRPr/>
          </a:p>
        </p:txBody>
      </p:sp>
      <p:pic>
        <p:nvPicPr>
          <p:cNvPr id="52" name="Google Shape;52;p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62160" y="4582402"/>
            <a:ext cx="1666657" cy="234583"/>
          </a:xfrm>
          <a:prstGeom prst="rect">
            <a:avLst/>
          </a:prstGeom>
          <a:noFill/>
          <a:ln>
            <a:noFill/>
          </a:ln>
        </p:spPr>
      </p:pic>
      <p:sp>
        <p:nvSpPr>
          <p:cNvPr id="53" name="Google Shape;53;p4"/>
          <p:cNvSpPr txBox="1">
            <a:spLocks noGrp="1"/>
          </p:cNvSpPr>
          <p:nvPr>
            <p:ph type="body" idx="2"/>
          </p:nvPr>
        </p:nvSpPr>
        <p:spPr>
          <a:xfrm>
            <a:off x="2280492" y="2423609"/>
            <a:ext cx="4869455" cy="374675"/>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lt1"/>
              </a:buClr>
              <a:buSzPts val="1500"/>
              <a:buFont typeface="Arial"/>
              <a:buNone/>
              <a:defRPr sz="1500" b="0" i="0" u="none" strike="noStrike" cap="none">
                <a:solidFill>
                  <a:schemeClr val="lt1"/>
                </a:solidFill>
                <a:latin typeface="Lato"/>
                <a:ea typeface="Lato"/>
                <a:cs typeface="Lato"/>
                <a:sym typeface="Lato"/>
              </a:defRPr>
            </a:lvl1pPr>
            <a:lvl2pPr marL="914400" marR="0" lvl="1" indent="-228600" algn="l" rtl="0">
              <a:lnSpc>
                <a:spcPct val="95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29359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FA1BCB-DB90-4859-9013-494732017C1E}"/>
              </a:ext>
            </a:extLst>
          </p:cNvPr>
          <p:cNvPicPr>
            <a:picLocks noChangeAspect="1"/>
          </p:cNvPicPr>
          <p:nvPr userDrawn="1"/>
        </p:nvPicPr>
        <p:blipFill>
          <a:blip r:embed="rId2"/>
          <a:stretch>
            <a:fillRect/>
          </a:stretch>
        </p:blipFill>
        <p:spPr>
          <a:xfrm>
            <a:off x="0" y="804"/>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637842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w/green">
  <p:cSld name="Blank w/green">
    <p:spTree>
      <p:nvGrpSpPr>
        <p:cNvPr id="1" name="Shape 198"/>
        <p:cNvGrpSpPr/>
        <p:nvPr/>
      </p:nvGrpSpPr>
      <p:grpSpPr>
        <a:xfrm>
          <a:off x="0" y="0"/>
          <a:ext cx="0" cy="0"/>
          <a:chOff x="0" y="0"/>
          <a:chExt cx="0" cy="0"/>
        </a:xfrm>
      </p:grpSpPr>
      <p:sp>
        <p:nvSpPr>
          <p:cNvPr id="199" name="Google Shape;199;p23"/>
          <p:cNvSpPr txBox="1">
            <a:spLocks noGrp="1"/>
          </p:cNvSpPr>
          <p:nvPr>
            <p:ph type="ftr" idx="11"/>
          </p:nvPr>
        </p:nvSpPr>
        <p:spPr>
          <a:xfrm>
            <a:off x="3898379" y="4979094"/>
            <a:ext cx="1363117" cy="107722"/>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9pPr>
          </a:lstStyle>
          <a:p>
            <a:endParaRPr/>
          </a:p>
        </p:txBody>
      </p:sp>
      <p:sp>
        <p:nvSpPr>
          <p:cNvPr id="200" name="Google Shape;200;p23"/>
          <p:cNvSpPr txBox="1">
            <a:spLocks noGrp="1"/>
          </p:cNvSpPr>
          <p:nvPr>
            <p:ph type="sldNum" idx="12"/>
          </p:nvPr>
        </p:nvSpPr>
        <p:spPr>
          <a:xfrm>
            <a:off x="8519467" y="4960629"/>
            <a:ext cx="245555" cy="107722"/>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
        <p:nvSpPr>
          <p:cNvPr id="201" name="Google Shape;201;p23"/>
          <p:cNvSpPr/>
          <p:nvPr/>
        </p:nvSpPr>
        <p:spPr>
          <a:xfrm>
            <a:off x="0" y="0"/>
            <a:ext cx="9144000" cy="13247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202" name="Google Shape;202;p23"/>
          <p:cNvSpPr/>
          <p:nvPr/>
        </p:nvSpPr>
        <p:spPr>
          <a:xfrm>
            <a:off x="0" y="0"/>
            <a:ext cx="9144000" cy="66675"/>
          </a:xfrm>
          <a:prstGeom prst="rect">
            <a:avLst/>
          </a:prstGeom>
          <a:solidFill>
            <a:srgbClr val="8FAD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3" name="Google Shape;203;p23"/>
          <p:cNvSpPr txBox="1">
            <a:spLocks noGrp="1"/>
          </p:cNvSpPr>
          <p:nvPr>
            <p:ph type="title"/>
          </p:nvPr>
        </p:nvSpPr>
        <p:spPr>
          <a:xfrm>
            <a:off x="371226" y="295421"/>
            <a:ext cx="8438572" cy="642305"/>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1"/>
              </a:buClr>
              <a:buSzPts val="2200"/>
              <a:buFont typeface="Lato"/>
              <a:buNone/>
              <a:defRPr sz="22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74865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23526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22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6906427" y="-12225"/>
            <a:ext cx="2252742" cy="5155725"/>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66CB3E-F6D9-463D-AF4D-B9177FD79F74}"/>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B97DF11A-A262-4E7A-9092-190A768D142B}"/>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4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14951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50792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3847643" y="4973691"/>
            <a:ext cx="1464589"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CONFIDENTIAL</a:t>
            </a:r>
          </a:p>
        </p:txBody>
      </p:sp>
    </p:spTree>
    <p:extLst>
      <p:ext uri="{BB962C8B-B14F-4D97-AF65-F5344CB8AC3E}">
        <p14:creationId xmlns:p14="http://schemas.microsoft.com/office/powerpoint/2010/main" val="33365941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383095" y="1068750"/>
            <a:ext cx="837781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dirty="0">
                <a:solidFill>
                  <a:schemeClr val="bg1">
                    <a:lumMod val="65000"/>
                  </a:schemeClr>
                </a:solidFill>
                <a:latin typeface="Lato" charset="0"/>
                <a:ea typeface="Lato" charset="0"/>
                <a:cs typeface="Lato" charset="0"/>
              </a:rPr>
              <a:t>© 2024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9144000" cy="66675"/>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383095" y="4902487"/>
            <a:ext cx="8377810"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371226" y="295421"/>
            <a:ext cx="8438572" cy="642305"/>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383094" y="1203757"/>
            <a:ext cx="8426703" cy="204685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3898379" y="4979094"/>
            <a:ext cx="1363117" cy="107722"/>
          </a:xfrm>
          <a:prstGeom prst="rect">
            <a:avLst/>
          </a:prstGeom>
        </p:spPr>
        <p:txBody>
          <a:bodyPr vert="horz" wrap="square" lIns="0" tIns="0" rIns="0" bIns="0" rtlCol="0" anchor="ctr">
            <a:spAutoFit/>
          </a:bodyPr>
          <a:lstStyle>
            <a:lvl1pPr algn="ctr">
              <a:defRPr sz="7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8519467" y="4960629"/>
            <a:ext cx="245555" cy="107722"/>
          </a:xfrm>
          <a:prstGeom prst="rect">
            <a:avLst/>
          </a:prstGeom>
        </p:spPr>
        <p:txBody>
          <a:bodyPr vert="horz" wrap="square" lIns="0" tIns="0" rIns="0" bIns="0" rtlCol="0" anchor="ctr">
            <a:spAutoFit/>
          </a:bodyPr>
          <a:lstStyle>
            <a:lvl1pPr algn="r">
              <a:defRPr sz="700">
                <a:solidFill>
                  <a:schemeClr val="accent1"/>
                </a:solidFill>
              </a:defRPr>
            </a:lvl1pPr>
          </a:lstStyle>
          <a:p>
            <a:fld id="{911CAEDA-F13C-43B4-B3A8-D3983B745648}" type="slidenum">
              <a:rPr lang="en-US" smtClean="0"/>
              <a:pPr/>
              <a:t>‹#›</a:t>
            </a:fld>
            <a:endParaRPr lang="en-US"/>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7791964" y="4944673"/>
            <a:ext cx="523943" cy="143933"/>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37500304"/>
      </p:ext>
    </p:extLst>
  </p:cSld>
  <p:clrMap bg1="lt1" tx1="dk1" bg2="lt2" tx2="dk2" accent1="accent1" accent2="accent2" accent3="accent3" accent4="accent4" accent5="accent5" accent6="accent6" hlink="hlink" folHlink="folHlink"/>
  <p:sldLayoutIdLst>
    <p:sldLayoutId id="2147483740" r:id="rId1"/>
    <p:sldLayoutId id="2147483689" r:id="rId2"/>
    <p:sldLayoutId id="2147483708" r:id="rId3"/>
    <p:sldLayoutId id="2147483709" r:id="rId4"/>
    <p:sldLayoutId id="2147483741" r:id="rId5"/>
    <p:sldLayoutId id="2147483746" r:id="rId6"/>
    <p:sldLayoutId id="2147483692" r:id="rId7"/>
    <p:sldLayoutId id="2147483747" r:id="rId8"/>
    <p:sldLayoutId id="2147483751" r:id="rId9"/>
    <p:sldLayoutId id="2147483755" r:id="rId10"/>
    <p:sldLayoutId id="2147483712" r:id="rId11"/>
    <p:sldLayoutId id="2147483790" r:id="rId12"/>
  </p:sldLayoutIdLst>
  <p:hf hdr="0" ftr="0" dt="0"/>
  <p:txStyles>
    <p:title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p:titleStyle>
    <p:body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userDrawn="1">
          <p15:clr>
            <a:srgbClr val="F26B43"/>
          </p15:clr>
        </p15:guide>
        <p15:guide id="3" pos="4344" userDrawn="1">
          <p15:clr>
            <a:srgbClr val="F26B43"/>
          </p15:clr>
        </p15:guide>
        <p15:guide id="4" orient="horz" pos="3107" userDrawn="1">
          <p15:clr>
            <a:srgbClr val="F26B43"/>
          </p15:clr>
        </p15:guide>
        <p15:guide id="5" pos="2885" userDrawn="1">
          <p15:clr>
            <a:srgbClr val="F26B43"/>
          </p15:clr>
        </p15:guide>
        <p15:guide id="6" orient="horz" pos="16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383095" y="1068750"/>
            <a:ext cx="837781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bg1">
                    <a:lumMod val="65000"/>
                  </a:schemeClr>
                </a:solidFill>
                <a:latin typeface="Lato" charset="0"/>
                <a:ea typeface="Lato" charset="0"/>
                <a:cs typeface="Lato" charset="0"/>
              </a:rPr>
              <a:t>© 2018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9144000" cy="66675"/>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383095" y="4902487"/>
            <a:ext cx="8377810"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371226" y="295421"/>
            <a:ext cx="8438572" cy="642305"/>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383094" y="1203757"/>
            <a:ext cx="8426703" cy="204685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3898379" y="4979094"/>
            <a:ext cx="1363117" cy="107722"/>
          </a:xfrm>
          <a:prstGeom prst="rect">
            <a:avLst/>
          </a:prstGeom>
        </p:spPr>
        <p:txBody>
          <a:bodyPr vert="horz" wrap="square" lIns="0" tIns="0" rIns="0" bIns="0" rtlCol="0" anchor="ctr">
            <a:spAutoFit/>
          </a:bodyPr>
          <a:lstStyle>
            <a:lvl1pPr algn="ctr">
              <a:defRPr sz="7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8519467" y="4960629"/>
            <a:ext cx="245555" cy="107722"/>
          </a:xfrm>
          <a:prstGeom prst="rect">
            <a:avLst/>
          </a:prstGeom>
        </p:spPr>
        <p:txBody>
          <a:bodyPr vert="horz" wrap="square" lIns="0" tIns="0" rIns="0" bIns="0" rtlCol="0" anchor="ctr">
            <a:spAutoFit/>
          </a:bodyPr>
          <a:lstStyle>
            <a:lvl1pPr algn="r">
              <a:defRPr sz="700">
                <a:solidFill>
                  <a:schemeClr val="accent1"/>
                </a:solidFill>
              </a:defRPr>
            </a:lvl1pPr>
          </a:lstStyle>
          <a:p>
            <a:fld id="{911CAEDA-F13C-43B4-B3A8-D3983B745648}" type="slidenum">
              <a:rPr lang="en-US" smtClean="0"/>
              <a:pPr/>
              <a:t>‹#›</a:t>
            </a:fld>
            <a:endParaRPr lang="en-US"/>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7791964" y="4944673"/>
            <a:ext cx="523943" cy="143933"/>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MSIPCMContentMarking" descr="{&quot;HashCode&quot;:817091896,&quot;Placement&quot;:&quot;Footer&quot;}">
            <a:extLst>
              <a:ext uri="{FF2B5EF4-FFF2-40B4-BE49-F238E27FC236}">
                <a16:creationId xmlns:a16="http://schemas.microsoft.com/office/drawing/2014/main" id="{42D26A69-99AE-4B91-AB84-823A524A3A9C}"/>
              </a:ext>
            </a:extLst>
          </p:cNvPr>
          <p:cNvSpPr txBox="1"/>
          <p:nvPr userDrawn="1"/>
        </p:nvSpPr>
        <p:spPr>
          <a:xfrm>
            <a:off x="3984292" y="4932427"/>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132539694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Lst>
  <p:hf hdr="0" ftr="0" dt="0"/>
  <p:txStyles>
    <p:titleStyle>
      <a:lvl1pPr algn="l" defTabSz="685800" rtl="0" eaLnBrk="1" latinLnBrk="0" hangingPunct="1">
        <a:lnSpc>
          <a:spcPct val="90000"/>
        </a:lnSpc>
        <a:spcBef>
          <a:spcPct val="0"/>
        </a:spcBef>
        <a:buNone/>
        <a:defRPr sz="2200" kern="1200" cap="all" baseline="0">
          <a:solidFill>
            <a:schemeClr val="accent1"/>
          </a:solidFill>
          <a:latin typeface="+mn-lt"/>
          <a:ea typeface="Lato Light" panose="020F0302020204030203" pitchFamily="34" charset="0"/>
          <a:cs typeface="Lato Light" panose="020F0302020204030203" pitchFamily="34" charset="0"/>
        </a:defRPr>
      </a:lvl1pPr>
    </p:titleStyle>
    <p:body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p15:clr>
            <a:srgbClr val="F26B43"/>
          </p15:clr>
        </p15:guide>
        <p15:guide id="3" pos="4344">
          <p15:clr>
            <a:srgbClr val="F26B43"/>
          </p15:clr>
        </p15:guide>
        <p15:guide id="4" orient="horz" pos="3107">
          <p15:clr>
            <a:srgbClr val="F26B43"/>
          </p15:clr>
        </p15:guide>
        <p15:guide id="5" pos="2885">
          <p15:clr>
            <a:srgbClr val="F26B43"/>
          </p15:clr>
        </p15:guide>
        <p15:guide id="6" orient="horz" pos="16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5minutejuno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5662-700B-4BE5-9A4C-FDF59C348068}"/>
              </a:ext>
            </a:extLst>
          </p:cNvPr>
          <p:cNvSpPr>
            <a:spLocks noGrp="1"/>
          </p:cNvSpPr>
          <p:nvPr>
            <p:ph type="ctrTitle"/>
          </p:nvPr>
        </p:nvSpPr>
        <p:spPr>
          <a:xfrm>
            <a:off x="2280492" y="673769"/>
            <a:ext cx="4869455" cy="1698096"/>
          </a:xfrm>
        </p:spPr>
        <p:txBody>
          <a:bodyPr/>
          <a:lstStyle/>
          <a:p>
            <a:pPr>
              <a:lnSpc>
                <a:spcPct val="100000"/>
              </a:lnSpc>
            </a:pPr>
            <a:r>
              <a:rPr lang="en-US" cap="none" dirty="0"/>
              <a:t>Juniper </a:t>
            </a:r>
            <a:r>
              <a:rPr lang="en-US" cap="none" dirty="0" err="1"/>
              <a:t>Apstra</a:t>
            </a:r>
            <a:r>
              <a:rPr lang="en-US" cap="none" dirty="0"/>
              <a:t> 4.2.1</a:t>
            </a:r>
            <a:br>
              <a:rPr lang="en-US" cap="none" dirty="0"/>
            </a:br>
            <a:r>
              <a:rPr lang="en-US" cap="none" dirty="0"/>
              <a:t>EVE-NG Virtual Lab Demo</a:t>
            </a:r>
            <a:br>
              <a:rPr lang="en-US" cap="none" dirty="0"/>
            </a:br>
            <a:r>
              <a:rPr lang="en-US" sz="1500" i="1" cap="none" dirty="0"/>
              <a:t>Video series companion guide</a:t>
            </a:r>
            <a:br>
              <a:rPr lang="en-US" sz="1500" i="1" cap="none" dirty="0"/>
            </a:br>
            <a:br>
              <a:rPr lang="en-US" sz="1500" i="1" cap="none" dirty="0"/>
            </a:br>
            <a:r>
              <a:rPr lang="en-US" sz="1500" b="1" dirty="0">
                <a:highlight>
                  <a:srgbClr val="808080"/>
                </a:highlight>
              </a:rPr>
              <a:t>Video 4</a:t>
            </a:r>
            <a:r>
              <a:rPr lang="en-US" sz="1500" b="1">
                <a:highlight>
                  <a:srgbClr val="808080"/>
                </a:highlight>
              </a:rPr>
              <a:t>: Day-0 Building </a:t>
            </a:r>
            <a:r>
              <a:rPr lang="en-US" sz="1500" b="1" dirty="0">
                <a:highlight>
                  <a:srgbClr val="808080"/>
                </a:highlight>
              </a:rPr>
              <a:t>the Fabric</a:t>
            </a:r>
            <a:endParaRPr lang="en-US" cap="none" dirty="0">
              <a:highlight>
                <a:srgbClr val="808080"/>
              </a:highlight>
            </a:endParaRPr>
          </a:p>
        </p:txBody>
      </p:sp>
      <p:sp>
        <p:nvSpPr>
          <p:cNvPr id="4" name="Text Placeholder 5">
            <a:extLst>
              <a:ext uri="{FF2B5EF4-FFF2-40B4-BE49-F238E27FC236}">
                <a16:creationId xmlns:a16="http://schemas.microsoft.com/office/drawing/2014/main" id="{54927F54-728A-5F4C-A7D3-C585E1AF398D}"/>
              </a:ext>
            </a:extLst>
          </p:cNvPr>
          <p:cNvSpPr>
            <a:spLocks noGrp="1"/>
          </p:cNvSpPr>
          <p:nvPr>
            <p:ph type="body" sz="quarter" idx="10"/>
          </p:nvPr>
        </p:nvSpPr>
        <p:spPr>
          <a:xfrm>
            <a:off x="2280492" y="2571750"/>
            <a:ext cx="4869455" cy="1787655"/>
          </a:xfrm>
        </p:spPr>
        <p:txBody>
          <a:bodyPr/>
          <a:lstStyle/>
          <a:p>
            <a:pPr>
              <a:lnSpc>
                <a:spcPct val="100000"/>
              </a:lnSpc>
            </a:pPr>
            <a:r>
              <a:rPr lang="en-US" dirty="0"/>
              <a:t>Colin Doyle, Sr. CE AMER</a:t>
            </a:r>
          </a:p>
          <a:p>
            <a:pPr>
              <a:lnSpc>
                <a:spcPct val="100000"/>
              </a:lnSpc>
            </a:pPr>
            <a:r>
              <a:rPr lang="en-US" i="1" dirty="0"/>
              <a:t>See the complete video walkthrough on YouTube at: </a:t>
            </a:r>
            <a:r>
              <a:rPr lang="en-US" i="1" dirty="0">
                <a:hlinkClick r:id="rId3"/>
              </a:rPr>
              <a:t>https://www.youtube.com/@5minutejunos</a:t>
            </a:r>
            <a:endParaRPr lang="en-US" i="1" dirty="0"/>
          </a:p>
          <a:p>
            <a:pPr>
              <a:lnSpc>
                <a:spcPct val="100000"/>
              </a:lnSpc>
            </a:pPr>
            <a:r>
              <a:rPr lang="en-US" i="1" dirty="0"/>
              <a:t>Ask questions at the Juniper Elevate Community using the hashtag #5minutejunos</a:t>
            </a:r>
          </a:p>
        </p:txBody>
      </p:sp>
      <p:sp>
        <p:nvSpPr>
          <p:cNvPr id="5" name="TextBox 4">
            <a:extLst>
              <a:ext uri="{FF2B5EF4-FFF2-40B4-BE49-F238E27FC236}">
                <a16:creationId xmlns:a16="http://schemas.microsoft.com/office/drawing/2014/main" id="{03AA826F-ACDA-1117-FB83-98F80B4F35D9}"/>
              </a:ext>
            </a:extLst>
          </p:cNvPr>
          <p:cNvSpPr txBox="1"/>
          <p:nvPr/>
        </p:nvSpPr>
        <p:spPr>
          <a:xfrm>
            <a:off x="1961619" y="4633301"/>
            <a:ext cx="2840258" cy="461665"/>
          </a:xfrm>
          <a:prstGeom prst="rect">
            <a:avLst/>
          </a:prstGeom>
          <a:noFill/>
        </p:spPr>
        <p:txBody>
          <a:bodyPr wrap="square" rtlCol="0">
            <a:spAutoFit/>
          </a:bodyPr>
          <a:lstStyle/>
          <a:p>
            <a:r>
              <a:rPr lang="en-US" sz="800" dirty="0">
                <a:solidFill>
                  <a:schemeClr val="bg1"/>
                </a:solidFill>
              </a:rPr>
              <a:t>Adapted from v4.0.0 documentation originally compiled by:</a:t>
            </a:r>
            <a:br>
              <a:rPr lang="en-US" sz="800" dirty="0">
                <a:solidFill>
                  <a:schemeClr val="bg1"/>
                </a:solidFill>
              </a:rPr>
            </a:br>
            <a:r>
              <a:rPr lang="en-US" sz="800" dirty="0">
                <a:solidFill>
                  <a:schemeClr val="bg1"/>
                </a:solidFill>
              </a:rPr>
              <a:t>- Raymond Lam, SSE APAC</a:t>
            </a:r>
            <a:br>
              <a:rPr lang="en-US" sz="800" dirty="0">
                <a:solidFill>
                  <a:schemeClr val="bg1"/>
                </a:solidFill>
              </a:rPr>
            </a:br>
            <a:r>
              <a:rPr lang="en-US" sz="800" dirty="0">
                <a:solidFill>
                  <a:schemeClr val="bg1"/>
                </a:solidFill>
              </a:rPr>
              <a:t>- Tony Chan, SSE APAC</a:t>
            </a:r>
          </a:p>
        </p:txBody>
      </p:sp>
    </p:spTree>
    <p:extLst>
      <p:ext uri="{BB962C8B-B14F-4D97-AF65-F5344CB8AC3E}">
        <p14:creationId xmlns:p14="http://schemas.microsoft.com/office/powerpoint/2010/main" val="4062143660"/>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10</a:t>
            </a:fld>
            <a:endParaRPr lang="en-US"/>
          </a:p>
        </p:txBody>
      </p:sp>
      <p:sp>
        <p:nvSpPr>
          <p:cNvPr id="9" name="Content Placeholder 2">
            <a:extLst>
              <a:ext uri="{FF2B5EF4-FFF2-40B4-BE49-F238E27FC236}">
                <a16:creationId xmlns:a16="http://schemas.microsoft.com/office/drawing/2014/main" id="{7627938F-904A-A20B-4F2A-1BB8C091FFAD}"/>
              </a:ext>
            </a:extLst>
          </p:cNvPr>
          <p:cNvSpPr>
            <a:spLocks noGrp="1"/>
          </p:cNvSpPr>
          <p:nvPr>
            <p:ph idx="1"/>
          </p:nvPr>
        </p:nvSpPr>
        <p:spPr>
          <a:xfrm>
            <a:off x="383094" y="1197578"/>
            <a:ext cx="3539767" cy="3708792"/>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Logical Devices</a:t>
            </a:r>
            <a:r>
              <a:rPr lang="en-US" sz="1000" dirty="0">
                <a:solidFill>
                  <a:schemeClr val="bg1">
                    <a:lumMod val="75000"/>
                  </a:schemeClr>
                </a:solidFill>
              </a:rPr>
              <a:t>, and then create the following Logical Devices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a:lnSpc>
                <a:spcPct val="100000"/>
              </a:lnSpc>
              <a:spcBef>
                <a:spcPts val="900"/>
              </a:spcBef>
            </a:pPr>
            <a:br>
              <a:rPr lang="en-US" sz="1000" dirty="0"/>
            </a:br>
            <a:br>
              <a:rPr lang="en-US" sz="1000" dirty="0"/>
            </a:b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the Query box and filter the name with ”v” and verify the four newly created logical devices</a:t>
            </a:r>
          </a:p>
          <a:p>
            <a:pPr marL="171450" indent="-171450">
              <a:lnSpc>
                <a:spcPct val="100000"/>
              </a:lnSpc>
              <a:spcBef>
                <a:spcPts val="900"/>
              </a:spcBef>
              <a:buFont typeface="Arial" panose="020B0604020202020204" pitchFamily="34" charset="0"/>
              <a:buChar char="•"/>
            </a:pPr>
            <a:r>
              <a:rPr lang="en-US" sz="1000" dirty="0"/>
              <a:t>Go to </a:t>
            </a:r>
            <a:r>
              <a:rPr lang="en-US" sz="1000" b="1" dirty="0"/>
              <a:t>Design &gt; Interface Maps</a:t>
            </a:r>
            <a:r>
              <a:rPr lang="en-US" sz="1000" dirty="0"/>
              <a:t> and create the Interface Maps using the info in the table below</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dirty="0">
                <a:solidFill>
                  <a:schemeClr val="bg1">
                    <a:lumMod val="75000"/>
                  </a:schemeClr>
                </a:solidFill>
              </a:rPr>
              <a:t>Click the Query box and filter the Device Profile with “</a:t>
            </a:r>
            <a:r>
              <a:rPr lang="en-US" sz="1000" dirty="0" err="1">
                <a:solidFill>
                  <a:schemeClr val="bg1">
                    <a:lumMod val="75000"/>
                  </a:schemeClr>
                </a:solidFill>
              </a:rPr>
              <a:t>vjunos</a:t>
            </a:r>
            <a:r>
              <a:rPr lang="en-US" sz="1000" dirty="0">
                <a:solidFill>
                  <a:schemeClr val="bg1">
                    <a:lumMod val="75000"/>
                  </a:schemeClr>
                </a:solidFill>
              </a:rPr>
              <a:t>” and verify the four newly created interface maps</a:t>
            </a: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p>
        </p:txBody>
      </p:sp>
      <p:graphicFrame>
        <p:nvGraphicFramePr>
          <p:cNvPr id="10" name="Table 10">
            <a:extLst>
              <a:ext uri="{FF2B5EF4-FFF2-40B4-BE49-F238E27FC236}">
                <a16:creationId xmlns:a16="http://schemas.microsoft.com/office/drawing/2014/main" id="{F01A9137-B884-5920-6C7A-96F98B93C8BD}"/>
              </a:ext>
            </a:extLst>
          </p:cNvPr>
          <p:cNvGraphicFramePr>
            <a:graphicFrameLocks noGrp="1"/>
          </p:cNvGraphicFramePr>
          <p:nvPr>
            <p:extLst>
              <p:ext uri="{D42A27DB-BD31-4B8C-83A1-F6EECF244321}">
                <p14:modId xmlns:p14="http://schemas.microsoft.com/office/powerpoint/2010/main" val="277720645"/>
              </p:ext>
            </p:extLst>
          </p:nvPr>
        </p:nvGraphicFramePr>
        <p:xfrm>
          <a:off x="529538" y="1541157"/>
          <a:ext cx="3300325" cy="1188720"/>
        </p:xfrm>
        <a:graphic>
          <a:graphicData uri="http://schemas.openxmlformats.org/drawingml/2006/table">
            <a:tbl>
              <a:tblPr firstRow="1" bandRow="1">
                <a:tableStyleId>{7DF18680-E054-41AD-8BC1-D1AEF772440D}</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dirty="0">
                          <a:solidFill>
                            <a:schemeClr val="bg1"/>
                          </a:solidFill>
                        </a:rPr>
                        <a:t>Name</a:t>
                      </a:r>
                    </a:p>
                  </a:txBody>
                  <a:tcPr/>
                </a:tc>
                <a:tc>
                  <a:txBody>
                    <a:bodyPr/>
                    <a:lstStyle/>
                    <a:p>
                      <a:r>
                        <a:rPr lang="en-US" sz="800" b="0">
                          <a:solidFill>
                            <a:schemeClr val="bg1"/>
                          </a:solidFill>
                        </a:rPr>
                        <a:t># of Ports</a:t>
                      </a:r>
                    </a:p>
                  </a:txBody>
                  <a:tcPr/>
                </a:tc>
                <a:tc>
                  <a:txBody>
                    <a:bodyPr/>
                    <a:lstStyle/>
                    <a:p>
                      <a:r>
                        <a:rPr lang="en-US" sz="800" b="0" dirty="0">
                          <a:solidFill>
                            <a:schemeClr val="bg1"/>
                          </a:solidFill>
                        </a:rPr>
                        <a:t>Connected To</a:t>
                      </a:r>
                    </a:p>
                  </a:txBody>
                  <a:tcPr/>
                </a:tc>
                <a:extLst>
                  <a:ext uri="{0D108BD9-81ED-4DB2-BD59-A6C34878D82A}">
                    <a16:rowId xmlns:a16="http://schemas.microsoft.com/office/drawing/2014/main" val="3501326622"/>
                  </a:ext>
                </a:extLst>
              </a:tr>
              <a:tr h="0">
                <a:tc>
                  <a:txBody>
                    <a:bodyPr/>
                    <a:lstStyle/>
                    <a:p>
                      <a:r>
                        <a:rPr lang="en-US" sz="800" dirty="0">
                          <a:solidFill>
                            <a:schemeClr val="bg1">
                              <a:lumMod val="75000"/>
                            </a:schemeClr>
                          </a:solidFill>
                        </a:rPr>
                        <a:t>vJunos-10x1-Spine</a:t>
                      </a:r>
                    </a:p>
                  </a:txBody>
                  <a:tcPr/>
                </a:tc>
                <a:tc>
                  <a:txBody>
                    <a:bodyPr/>
                    <a:lstStyle/>
                    <a:p>
                      <a:r>
                        <a:rPr lang="en-US" sz="800" dirty="0">
                          <a:solidFill>
                            <a:schemeClr val="bg1">
                              <a:lumMod val="75000"/>
                            </a:schemeClr>
                          </a:solidFill>
                        </a:rPr>
                        <a:t>10</a:t>
                      </a:r>
                    </a:p>
                  </a:txBody>
                  <a:tcPr/>
                </a:tc>
                <a:tc>
                  <a:txBody>
                    <a:bodyPr/>
                    <a:lstStyle/>
                    <a:p>
                      <a:r>
                        <a:rPr lang="en-US" sz="800" dirty="0">
                          <a:solidFill>
                            <a:schemeClr val="bg1">
                              <a:lumMod val="75000"/>
                            </a:schemeClr>
                          </a:solidFill>
                        </a:rPr>
                        <a:t>Leaf</a:t>
                      </a:r>
                    </a:p>
                  </a:txBody>
                  <a:tcPr/>
                </a:tc>
                <a:extLst>
                  <a:ext uri="{0D108BD9-81ED-4DB2-BD59-A6C34878D82A}">
                    <a16:rowId xmlns:a16="http://schemas.microsoft.com/office/drawing/2014/main" val="2893093250"/>
                  </a:ext>
                </a:extLst>
              </a:tr>
              <a:tr h="0">
                <a:tc>
                  <a:txBody>
                    <a:bodyPr/>
                    <a:lstStyle/>
                    <a:p>
                      <a:r>
                        <a:rPr lang="en-US" sz="800" dirty="0">
                          <a:solidFill>
                            <a:schemeClr val="bg1">
                              <a:lumMod val="75000"/>
                            </a:schemeClr>
                          </a:solidFill>
                        </a:rPr>
                        <a:t>vJunos-10x1-Leaf</a:t>
                      </a:r>
                    </a:p>
                  </a:txBody>
                  <a:tcPr/>
                </a:tc>
                <a:tc>
                  <a:txBody>
                    <a:bodyPr/>
                    <a:lstStyle/>
                    <a:p>
                      <a:r>
                        <a:rPr lang="en-US" sz="800" dirty="0">
                          <a:solidFill>
                            <a:schemeClr val="bg1">
                              <a:lumMod val="75000"/>
                            </a:schemeClr>
                          </a:solidFill>
                        </a:rPr>
                        <a:t>10</a:t>
                      </a:r>
                    </a:p>
                  </a:txBody>
                  <a:tcPr/>
                </a:tc>
                <a:tc>
                  <a:txBody>
                    <a:bodyPr/>
                    <a:lstStyle/>
                    <a:p>
                      <a:r>
                        <a:rPr lang="en-US" sz="800" dirty="0">
                          <a:solidFill>
                            <a:schemeClr val="bg1">
                              <a:lumMod val="75000"/>
                            </a:schemeClr>
                          </a:solidFill>
                        </a:rPr>
                        <a:t>Spine, Generic</a:t>
                      </a:r>
                    </a:p>
                  </a:txBody>
                  <a:tcPr/>
                </a:tc>
                <a:extLst>
                  <a:ext uri="{0D108BD9-81ED-4DB2-BD59-A6C34878D82A}">
                    <a16:rowId xmlns:a16="http://schemas.microsoft.com/office/drawing/2014/main" val="2440626945"/>
                  </a:ext>
                </a:extLst>
              </a:tr>
              <a:tr h="0">
                <a:tc>
                  <a:txBody>
                    <a:bodyPr/>
                    <a:lstStyle/>
                    <a:p>
                      <a:r>
                        <a:rPr lang="en-US" sz="800" dirty="0">
                          <a:solidFill>
                            <a:schemeClr val="bg1">
                              <a:lumMod val="75000"/>
                            </a:schemeClr>
                          </a:solidFill>
                        </a:rPr>
                        <a:t>vEvo-12x100-Spine</a:t>
                      </a:r>
                    </a:p>
                  </a:txBody>
                  <a:tcPr/>
                </a:tc>
                <a:tc>
                  <a:txBody>
                    <a:bodyPr/>
                    <a:lstStyle/>
                    <a:p>
                      <a:r>
                        <a:rPr lang="en-US" sz="800" dirty="0">
                          <a:solidFill>
                            <a:schemeClr val="bg1">
                              <a:lumMod val="75000"/>
                            </a:schemeClr>
                          </a:solidFill>
                        </a:rPr>
                        <a:t>12</a:t>
                      </a:r>
                    </a:p>
                  </a:txBody>
                  <a:tcPr/>
                </a:tc>
                <a:tc>
                  <a:txBody>
                    <a:bodyPr/>
                    <a:lstStyle/>
                    <a:p>
                      <a:r>
                        <a:rPr lang="en-US" sz="800" dirty="0">
                          <a:solidFill>
                            <a:schemeClr val="bg1">
                              <a:lumMod val="75000"/>
                            </a:schemeClr>
                          </a:solidFill>
                        </a:rPr>
                        <a:t>Leaf</a:t>
                      </a:r>
                    </a:p>
                  </a:txBody>
                  <a:tcPr/>
                </a:tc>
                <a:extLst>
                  <a:ext uri="{0D108BD9-81ED-4DB2-BD59-A6C34878D82A}">
                    <a16:rowId xmlns:a16="http://schemas.microsoft.com/office/drawing/2014/main" val="2724199587"/>
                  </a:ext>
                </a:extLst>
              </a:tr>
              <a:tr h="0">
                <a:tc>
                  <a:txBody>
                    <a:bodyPr/>
                    <a:lstStyle/>
                    <a:p>
                      <a:r>
                        <a:rPr lang="en-US" sz="800" dirty="0">
                          <a:solidFill>
                            <a:schemeClr val="bg1">
                              <a:lumMod val="75000"/>
                            </a:schemeClr>
                          </a:solidFill>
                        </a:rPr>
                        <a:t>vEvo-12x100-Leaf</a:t>
                      </a:r>
                    </a:p>
                  </a:txBody>
                  <a:tcPr/>
                </a:tc>
                <a:tc>
                  <a:txBody>
                    <a:bodyPr/>
                    <a:lstStyle/>
                    <a:p>
                      <a:r>
                        <a:rPr lang="en-US" sz="800" dirty="0">
                          <a:solidFill>
                            <a:schemeClr val="bg1">
                              <a:lumMod val="75000"/>
                            </a:schemeClr>
                          </a:solidFill>
                        </a:rPr>
                        <a:t>12</a:t>
                      </a:r>
                    </a:p>
                  </a:txBody>
                  <a:tcPr/>
                </a:tc>
                <a:tc>
                  <a:txBody>
                    <a:bodyPr/>
                    <a:lstStyle/>
                    <a:p>
                      <a:r>
                        <a:rPr lang="en-US" sz="800" dirty="0">
                          <a:solidFill>
                            <a:schemeClr val="bg1">
                              <a:lumMod val="75000"/>
                            </a:schemeClr>
                          </a:solidFill>
                        </a:rPr>
                        <a:t>Spine, Generic</a:t>
                      </a:r>
                    </a:p>
                  </a:txBody>
                  <a:tcPr/>
                </a:tc>
                <a:extLst>
                  <a:ext uri="{0D108BD9-81ED-4DB2-BD59-A6C34878D82A}">
                    <a16:rowId xmlns:a16="http://schemas.microsoft.com/office/drawing/2014/main" val="1139826292"/>
                  </a:ext>
                </a:extLst>
              </a:tr>
            </a:tbl>
          </a:graphicData>
        </a:graphic>
      </p:graphicFrame>
      <p:graphicFrame>
        <p:nvGraphicFramePr>
          <p:cNvPr id="11" name="Table 10">
            <a:extLst>
              <a:ext uri="{FF2B5EF4-FFF2-40B4-BE49-F238E27FC236}">
                <a16:creationId xmlns:a16="http://schemas.microsoft.com/office/drawing/2014/main" id="{C6A93E4A-1249-9C6B-F05D-BBF828074793}"/>
              </a:ext>
            </a:extLst>
          </p:cNvPr>
          <p:cNvGraphicFramePr>
            <a:graphicFrameLocks noGrp="1"/>
          </p:cNvGraphicFramePr>
          <p:nvPr>
            <p:extLst>
              <p:ext uri="{D42A27DB-BD31-4B8C-83A1-F6EECF244321}">
                <p14:modId xmlns:p14="http://schemas.microsoft.com/office/powerpoint/2010/main" val="3908867666"/>
              </p:ext>
            </p:extLst>
          </p:nvPr>
        </p:nvGraphicFramePr>
        <p:xfrm>
          <a:off x="525621" y="3468153"/>
          <a:ext cx="3292863" cy="1066800"/>
        </p:xfrm>
        <a:graphic>
          <a:graphicData uri="http://schemas.openxmlformats.org/drawingml/2006/table">
            <a:tbl>
              <a:tblPr firstRow="1" bandRow="1">
                <a:tableStyleId>{21E4AEA4-8DFA-4A89-87EB-49C32662AFE0}</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dirty="0">
                          <a:solidFill>
                            <a:srgbClr val="0070C0"/>
                          </a:solidFill>
                        </a:rPr>
                        <a:t>vJunos-10x1-Spine</a:t>
                      </a:r>
                      <a:endParaRPr lang="en-US" sz="800" kern="1200" dirty="0">
                        <a:solidFill>
                          <a:srgbClr val="0070C0"/>
                        </a:solidFill>
                        <a:latin typeface="+mn-lt"/>
                        <a:ea typeface="+mn-ea"/>
                        <a:cs typeface="+mn-cs"/>
                      </a:endParaRPr>
                    </a:p>
                  </a:txBody>
                  <a:tcPr/>
                </a:tc>
                <a:tc>
                  <a:txBody>
                    <a:bodyPr/>
                    <a:lstStyle/>
                    <a:p>
                      <a:r>
                        <a:rPr lang="en-US" sz="800" kern="1200" dirty="0" err="1">
                          <a:solidFill>
                            <a:schemeClr val="tx1"/>
                          </a:solidFill>
                        </a:rPr>
                        <a:t>vJunos</a:t>
                      </a:r>
                      <a:r>
                        <a:rPr lang="en-US" sz="800" kern="1200" dirty="0">
                          <a:solidFill>
                            <a:schemeClr val="tx1"/>
                          </a:solidFill>
                        </a:rPr>
                        <a:t>-lab</a:t>
                      </a:r>
                      <a:endParaRPr lang="en-US" sz="800" kern="1200" dirty="0">
                        <a:solidFill>
                          <a:schemeClr val="tx1"/>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dirty="0">
                          <a:solidFill>
                            <a:srgbClr val="0070C0"/>
                          </a:solidFill>
                        </a:rPr>
                        <a:t>vJunos-10x1-Leaf</a:t>
                      </a:r>
                      <a:endParaRPr lang="en-US" sz="800" kern="1200" dirty="0">
                        <a:solidFill>
                          <a:srgbClr val="0070C0"/>
                        </a:solidFill>
                        <a:latin typeface="+mn-lt"/>
                        <a:ea typeface="+mn-ea"/>
                        <a:cs typeface="+mn-cs"/>
                      </a:endParaRPr>
                    </a:p>
                  </a:txBody>
                  <a:tcPr/>
                </a:tc>
                <a:tc>
                  <a:txBody>
                    <a:bodyPr/>
                    <a:lstStyle/>
                    <a:p>
                      <a:r>
                        <a:rPr lang="en-US" sz="800" kern="1200" dirty="0" err="1">
                          <a:solidFill>
                            <a:schemeClr val="tx1"/>
                          </a:solidFill>
                        </a:rPr>
                        <a:t>vJunos</a:t>
                      </a:r>
                      <a:r>
                        <a:rPr lang="en-US" sz="800" kern="1200" dirty="0">
                          <a:solidFill>
                            <a:schemeClr val="tx1"/>
                          </a:solidFill>
                        </a:rPr>
                        <a:t>-lab</a:t>
                      </a:r>
                      <a:endParaRPr lang="en-US" sz="800" kern="1200" dirty="0">
                        <a:solidFill>
                          <a:schemeClr val="tx1"/>
                        </a:solidFill>
                        <a:latin typeface="+mn-lt"/>
                        <a:ea typeface="+mn-ea"/>
                        <a:cs typeface="+mn-cs"/>
                      </a:endParaRPr>
                    </a:p>
                  </a:txBody>
                  <a:tcPr/>
                </a:tc>
                <a:extLst>
                  <a:ext uri="{0D108BD9-81ED-4DB2-BD59-A6C34878D82A}">
                    <a16:rowId xmlns:a16="http://schemas.microsoft.com/office/drawing/2014/main" val="3064415487"/>
                  </a:ext>
                </a:extLst>
              </a:tr>
              <a:tr h="213360">
                <a:tc>
                  <a:txBody>
                    <a:bodyPr/>
                    <a:lstStyle/>
                    <a:p>
                      <a:r>
                        <a:rPr lang="en-US" sz="800" kern="1200" dirty="0">
                          <a:solidFill>
                            <a:srgbClr val="0070C0"/>
                          </a:solidFill>
                        </a:rPr>
                        <a:t>vEvo-12x100-Spine</a:t>
                      </a:r>
                      <a:endParaRPr lang="en-US" sz="800" kern="1200" dirty="0">
                        <a:solidFill>
                          <a:srgbClr val="0070C0"/>
                        </a:solidFill>
                        <a:latin typeface="+mn-lt"/>
                        <a:ea typeface="+mn-ea"/>
                        <a:cs typeface="+mn-cs"/>
                      </a:endParaRPr>
                    </a:p>
                  </a:txBody>
                  <a:tcPr/>
                </a:tc>
                <a:tc>
                  <a:txBody>
                    <a:bodyPr/>
                    <a:lstStyle/>
                    <a:p>
                      <a:r>
                        <a:rPr lang="en-US" sz="800" kern="1200" dirty="0" err="1">
                          <a:solidFill>
                            <a:schemeClr val="tx1"/>
                          </a:solidFill>
                        </a:rPr>
                        <a:t>vJunosEvo</a:t>
                      </a:r>
                      <a:r>
                        <a:rPr lang="en-US" sz="800" kern="1200" dirty="0">
                          <a:solidFill>
                            <a:schemeClr val="tx1"/>
                          </a:solidFill>
                        </a:rPr>
                        <a:t>-lab</a:t>
                      </a:r>
                      <a:endParaRPr lang="en-US" sz="800" kern="1200" dirty="0">
                        <a:solidFill>
                          <a:schemeClr val="tx1"/>
                        </a:solidFill>
                        <a:latin typeface="+mn-lt"/>
                        <a:ea typeface="+mn-ea"/>
                        <a:cs typeface="+mn-cs"/>
                      </a:endParaRPr>
                    </a:p>
                  </a:txBody>
                  <a:tcPr/>
                </a:tc>
                <a:extLst>
                  <a:ext uri="{0D108BD9-81ED-4DB2-BD59-A6C34878D82A}">
                    <a16:rowId xmlns:a16="http://schemas.microsoft.com/office/drawing/2014/main" val="249691298"/>
                  </a:ext>
                </a:extLst>
              </a:tr>
              <a:tr h="213360">
                <a:tc>
                  <a:txBody>
                    <a:bodyPr/>
                    <a:lstStyle/>
                    <a:p>
                      <a:r>
                        <a:rPr lang="en-US" sz="800" kern="1200" dirty="0">
                          <a:solidFill>
                            <a:srgbClr val="0070C0"/>
                          </a:solidFill>
                        </a:rPr>
                        <a:t>vEvo-12x100-Leaf</a:t>
                      </a:r>
                      <a:endParaRPr lang="en-US" sz="800" kern="1200" dirty="0">
                        <a:solidFill>
                          <a:srgbClr val="0070C0"/>
                        </a:solidFill>
                        <a:latin typeface="+mn-lt"/>
                        <a:ea typeface="+mn-ea"/>
                        <a:cs typeface="+mn-cs"/>
                      </a:endParaRPr>
                    </a:p>
                  </a:txBody>
                  <a:tcPr/>
                </a:tc>
                <a:tc>
                  <a:txBody>
                    <a:bodyPr/>
                    <a:lstStyle/>
                    <a:p>
                      <a:r>
                        <a:rPr lang="en-US" sz="800" kern="1200" dirty="0" err="1">
                          <a:solidFill>
                            <a:schemeClr val="tx1"/>
                          </a:solidFill>
                        </a:rPr>
                        <a:t>vJunosEvo</a:t>
                      </a:r>
                      <a:r>
                        <a:rPr lang="en-US" sz="800" kern="1200" dirty="0">
                          <a:solidFill>
                            <a:schemeClr val="tx1"/>
                          </a:solidFill>
                        </a:rPr>
                        <a:t>-lab</a:t>
                      </a:r>
                      <a:endParaRPr lang="en-US" sz="800" kern="1200" dirty="0">
                        <a:solidFill>
                          <a:schemeClr val="tx1"/>
                        </a:solidFill>
                        <a:latin typeface="+mn-lt"/>
                        <a:ea typeface="+mn-ea"/>
                        <a:cs typeface="+mn-cs"/>
                      </a:endParaRPr>
                    </a:p>
                  </a:txBody>
                  <a:tcPr/>
                </a:tc>
                <a:extLst>
                  <a:ext uri="{0D108BD9-81ED-4DB2-BD59-A6C34878D82A}">
                    <a16:rowId xmlns:a16="http://schemas.microsoft.com/office/drawing/2014/main" val="2429021832"/>
                  </a:ext>
                </a:extLst>
              </a:tr>
            </a:tbl>
          </a:graphicData>
        </a:graphic>
      </p:graphicFrame>
      <p:pic>
        <p:nvPicPr>
          <p:cNvPr id="42" name="Picture 41">
            <a:extLst>
              <a:ext uri="{FF2B5EF4-FFF2-40B4-BE49-F238E27FC236}">
                <a16:creationId xmlns:a16="http://schemas.microsoft.com/office/drawing/2014/main" id="{EECB6C36-8494-CDF4-D43A-53434A229BF6}"/>
              </a:ext>
            </a:extLst>
          </p:cNvPr>
          <p:cNvPicPr>
            <a:picLocks noChangeAspect="1"/>
          </p:cNvPicPr>
          <p:nvPr/>
        </p:nvPicPr>
        <p:blipFill>
          <a:blip r:embed="rId3"/>
          <a:stretch>
            <a:fillRect/>
          </a:stretch>
        </p:blipFill>
        <p:spPr>
          <a:xfrm>
            <a:off x="3976307" y="1197578"/>
            <a:ext cx="4904720" cy="3585962"/>
          </a:xfrm>
          <a:prstGeom prst="rect">
            <a:avLst/>
          </a:prstGeom>
        </p:spPr>
      </p:pic>
    </p:spTree>
    <p:extLst>
      <p:ext uri="{BB962C8B-B14F-4D97-AF65-F5344CB8AC3E}">
        <p14:creationId xmlns:p14="http://schemas.microsoft.com/office/powerpoint/2010/main" val="53230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11</a:t>
            </a:fld>
            <a:endParaRPr lang="en-US"/>
          </a:p>
        </p:txBody>
      </p:sp>
      <p:sp>
        <p:nvSpPr>
          <p:cNvPr id="9" name="Content Placeholder 2">
            <a:extLst>
              <a:ext uri="{FF2B5EF4-FFF2-40B4-BE49-F238E27FC236}">
                <a16:creationId xmlns:a16="http://schemas.microsoft.com/office/drawing/2014/main" id="{7627938F-904A-A20B-4F2A-1BB8C091FFAD}"/>
              </a:ext>
            </a:extLst>
          </p:cNvPr>
          <p:cNvSpPr>
            <a:spLocks noGrp="1"/>
          </p:cNvSpPr>
          <p:nvPr>
            <p:ph idx="1"/>
          </p:nvPr>
        </p:nvSpPr>
        <p:spPr>
          <a:xfrm>
            <a:off x="383094" y="1197578"/>
            <a:ext cx="3539767" cy="3708792"/>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Logical Devices</a:t>
            </a:r>
            <a:r>
              <a:rPr lang="en-US" sz="1000" dirty="0">
                <a:solidFill>
                  <a:schemeClr val="bg1">
                    <a:lumMod val="75000"/>
                  </a:schemeClr>
                </a:solidFill>
              </a:rPr>
              <a:t>, and then create the following Logical Devices.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a:lnSpc>
                <a:spcPct val="100000"/>
              </a:lnSpc>
              <a:spcBef>
                <a:spcPts val="900"/>
              </a:spcBef>
            </a:pPr>
            <a:br>
              <a:rPr lang="en-US" sz="1000" dirty="0"/>
            </a:br>
            <a:br>
              <a:rPr lang="en-US" sz="1000" dirty="0"/>
            </a:b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the Query box and filter the name with ”v” and verify the four newly created logical devices.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Design &gt; Interface Maps and create the Interface Maps using the info in the table below</a:t>
            </a:r>
          </a:p>
          <a:p>
            <a:pPr>
              <a:lnSpc>
                <a:spcPct val="100000"/>
              </a:lnSpc>
              <a:spcBef>
                <a:spcPts val="900"/>
              </a:spcBef>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dirty="0"/>
              <a:t>Click the Query box and filter the Device Profile with “</a:t>
            </a:r>
            <a:r>
              <a:rPr lang="en-US" sz="1000" dirty="0" err="1">
                <a:solidFill>
                  <a:srgbClr val="0070C0"/>
                </a:solidFill>
              </a:rPr>
              <a:t>vjunos</a:t>
            </a:r>
            <a:r>
              <a:rPr lang="en-US" sz="1000" dirty="0"/>
              <a:t>” and verify the four newly created interface maps</a:t>
            </a:r>
          </a:p>
          <a:p>
            <a:pPr marL="171450" indent="-171450">
              <a:lnSpc>
                <a:spcPct val="100000"/>
              </a:lnSpc>
              <a:spcBef>
                <a:spcPts val="900"/>
              </a:spcBef>
              <a:buFont typeface="Arial" panose="020B0604020202020204" pitchFamily="34" charset="0"/>
              <a:buChar char="•"/>
            </a:pPr>
            <a:endParaRPr lang="en-US" sz="1000" dirty="0"/>
          </a:p>
        </p:txBody>
      </p:sp>
      <p:graphicFrame>
        <p:nvGraphicFramePr>
          <p:cNvPr id="10" name="Table 10">
            <a:extLst>
              <a:ext uri="{FF2B5EF4-FFF2-40B4-BE49-F238E27FC236}">
                <a16:creationId xmlns:a16="http://schemas.microsoft.com/office/drawing/2014/main" id="{F01A9137-B884-5920-6C7A-96F98B93C8BD}"/>
              </a:ext>
            </a:extLst>
          </p:cNvPr>
          <p:cNvGraphicFramePr>
            <a:graphicFrameLocks noGrp="1"/>
          </p:cNvGraphicFramePr>
          <p:nvPr>
            <p:extLst>
              <p:ext uri="{D42A27DB-BD31-4B8C-83A1-F6EECF244321}">
                <p14:modId xmlns:p14="http://schemas.microsoft.com/office/powerpoint/2010/main" val="1840643247"/>
              </p:ext>
            </p:extLst>
          </p:nvPr>
        </p:nvGraphicFramePr>
        <p:xfrm>
          <a:off x="529538" y="1541157"/>
          <a:ext cx="3300325" cy="1188720"/>
        </p:xfrm>
        <a:graphic>
          <a:graphicData uri="http://schemas.openxmlformats.org/drawingml/2006/table">
            <a:tbl>
              <a:tblPr firstRow="1" bandRow="1">
                <a:tableStyleId>{7DF18680-E054-41AD-8BC1-D1AEF772440D}</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dirty="0">
                          <a:solidFill>
                            <a:schemeClr val="bg1"/>
                          </a:solidFill>
                        </a:rPr>
                        <a:t>Name</a:t>
                      </a:r>
                    </a:p>
                  </a:txBody>
                  <a:tcPr/>
                </a:tc>
                <a:tc>
                  <a:txBody>
                    <a:bodyPr/>
                    <a:lstStyle/>
                    <a:p>
                      <a:r>
                        <a:rPr lang="en-US" sz="800" b="0">
                          <a:solidFill>
                            <a:schemeClr val="bg1"/>
                          </a:solidFill>
                        </a:rPr>
                        <a:t># of Ports</a:t>
                      </a:r>
                    </a:p>
                  </a:txBody>
                  <a:tcPr/>
                </a:tc>
                <a:tc>
                  <a:txBody>
                    <a:bodyPr/>
                    <a:lstStyle/>
                    <a:p>
                      <a:r>
                        <a:rPr lang="en-US" sz="800" b="0" dirty="0">
                          <a:solidFill>
                            <a:schemeClr val="bg1"/>
                          </a:solidFill>
                        </a:rPr>
                        <a:t>Connected To</a:t>
                      </a:r>
                    </a:p>
                  </a:txBody>
                  <a:tcPr/>
                </a:tc>
                <a:extLst>
                  <a:ext uri="{0D108BD9-81ED-4DB2-BD59-A6C34878D82A}">
                    <a16:rowId xmlns:a16="http://schemas.microsoft.com/office/drawing/2014/main" val="3501326622"/>
                  </a:ext>
                </a:extLst>
              </a:tr>
              <a:tr h="0">
                <a:tc>
                  <a:txBody>
                    <a:bodyPr/>
                    <a:lstStyle/>
                    <a:p>
                      <a:r>
                        <a:rPr lang="en-US" sz="800" dirty="0">
                          <a:solidFill>
                            <a:schemeClr val="bg1">
                              <a:lumMod val="75000"/>
                            </a:schemeClr>
                          </a:solidFill>
                        </a:rPr>
                        <a:t>vJunos-10x1-Spine</a:t>
                      </a:r>
                    </a:p>
                  </a:txBody>
                  <a:tcPr/>
                </a:tc>
                <a:tc>
                  <a:txBody>
                    <a:bodyPr/>
                    <a:lstStyle/>
                    <a:p>
                      <a:r>
                        <a:rPr lang="en-US" sz="800" dirty="0">
                          <a:solidFill>
                            <a:schemeClr val="bg1">
                              <a:lumMod val="75000"/>
                            </a:schemeClr>
                          </a:solidFill>
                        </a:rPr>
                        <a:t>10</a:t>
                      </a:r>
                    </a:p>
                  </a:txBody>
                  <a:tcPr/>
                </a:tc>
                <a:tc>
                  <a:txBody>
                    <a:bodyPr/>
                    <a:lstStyle/>
                    <a:p>
                      <a:r>
                        <a:rPr lang="en-US" sz="800" dirty="0">
                          <a:solidFill>
                            <a:schemeClr val="bg1">
                              <a:lumMod val="75000"/>
                            </a:schemeClr>
                          </a:solidFill>
                        </a:rPr>
                        <a:t>Leaf</a:t>
                      </a:r>
                    </a:p>
                  </a:txBody>
                  <a:tcPr/>
                </a:tc>
                <a:extLst>
                  <a:ext uri="{0D108BD9-81ED-4DB2-BD59-A6C34878D82A}">
                    <a16:rowId xmlns:a16="http://schemas.microsoft.com/office/drawing/2014/main" val="2893093250"/>
                  </a:ext>
                </a:extLst>
              </a:tr>
              <a:tr h="0">
                <a:tc>
                  <a:txBody>
                    <a:bodyPr/>
                    <a:lstStyle/>
                    <a:p>
                      <a:r>
                        <a:rPr lang="en-US" sz="800" dirty="0">
                          <a:solidFill>
                            <a:schemeClr val="bg1">
                              <a:lumMod val="75000"/>
                            </a:schemeClr>
                          </a:solidFill>
                        </a:rPr>
                        <a:t>vJunos-10x1-Leaf</a:t>
                      </a:r>
                    </a:p>
                  </a:txBody>
                  <a:tcPr/>
                </a:tc>
                <a:tc>
                  <a:txBody>
                    <a:bodyPr/>
                    <a:lstStyle/>
                    <a:p>
                      <a:r>
                        <a:rPr lang="en-US" sz="800" dirty="0">
                          <a:solidFill>
                            <a:schemeClr val="bg1">
                              <a:lumMod val="75000"/>
                            </a:schemeClr>
                          </a:solidFill>
                        </a:rPr>
                        <a:t>10</a:t>
                      </a:r>
                    </a:p>
                  </a:txBody>
                  <a:tcPr/>
                </a:tc>
                <a:tc>
                  <a:txBody>
                    <a:bodyPr/>
                    <a:lstStyle/>
                    <a:p>
                      <a:r>
                        <a:rPr lang="en-US" sz="800" dirty="0">
                          <a:solidFill>
                            <a:schemeClr val="bg1">
                              <a:lumMod val="75000"/>
                            </a:schemeClr>
                          </a:solidFill>
                        </a:rPr>
                        <a:t>Spine, Generic</a:t>
                      </a:r>
                    </a:p>
                  </a:txBody>
                  <a:tcPr/>
                </a:tc>
                <a:extLst>
                  <a:ext uri="{0D108BD9-81ED-4DB2-BD59-A6C34878D82A}">
                    <a16:rowId xmlns:a16="http://schemas.microsoft.com/office/drawing/2014/main" val="2440626945"/>
                  </a:ext>
                </a:extLst>
              </a:tr>
              <a:tr h="0">
                <a:tc>
                  <a:txBody>
                    <a:bodyPr/>
                    <a:lstStyle/>
                    <a:p>
                      <a:r>
                        <a:rPr lang="en-US" sz="800" dirty="0">
                          <a:solidFill>
                            <a:schemeClr val="bg1">
                              <a:lumMod val="75000"/>
                            </a:schemeClr>
                          </a:solidFill>
                        </a:rPr>
                        <a:t>vEvo-12x100-Spine</a:t>
                      </a:r>
                    </a:p>
                  </a:txBody>
                  <a:tcPr/>
                </a:tc>
                <a:tc>
                  <a:txBody>
                    <a:bodyPr/>
                    <a:lstStyle/>
                    <a:p>
                      <a:r>
                        <a:rPr lang="en-US" sz="800" dirty="0">
                          <a:solidFill>
                            <a:schemeClr val="bg1">
                              <a:lumMod val="75000"/>
                            </a:schemeClr>
                          </a:solidFill>
                        </a:rPr>
                        <a:t>12</a:t>
                      </a:r>
                    </a:p>
                  </a:txBody>
                  <a:tcPr/>
                </a:tc>
                <a:tc>
                  <a:txBody>
                    <a:bodyPr/>
                    <a:lstStyle/>
                    <a:p>
                      <a:r>
                        <a:rPr lang="en-US" sz="800" dirty="0">
                          <a:solidFill>
                            <a:schemeClr val="bg1">
                              <a:lumMod val="75000"/>
                            </a:schemeClr>
                          </a:solidFill>
                        </a:rPr>
                        <a:t>Leaf</a:t>
                      </a:r>
                    </a:p>
                  </a:txBody>
                  <a:tcPr/>
                </a:tc>
                <a:extLst>
                  <a:ext uri="{0D108BD9-81ED-4DB2-BD59-A6C34878D82A}">
                    <a16:rowId xmlns:a16="http://schemas.microsoft.com/office/drawing/2014/main" val="2724199587"/>
                  </a:ext>
                </a:extLst>
              </a:tr>
              <a:tr h="0">
                <a:tc>
                  <a:txBody>
                    <a:bodyPr/>
                    <a:lstStyle/>
                    <a:p>
                      <a:r>
                        <a:rPr lang="en-US" sz="800" dirty="0">
                          <a:solidFill>
                            <a:schemeClr val="bg1">
                              <a:lumMod val="75000"/>
                            </a:schemeClr>
                          </a:solidFill>
                        </a:rPr>
                        <a:t>vEvo-12x100-Leaf</a:t>
                      </a:r>
                    </a:p>
                  </a:txBody>
                  <a:tcPr/>
                </a:tc>
                <a:tc>
                  <a:txBody>
                    <a:bodyPr/>
                    <a:lstStyle/>
                    <a:p>
                      <a:r>
                        <a:rPr lang="en-US" sz="800" dirty="0">
                          <a:solidFill>
                            <a:schemeClr val="bg1">
                              <a:lumMod val="75000"/>
                            </a:schemeClr>
                          </a:solidFill>
                        </a:rPr>
                        <a:t>12</a:t>
                      </a:r>
                    </a:p>
                  </a:txBody>
                  <a:tcPr/>
                </a:tc>
                <a:tc>
                  <a:txBody>
                    <a:bodyPr/>
                    <a:lstStyle/>
                    <a:p>
                      <a:r>
                        <a:rPr lang="en-US" sz="800" dirty="0">
                          <a:solidFill>
                            <a:schemeClr val="bg1">
                              <a:lumMod val="75000"/>
                            </a:schemeClr>
                          </a:solidFill>
                        </a:rPr>
                        <a:t>Spine, Generic</a:t>
                      </a:r>
                    </a:p>
                  </a:txBody>
                  <a:tcPr/>
                </a:tc>
                <a:extLst>
                  <a:ext uri="{0D108BD9-81ED-4DB2-BD59-A6C34878D82A}">
                    <a16:rowId xmlns:a16="http://schemas.microsoft.com/office/drawing/2014/main" val="1139826292"/>
                  </a:ext>
                </a:extLst>
              </a:tr>
            </a:tbl>
          </a:graphicData>
        </a:graphic>
      </p:graphicFrame>
      <p:graphicFrame>
        <p:nvGraphicFramePr>
          <p:cNvPr id="11" name="Table 10">
            <a:extLst>
              <a:ext uri="{FF2B5EF4-FFF2-40B4-BE49-F238E27FC236}">
                <a16:creationId xmlns:a16="http://schemas.microsoft.com/office/drawing/2014/main" id="{C6A93E4A-1249-9C6B-F05D-BBF828074793}"/>
              </a:ext>
            </a:extLst>
          </p:cNvPr>
          <p:cNvGraphicFramePr>
            <a:graphicFrameLocks noGrp="1"/>
          </p:cNvGraphicFramePr>
          <p:nvPr>
            <p:extLst>
              <p:ext uri="{D42A27DB-BD31-4B8C-83A1-F6EECF244321}">
                <p14:modId xmlns:p14="http://schemas.microsoft.com/office/powerpoint/2010/main" val="2086352699"/>
              </p:ext>
            </p:extLst>
          </p:nvPr>
        </p:nvGraphicFramePr>
        <p:xfrm>
          <a:off x="525621" y="3468153"/>
          <a:ext cx="3292863" cy="106680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dirty="0">
                          <a:solidFill>
                            <a:schemeClr val="bg1">
                              <a:lumMod val="75000"/>
                            </a:schemeClr>
                          </a:solidFill>
                        </a:rPr>
                        <a:t>vJunos-10x1-Spine</a:t>
                      </a:r>
                      <a:endParaRPr lang="en-US" sz="800" kern="1200" dirty="0">
                        <a:solidFill>
                          <a:schemeClr val="bg1">
                            <a:lumMod val="75000"/>
                          </a:schemeClr>
                        </a:solidFill>
                        <a:latin typeface="+mn-lt"/>
                        <a:ea typeface="+mn-ea"/>
                        <a:cs typeface="+mn-cs"/>
                      </a:endParaRPr>
                    </a:p>
                  </a:txBody>
                  <a:tcPr/>
                </a:tc>
                <a:tc>
                  <a:txBody>
                    <a:bodyPr/>
                    <a:lstStyle/>
                    <a:p>
                      <a:r>
                        <a:rPr lang="en-US" sz="800" kern="1200" dirty="0" err="1">
                          <a:solidFill>
                            <a:schemeClr val="bg1">
                              <a:lumMod val="75000"/>
                            </a:schemeClr>
                          </a:solidFill>
                        </a:rPr>
                        <a:t>vJunos</a:t>
                      </a:r>
                      <a:r>
                        <a:rPr lang="en-US" sz="800" kern="1200" dirty="0">
                          <a:solidFill>
                            <a:schemeClr val="bg1">
                              <a:lumMod val="75000"/>
                            </a:schemeClr>
                          </a:solidFill>
                        </a:rPr>
                        <a:t>-lab</a:t>
                      </a:r>
                      <a:endParaRPr lang="en-US" sz="800" kern="1200" dirty="0">
                        <a:solidFill>
                          <a:schemeClr val="bg1">
                            <a:lumMod val="75000"/>
                          </a:schemeClr>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dirty="0">
                          <a:solidFill>
                            <a:schemeClr val="bg1">
                              <a:lumMod val="75000"/>
                            </a:schemeClr>
                          </a:solidFill>
                        </a:rPr>
                        <a:t>vJunos-10x1-Leaf</a:t>
                      </a:r>
                      <a:endParaRPr lang="en-US" sz="800" kern="1200" dirty="0">
                        <a:solidFill>
                          <a:schemeClr val="bg1">
                            <a:lumMod val="75000"/>
                          </a:schemeClr>
                        </a:solidFill>
                        <a:latin typeface="+mn-lt"/>
                        <a:ea typeface="+mn-ea"/>
                        <a:cs typeface="+mn-cs"/>
                      </a:endParaRPr>
                    </a:p>
                  </a:txBody>
                  <a:tcPr/>
                </a:tc>
                <a:tc>
                  <a:txBody>
                    <a:bodyPr/>
                    <a:lstStyle/>
                    <a:p>
                      <a:r>
                        <a:rPr lang="en-US" sz="800" kern="1200" dirty="0" err="1">
                          <a:solidFill>
                            <a:schemeClr val="bg1">
                              <a:lumMod val="75000"/>
                            </a:schemeClr>
                          </a:solidFill>
                        </a:rPr>
                        <a:t>vJunos</a:t>
                      </a:r>
                      <a:r>
                        <a:rPr lang="en-US" sz="800" kern="1200" dirty="0">
                          <a:solidFill>
                            <a:schemeClr val="bg1">
                              <a:lumMod val="75000"/>
                            </a:schemeClr>
                          </a:solidFill>
                        </a:rPr>
                        <a:t>-lab</a:t>
                      </a:r>
                      <a:endParaRPr lang="en-US" sz="800" kern="1200" dirty="0">
                        <a:solidFill>
                          <a:schemeClr val="bg1">
                            <a:lumMod val="75000"/>
                          </a:schemeClr>
                        </a:solidFill>
                        <a:latin typeface="+mn-lt"/>
                        <a:ea typeface="+mn-ea"/>
                        <a:cs typeface="+mn-cs"/>
                      </a:endParaRPr>
                    </a:p>
                  </a:txBody>
                  <a:tcPr/>
                </a:tc>
                <a:extLst>
                  <a:ext uri="{0D108BD9-81ED-4DB2-BD59-A6C34878D82A}">
                    <a16:rowId xmlns:a16="http://schemas.microsoft.com/office/drawing/2014/main" val="3064415487"/>
                  </a:ext>
                </a:extLst>
              </a:tr>
              <a:tr h="213360">
                <a:tc>
                  <a:txBody>
                    <a:bodyPr/>
                    <a:lstStyle/>
                    <a:p>
                      <a:r>
                        <a:rPr lang="en-US" sz="800" kern="1200" dirty="0">
                          <a:solidFill>
                            <a:schemeClr val="bg1">
                              <a:lumMod val="75000"/>
                            </a:schemeClr>
                          </a:solidFill>
                          <a:latin typeface="+mn-lt"/>
                          <a:ea typeface="+mn-ea"/>
                          <a:cs typeface="+mn-cs"/>
                        </a:rPr>
                        <a:t>vEvo-12x100-Spine</a:t>
                      </a:r>
                    </a:p>
                  </a:txBody>
                  <a:tcPr/>
                </a:tc>
                <a:tc>
                  <a:txBody>
                    <a:bodyPr/>
                    <a:lstStyle/>
                    <a:p>
                      <a:r>
                        <a:rPr lang="en-US" sz="800" kern="1200" dirty="0" err="1">
                          <a:solidFill>
                            <a:schemeClr val="bg1">
                              <a:lumMod val="75000"/>
                            </a:schemeClr>
                          </a:solidFill>
                          <a:latin typeface="+mn-lt"/>
                          <a:ea typeface="+mn-ea"/>
                          <a:cs typeface="+mn-cs"/>
                        </a:rPr>
                        <a:t>vJunosEvo</a:t>
                      </a:r>
                      <a:r>
                        <a:rPr lang="en-US" sz="800" kern="1200" dirty="0">
                          <a:solidFill>
                            <a:schemeClr val="bg1">
                              <a:lumMod val="75000"/>
                            </a:schemeClr>
                          </a:solidFill>
                          <a:latin typeface="+mn-lt"/>
                          <a:ea typeface="+mn-ea"/>
                          <a:cs typeface="+mn-cs"/>
                        </a:rPr>
                        <a:t>-lab</a:t>
                      </a:r>
                    </a:p>
                  </a:txBody>
                  <a:tcPr/>
                </a:tc>
                <a:extLst>
                  <a:ext uri="{0D108BD9-81ED-4DB2-BD59-A6C34878D82A}">
                    <a16:rowId xmlns:a16="http://schemas.microsoft.com/office/drawing/2014/main" val="249691298"/>
                  </a:ext>
                </a:extLst>
              </a:tr>
              <a:tr h="213360">
                <a:tc>
                  <a:txBody>
                    <a:bodyPr/>
                    <a:lstStyle/>
                    <a:p>
                      <a:r>
                        <a:rPr lang="en-US" sz="800" kern="1200" dirty="0">
                          <a:solidFill>
                            <a:schemeClr val="bg1">
                              <a:lumMod val="75000"/>
                            </a:schemeClr>
                          </a:solidFill>
                          <a:latin typeface="+mn-lt"/>
                          <a:ea typeface="+mn-ea"/>
                          <a:cs typeface="+mn-cs"/>
                        </a:rPr>
                        <a:t>vEvo-12x100-Leaf</a:t>
                      </a:r>
                    </a:p>
                  </a:txBody>
                  <a:tcPr/>
                </a:tc>
                <a:tc>
                  <a:txBody>
                    <a:bodyPr/>
                    <a:lstStyle/>
                    <a:p>
                      <a:r>
                        <a:rPr lang="en-US" sz="800" kern="1200" dirty="0" err="1">
                          <a:solidFill>
                            <a:schemeClr val="bg1">
                              <a:lumMod val="75000"/>
                            </a:schemeClr>
                          </a:solidFill>
                          <a:latin typeface="+mn-lt"/>
                          <a:ea typeface="+mn-ea"/>
                          <a:cs typeface="+mn-cs"/>
                        </a:rPr>
                        <a:t>vJunosEvo</a:t>
                      </a:r>
                      <a:r>
                        <a:rPr lang="en-US" sz="800" kern="1200" dirty="0">
                          <a:solidFill>
                            <a:schemeClr val="bg1">
                              <a:lumMod val="75000"/>
                            </a:schemeClr>
                          </a:solidFill>
                          <a:latin typeface="+mn-lt"/>
                          <a:ea typeface="+mn-ea"/>
                          <a:cs typeface="+mn-cs"/>
                        </a:rPr>
                        <a:t>-lab</a:t>
                      </a:r>
                    </a:p>
                  </a:txBody>
                  <a:tcPr/>
                </a:tc>
                <a:extLst>
                  <a:ext uri="{0D108BD9-81ED-4DB2-BD59-A6C34878D82A}">
                    <a16:rowId xmlns:a16="http://schemas.microsoft.com/office/drawing/2014/main" val="2429021832"/>
                  </a:ext>
                </a:extLst>
              </a:tr>
            </a:tbl>
          </a:graphicData>
        </a:graphic>
      </p:graphicFrame>
      <p:pic>
        <p:nvPicPr>
          <p:cNvPr id="5" name="Picture 4">
            <a:extLst>
              <a:ext uri="{FF2B5EF4-FFF2-40B4-BE49-F238E27FC236}">
                <a16:creationId xmlns:a16="http://schemas.microsoft.com/office/drawing/2014/main" id="{4BC1372B-E051-172F-8E62-7B1BCF452DAA}"/>
              </a:ext>
            </a:extLst>
          </p:cNvPr>
          <p:cNvPicPr>
            <a:picLocks noChangeAspect="1"/>
          </p:cNvPicPr>
          <p:nvPr/>
        </p:nvPicPr>
        <p:blipFill>
          <a:blip r:embed="rId2"/>
          <a:stretch>
            <a:fillRect/>
          </a:stretch>
        </p:blipFill>
        <p:spPr>
          <a:xfrm>
            <a:off x="4065388" y="1732226"/>
            <a:ext cx="5027372" cy="2635058"/>
          </a:xfrm>
          <a:prstGeom prst="rect">
            <a:avLst/>
          </a:prstGeom>
        </p:spPr>
      </p:pic>
    </p:spTree>
    <p:extLst>
      <p:ext uri="{BB962C8B-B14F-4D97-AF65-F5344CB8AC3E}">
        <p14:creationId xmlns:p14="http://schemas.microsoft.com/office/powerpoint/2010/main" val="133212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D6ABFCB7-B58C-7240-9ACD-E4F6B47248DD}"/>
              </a:ext>
            </a:extLst>
          </p:cNvPr>
          <p:cNvSpPr/>
          <p:nvPr/>
        </p:nvSpPr>
        <p:spPr>
          <a:xfrm>
            <a:off x="3292656" y="2927858"/>
            <a:ext cx="3488633" cy="2141955"/>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12</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965226"/>
            <a:ext cx="6338957" cy="4103124"/>
          </a:xfrm>
        </p:spPr>
        <p:txBody>
          <a:bodyPr/>
          <a:lstStyle/>
          <a:p>
            <a:pPr marL="0" indent="0">
              <a:lnSpc>
                <a:spcPct val="100000"/>
              </a:lnSpc>
              <a:spcBef>
                <a:spcPts val="800"/>
              </a:spcBef>
              <a:buNone/>
            </a:pPr>
            <a:r>
              <a:rPr lang="en-US" sz="1200" dirty="0" err="1"/>
              <a:t>Apstra</a:t>
            </a:r>
            <a:r>
              <a:rPr lang="en-US" sz="1200" dirty="0"/>
              <a:t> uses </a:t>
            </a:r>
            <a:r>
              <a:rPr lang="en-US" sz="1200" b="1" dirty="0"/>
              <a:t>Rack Types </a:t>
            </a:r>
            <a:r>
              <a:rPr lang="en-US" sz="1200" dirty="0"/>
              <a:t>as logical representations of racks. In this lab, there are two types of rack; a border rack used to connect external systems like DCI gateway and firewall, and a  server rack used to connect compute resources like bare metal servers.</a:t>
            </a:r>
          </a:p>
          <a:p>
            <a:pPr marL="0" indent="0">
              <a:lnSpc>
                <a:spcPct val="100000"/>
              </a:lnSpc>
              <a:spcBef>
                <a:spcPts val="800"/>
              </a:spcBef>
              <a:buNone/>
            </a:pPr>
            <a:r>
              <a:rPr lang="en-US" sz="1200" dirty="0"/>
              <a:t>External generic systems must be added in the Blueprint, so we will create a border rack with two leaf switches. For the server rack, we will define three servers, with two serves multi-homed using ESI-LAG, and one server single-homed.</a:t>
            </a:r>
          </a:p>
          <a:p>
            <a:pPr marL="0" indent="0">
              <a:lnSpc>
                <a:spcPct val="100000"/>
              </a:lnSpc>
              <a:spcBef>
                <a:spcPts val="800"/>
              </a:spcBef>
              <a:buNone/>
            </a:pPr>
            <a:r>
              <a:rPr lang="en-US" sz="1200" dirty="0" err="1"/>
              <a:t>Apstra</a:t>
            </a:r>
            <a:r>
              <a:rPr lang="en-US" sz="1200" dirty="0"/>
              <a:t> 4.2 introduced a new </a:t>
            </a:r>
            <a:r>
              <a:rPr lang="en-US" sz="1200" b="1" dirty="0"/>
              <a:t>Designer </a:t>
            </a:r>
            <a:r>
              <a:rPr lang="en-US" sz="1200" dirty="0"/>
              <a:t>workflow for creating racks. This will be used for DC-B. The original </a:t>
            </a:r>
            <a:r>
              <a:rPr lang="en-US" sz="1200" b="1" dirty="0"/>
              <a:t>Builder</a:t>
            </a:r>
            <a:r>
              <a:rPr lang="en-US" sz="1200" dirty="0"/>
              <a:t> workflow will be used for DC-A.</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Rack Types</a:t>
            </a:r>
          </a:p>
        </p:txBody>
      </p:sp>
      <p:sp>
        <p:nvSpPr>
          <p:cNvPr id="6" name="Rectangle 5">
            <a:extLst>
              <a:ext uri="{FF2B5EF4-FFF2-40B4-BE49-F238E27FC236}">
                <a16:creationId xmlns:a16="http://schemas.microsoft.com/office/drawing/2014/main" id="{9CF32F21-94ED-FA4D-84C5-F007A6872D87}"/>
              </a:ext>
            </a:extLst>
          </p:cNvPr>
          <p:cNvSpPr/>
          <p:nvPr/>
        </p:nvSpPr>
        <p:spPr>
          <a:xfrm>
            <a:off x="4211497" y="3474652"/>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leaf1</a:t>
            </a:r>
          </a:p>
        </p:txBody>
      </p:sp>
      <p:sp>
        <p:nvSpPr>
          <p:cNvPr id="7" name="Rectangle 6">
            <a:extLst>
              <a:ext uri="{FF2B5EF4-FFF2-40B4-BE49-F238E27FC236}">
                <a16:creationId xmlns:a16="http://schemas.microsoft.com/office/drawing/2014/main" id="{A906DA77-C606-984F-8C0C-5A052EB8E90F}"/>
              </a:ext>
            </a:extLst>
          </p:cNvPr>
          <p:cNvSpPr/>
          <p:nvPr/>
        </p:nvSpPr>
        <p:spPr>
          <a:xfrm>
            <a:off x="5053769" y="3474652"/>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leaf2</a:t>
            </a:r>
          </a:p>
        </p:txBody>
      </p:sp>
      <p:sp>
        <p:nvSpPr>
          <p:cNvPr id="10" name="Rectangle 9">
            <a:extLst>
              <a:ext uri="{FF2B5EF4-FFF2-40B4-BE49-F238E27FC236}">
                <a16:creationId xmlns:a16="http://schemas.microsoft.com/office/drawing/2014/main" id="{E96F1456-0026-9543-A470-B4E1543E9B74}"/>
              </a:ext>
            </a:extLst>
          </p:cNvPr>
          <p:cNvSpPr/>
          <p:nvPr/>
        </p:nvSpPr>
        <p:spPr>
          <a:xfrm>
            <a:off x="4640253" y="459903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bms-2</a:t>
            </a:r>
          </a:p>
        </p:txBody>
      </p:sp>
      <p:sp>
        <p:nvSpPr>
          <p:cNvPr id="11" name="Rectangle 10">
            <a:extLst>
              <a:ext uri="{FF2B5EF4-FFF2-40B4-BE49-F238E27FC236}">
                <a16:creationId xmlns:a16="http://schemas.microsoft.com/office/drawing/2014/main" id="{F361315D-B0B0-9C41-AABE-3423CB8AD1BD}"/>
              </a:ext>
            </a:extLst>
          </p:cNvPr>
          <p:cNvSpPr/>
          <p:nvPr/>
        </p:nvSpPr>
        <p:spPr>
          <a:xfrm>
            <a:off x="5545154" y="4592426"/>
            <a:ext cx="744837" cy="285750"/>
          </a:xfrm>
          <a:prstGeom prst="rect">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dirty="0"/>
              <a:t>bms-3</a:t>
            </a:r>
          </a:p>
        </p:txBody>
      </p:sp>
      <p:sp>
        <p:nvSpPr>
          <p:cNvPr id="12" name="Rectangle 11">
            <a:extLst>
              <a:ext uri="{FF2B5EF4-FFF2-40B4-BE49-F238E27FC236}">
                <a16:creationId xmlns:a16="http://schemas.microsoft.com/office/drawing/2014/main" id="{510E0F4C-DCB8-C74C-B8A1-5BA9A233B7E2}"/>
              </a:ext>
            </a:extLst>
          </p:cNvPr>
          <p:cNvSpPr/>
          <p:nvPr/>
        </p:nvSpPr>
        <p:spPr>
          <a:xfrm>
            <a:off x="3800087" y="4592426"/>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bms-1</a:t>
            </a:r>
          </a:p>
        </p:txBody>
      </p:sp>
      <p:cxnSp>
        <p:nvCxnSpPr>
          <p:cNvPr id="13" name="Straight Connector 12">
            <a:extLst>
              <a:ext uri="{FF2B5EF4-FFF2-40B4-BE49-F238E27FC236}">
                <a16:creationId xmlns:a16="http://schemas.microsoft.com/office/drawing/2014/main" id="{80EA3557-9987-4741-B942-9CAEA250BD4B}"/>
              </a:ext>
            </a:extLst>
          </p:cNvPr>
          <p:cNvCxnSpPr>
            <a:cxnSpLocks/>
            <a:stCxn id="6" idx="2"/>
            <a:endCxn id="12" idx="0"/>
          </p:cNvCxnSpPr>
          <p:nvPr/>
        </p:nvCxnSpPr>
        <p:spPr>
          <a:xfrm flipH="1">
            <a:off x="4172506" y="3760402"/>
            <a:ext cx="411410" cy="83202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47C3F2-B554-5C43-9648-D0C6327D7D26}"/>
              </a:ext>
            </a:extLst>
          </p:cNvPr>
          <p:cNvCxnSpPr>
            <a:cxnSpLocks/>
            <a:stCxn id="7" idx="2"/>
            <a:endCxn id="10" idx="0"/>
          </p:cNvCxnSpPr>
          <p:nvPr/>
        </p:nvCxnSpPr>
        <p:spPr>
          <a:xfrm flipH="1">
            <a:off x="5012672" y="3760402"/>
            <a:ext cx="413516" cy="8386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12677E-A304-F14D-B39E-F84F5DF207DD}"/>
              </a:ext>
            </a:extLst>
          </p:cNvPr>
          <p:cNvCxnSpPr>
            <a:cxnSpLocks/>
            <a:stCxn id="6" idx="2"/>
            <a:endCxn id="11" idx="0"/>
          </p:cNvCxnSpPr>
          <p:nvPr/>
        </p:nvCxnSpPr>
        <p:spPr>
          <a:xfrm>
            <a:off x="4583916" y="3760402"/>
            <a:ext cx="1333657" cy="83202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0191FEB-23B7-EE4C-8874-C1EBE92F05ED}"/>
              </a:ext>
            </a:extLst>
          </p:cNvPr>
          <p:cNvSpPr txBox="1"/>
          <p:nvPr/>
        </p:nvSpPr>
        <p:spPr>
          <a:xfrm>
            <a:off x="3325984" y="2927858"/>
            <a:ext cx="3560734" cy="477054"/>
          </a:xfrm>
          <a:prstGeom prst="rect">
            <a:avLst/>
          </a:prstGeom>
          <a:noFill/>
        </p:spPr>
        <p:txBody>
          <a:bodyPr wrap="square" rtlCol="0">
            <a:spAutoFit/>
          </a:bodyPr>
          <a:lstStyle/>
          <a:p>
            <a:r>
              <a:rPr lang="en-US" sz="1100">
                <a:solidFill>
                  <a:schemeClr val="accent1">
                    <a:lumMod val="75000"/>
                  </a:schemeClr>
                </a:solidFill>
              </a:rPr>
              <a:t>Server Rack</a:t>
            </a:r>
          </a:p>
          <a:p>
            <a:r>
              <a:rPr lang="en-US" sz="700">
                <a:solidFill>
                  <a:schemeClr val="accent1">
                    <a:lumMod val="75000"/>
                  </a:schemeClr>
                </a:solidFill>
              </a:rPr>
              <a:t>Define two switches per rack, and then define two servers in the rack type definition, each server has one single uplink to a leaf switch.</a:t>
            </a:r>
          </a:p>
        </p:txBody>
      </p:sp>
      <p:sp>
        <p:nvSpPr>
          <p:cNvPr id="52" name="Rounded Rectangle 51">
            <a:extLst>
              <a:ext uri="{FF2B5EF4-FFF2-40B4-BE49-F238E27FC236}">
                <a16:creationId xmlns:a16="http://schemas.microsoft.com/office/drawing/2014/main" id="{8B2D5DED-EBF4-FD40-82B6-E47B7D93A34A}"/>
              </a:ext>
            </a:extLst>
          </p:cNvPr>
          <p:cNvSpPr/>
          <p:nvPr/>
        </p:nvSpPr>
        <p:spPr>
          <a:xfrm>
            <a:off x="370431" y="2927858"/>
            <a:ext cx="2816796" cy="2141955"/>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TextBox 52">
            <a:extLst>
              <a:ext uri="{FF2B5EF4-FFF2-40B4-BE49-F238E27FC236}">
                <a16:creationId xmlns:a16="http://schemas.microsoft.com/office/drawing/2014/main" id="{2C43BEAA-B97C-AE4D-B4A2-DBB6BFAF3D62}"/>
              </a:ext>
            </a:extLst>
          </p:cNvPr>
          <p:cNvSpPr txBox="1"/>
          <p:nvPr/>
        </p:nvSpPr>
        <p:spPr>
          <a:xfrm>
            <a:off x="378804" y="2939928"/>
            <a:ext cx="2709396" cy="369332"/>
          </a:xfrm>
          <a:prstGeom prst="rect">
            <a:avLst/>
          </a:prstGeom>
          <a:noFill/>
        </p:spPr>
        <p:txBody>
          <a:bodyPr wrap="none" rtlCol="0">
            <a:spAutoFit/>
          </a:bodyPr>
          <a:lstStyle/>
          <a:p>
            <a:r>
              <a:rPr lang="en-US" sz="1100">
                <a:solidFill>
                  <a:schemeClr val="accent1">
                    <a:lumMod val="75000"/>
                  </a:schemeClr>
                </a:solidFill>
              </a:rPr>
              <a:t>Border Rack</a:t>
            </a:r>
          </a:p>
          <a:p>
            <a:r>
              <a:rPr lang="en-US" sz="700">
                <a:solidFill>
                  <a:schemeClr val="accent1">
                    <a:lumMod val="75000"/>
                  </a:schemeClr>
                </a:solidFill>
              </a:rPr>
              <a:t>Define two switches per rack, without any external connections.</a:t>
            </a:r>
          </a:p>
        </p:txBody>
      </p:sp>
      <p:sp>
        <p:nvSpPr>
          <p:cNvPr id="54" name="Rectangle 53">
            <a:extLst>
              <a:ext uri="{FF2B5EF4-FFF2-40B4-BE49-F238E27FC236}">
                <a16:creationId xmlns:a16="http://schemas.microsoft.com/office/drawing/2014/main" id="{EB09294B-DF6E-F044-92CB-D2DFCDC65BED}"/>
              </a:ext>
            </a:extLst>
          </p:cNvPr>
          <p:cNvSpPr/>
          <p:nvPr/>
        </p:nvSpPr>
        <p:spPr>
          <a:xfrm>
            <a:off x="982116" y="3474652"/>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border1</a:t>
            </a:r>
          </a:p>
        </p:txBody>
      </p:sp>
      <p:sp>
        <p:nvSpPr>
          <p:cNvPr id="55" name="Rectangle 54">
            <a:extLst>
              <a:ext uri="{FF2B5EF4-FFF2-40B4-BE49-F238E27FC236}">
                <a16:creationId xmlns:a16="http://schemas.microsoft.com/office/drawing/2014/main" id="{9AA57EAE-A299-BD43-B6DD-981E8C67D557}"/>
              </a:ext>
            </a:extLst>
          </p:cNvPr>
          <p:cNvSpPr/>
          <p:nvPr/>
        </p:nvSpPr>
        <p:spPr>
          <a:xfrm>
            <a:off x="1806911" y="3474652"/>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border2</a:t>
            </a:r>
          </a:p>
        </p:txBody>
      </p:sp>
      <p:sp>
        <p:nvSpPr>
          <p:cNvPr id="56" name="Rectangle 55">
            <a:extLst>
              <a:ext uri="{FF2B5EF4-FFF2-40B4-BE49-F238E27FC236}">
                <a16:creationId xmlns:a16="http://schemas.microsoft.com/office/drawing/2014/main" id="{908179C1-61F2-B340-9357-EE4BB8F29A01}"/>
              </a:ext>
            </a:extLst>
          </p:cNvPr>
          <p:cNvSpPr/>
          <p:nvPr/>
        </p:nvSpPr>
        <p:spPr>
          <a:xfrm>
            <a:off x="603427" y="4592426"/>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fw1</a:t>
            </a:r>
          </a:p>
        </p:txBody>
      </p:sp>
      <p:sp>
        <p:nvSpPr>
          <p:cNvPr id="57" name="Rectangle 56">
            <a:extLst>
              <a:ext uri="{FF2B5EF4-FFF2-40B4-BE49-F238E27FC236}">
                <a16:creationId xmlns:a16="http://schemas.microsoft.com/office/drawing/2014/main" id="{E23E633F-364E-EB4C-971F-D9AF4A201DD0}"/>
              </a:ext>
            </a:extLst>
          </p:cNvPr>
          <p:cNvSpPr/>
          <p:nvPr/>
        </p:nvSpPr>
        <p:spPr>
          <a:xfrm>
            <a:off x="1402325" y="4592426"/>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fw2</a:t>
            </a:r>
          </a:p>
        </p:txBody>
      </p:sp>
      <p:sp>
        <p:nvSpPr>
          <p:cNvPr id="58" name="Rectangle 57">
            <a:extLst>
              <a:ext uri="{FF2B5EF4-FFF2-40B4-BE49-F238E27FC236}">
                <a16:creationId xmlns:a16="http://schemas.microsoft.com/office/drawing/2014/main" id="{C659F83E-D989-5949-B480-7F1493E2A020}"/>
              </a:ext>
            </a:extLst>
          </p:cNvPr>
          <p:cNvSpPr/>
          <p:nvPr/>
        </p:nvSpPr>
        <p:spPr>
          <a:xfrm>
            <a:off x="2209254" y="4592426"/>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ext-rtr</a:t>
            </a:r>
          </a:p>
        </p:txBody>
      </p:sp>
      <p:cxnSp>
        <p:nvCxnSpPr>
          <p:cNvPr id="59" name="Straight Connector 58">
            <a:extLst>
              <a:ext uri="{FF2B5EF4-FFF2-40B4-BE49-F238E27FC236}">
                <a16:creationId xmlns:a16="http://schemas.microsoft.com/office/drawing/2014/main" id="{587FFC8E-2A35-314F-94FA-D8058521F4F8}"/>
              </a:ext>
            </a:extLst>
          </p:cNvPr>
          <p:cNvCxnSpPr>
            <a:cxnSpLocks/>
            <a:stCxn id="54" idx="2"/>
            <a:endCxn id="56" idx="0"/>
          </p:cNvCxnSpPr>
          <p:nvPr/>
        </p:nvCxnSpPr>
        <p:spPr>
          <a:xfrm flipH="1">
            <a:off x="975846" y="3760402"/>
            <a:ext cx="378689"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FD93133-E4B3-2141-A76C-55F7C15A6383}"/>
              </a:ext>
            </a:extLst>
          </p:cNvPr>
          <p:cNvCxnSpPr>
            <a:cxnSpLocks/>
            <a:stCxn id="55" idx="2"/>
            <a:endCxn id="57" idx="0"/>
          </p:cNvCxnSpPr>
          <p:nvPr/>
        </p:nvCxnSpPr>
        <p:spPr>
          <a:xfrm flipH="1">
            <a:off x="1774744" y="3760402"/>
            <a:ext cx="404586"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26B3671-4A1F-7E4E-AF2D-29CD8256C6AA}"/>
              </a:ext>
            </a:extLst>
          </p:cNvPr>
          <p:cNvCxnSpPr>
            <a:cxnSpLocks/>
            <a:stCxn id="54" idx="2"/>
            <a:endCxn id="58" idx="0"/>
          </p:cNvCxnSpPr>
          <p:nvPr/>
        </p:nvCxnSpPr>
        <p:spPr>
          <a:xfrm>
            <a:off x="1354535" y="3760402"/>
            <a:ext cx="1227138"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F5C420-8145-AD48-9A38-01DC4CABED54}"/>
              </a:ext>
            </a:extLst>
          </p:cNvPr>
          <p:cNvCxnSpPr>
            <a:cxnSpLocks/>
            <a:stCxn id="55" idx="2"/>
            <a:endCxn id="58" idx="0"/>
          </p:cNvCxnSpPr>
          <p:nvPr/>
        </p:nvCxnSpPr>
        <p:spPr>
          <a:xfrm>
            <a:off x="2179330" y="3760402"/>
            <a:ext cx="402343"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B32D3FF-9ABA-B042-9C83-DEF0D63FEFFE}"/>
              </a:ext>
            </a:extLst>
          </p:cNvPr>
          <p:cNvSpPr txBox="1"/>
          <p:nvPr/>
        </p:nvSpPr>
        <p:spPr>
          <a:xfrm>
            <a:off x="697525" y="4899073"/>
            <a:ext cx="2154436" cy="123111"/>
          </a:xfrm>
          <a:prstGeom prst="rect">
            <a:avLst/>
          </a:prstGeom>
          <a:solidFill>
            <a:schemeClr val="bg1"/>
          </a:solidFill>
        </p:spPr>
        <p:txBody>
          <a:bodyPr wrap="none" lIns="0" tIns="0" rIns="0" bIns="0" rtlCol="0">
            <a:spAutoFit/>
          </a:bodyPr>
          <a:lstStyle/>
          <a:p>
            <a:r>
              <a:rPr lang="en-US" sz="800" dirty="0">
                <a:solidFill>
                  <a:schemeClr val="tx1">
                    <a:lumMod val="60000"/>
                    <a:lumOff val="40000"/>
                  </a:schemeClr>
                </a:solidFill>
              </a:rPr>
              <a:t>(These will be created inside the blueprint later)</a:t>
            </a:r>
          </a:p>
        </p:txBody>
      </p:sp>
      <p:cxnSp>
        <p:nvCxnSpPr>
          <p:cNvPr id="28" name="Straight Connector 27">
            <a:extLst>
              <a:ext uri="{FF2B5EF4-FFF2-40B4-BE49-F238E27FC236}">
                <a16:creationId xmlns:a16="http://schemas.microsoft.com/office/drawing/2014/main" id="{7AFE0695-FD75-C7DD-AD9B-583694C7EAD5}"/>
              </a:ext>
            </a:extLst>
          </p:cNvPr>
          <p:cNvCxnSpPr>
            <a:cxnSpLocks/>
            <a:stCxn id="7" idx="2"/>
            <a:endCxn id="12" idx="0"/>
          </p:cNvCxnSpPr>
          <p:nvPr/>
        </p:nvCxnSpPr>
        <p:spPr>
          <a:xfrm flipH="1">
            <a:off x="4172506" y="3760402"/>
            <a:ext cx="1253682" cy="83202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2AC70C-2127-11E8-456E-37B90DAA43A2}"/>
              </a:ext>
            </a:extLst>
          </p:cNvPr>
          <p:cNvCxnSpPr>
            <a:cxnSpLocks/>
            <a:stCxn id="6" idx="2"/>
            <a:endCxn id="10" idx="0"/>
          </p:cNvCxnSpPr>
          <p:nvPr/>
        </p:nvCxnSpPr>
        <p:spPr>
          <a:xfrm>
            <a:off x="4583916" y="3760402"/>
            <a:ext cx="428756" cy="8386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DC303BE-428A-E9F2-0C53-06835715E314}"/>
              </a:ext>
            </a:extLst>
          </p:cNvPr>
          <p:cNvSpPr txBox="1"/>
          <p:nvPr/>
        </p:nvSpPr>
        <p:spPr>
          <a:xfrm>
            <a:off x="5540456" y="4834593"/>
            <a:ext cx="777777" cy="230832"/>
          </a:xfrm>
          <a:prstGeom prst="rect">
            <a:avLst/>
          </a:prstGeom>
          <a:noFill/>
        </p:spPr>
        <p:txBody>
          <a:bodyPr wrap="none" rtlCol="0">
            <a:spAutoFit/>
          </a:bodyPr>
          <a:lstStyle/>
          <a:p>
            <a:r>
              <a:rPr lang="en-US" sz="900" dirty="0"/>
              <a:t>(DC-A only)</a:t>
            </a:r>
          </a:p>
        </p:txBody>
      </p:sp>
    </p:spTree>
    <p:extLst>
      <p:ext uri="{BB962C8B-B14F-4D97-AF65-F5344CB8AC3E}">
        <p14:creationId xmlns:p14="http://schemas.microsoft.com/office/powerpoint/2010/main" val="1302411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Border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Builder” button, and create below border rack type</a:t>
            </a:r>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13</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667045709"/>
              </p:ext>
            </p:extLst>
          </p:nvPr>
        </p:nvGraphicFramePr>
        <p:xfrm>
          <a:off x="546596" y="1545336"/>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rgbClr val="0070C0"/>
                          </a:solidFill>
                        </a:rPr>
                        <a:t>Border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dirty="0"/>
                        <a:t>Leaf Name</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t>vJunos-10x1-Leaf</a:t>
                      </a:r>
                    </a:p>
                  </a:txBody>
                  <a:tcPr/>
                </a:tc>
                <a:extLst>
                  <a:ext uri="{0D108BD9-81ED-4DB2-BD59-A6C34878D82A}">
                    <a16:rowId xmlns:a16="http://schemas.microsoft.com/office/drawing/2014/main" val="3734934511"/>
                  </a:ext>
                </a:extLst>
              </a:tr>
              <a:tr h="0">
                <a:tc>
                  <a:txBody>
                    <a:bodyPr/>
                    <a:lstStyle/>
                    <a:p>
                      <a:r>
                        <a:rPr lang="en-US" sz="800" dirty="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pic>
        <p:nvPicPr>
          <p:cNvPr id="10" name="Picture 9">
            <a:extLst>
              <a:ext uri="{FF2B5EF4-FFF2-40B4-BE49-F238E27FC236}">
                <a16:creationId xmlns:a16="http://schemas.microsoft.com/office/drawing/2014/main" id="{F7F3EBF0-860C-48FA-153A-3ACCD6F6991D}"/>
              </a:ext>
            </a:extLst>
          </p:cNvPr>
          <p:cNvPicPr>
            <a:picLocks noChangeAspect="1"/>
          </p:cNvPicPr>
          <p:nvPr/>
        </p:nvPicPr>
        <p:blipFill>
          <a:blip r:embed="rId2"/>
          <a:stretch>
            <a:fillRect/>
          </a:stretch>
        </p:blipFill>
        <p:spPr>
          <a:xfrm>
            <a:off x="3765149" y="1312787"/>
            <a:ext cx="5117436" cy="3450282"/>
          </a:xfrm>
          <a:prstGeom prst="rect">
            <a:avLst/>
          </a:prstGeom>
        </p:spPr>
      </p:pic>
    </p:spTree>
    <p:extLst>
      <p:ext uri="{BB962C8B-B14F-4D97-AF65-F5344CB8AC3E}">
        <p14:creationId xmlns:p14="http://schemas.microsoft.com/office/powerpoint/2010/main" val="294551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Border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Builder” button, and create below border rack type</a:t>
            </a:r>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14</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2930023028"/>
              </p:ext>
            </p:extLst>
          </p:nvPr>
        </p:nvGraphicFramePr>
        <p:xfrm>
          <a:off x="546596" y="1545336"/>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rgbClr val="0070C0"/>
                          </a:solidFill>
                        </a:rPr>
                        <a:t>Border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t>vJunos-10x1-Leaf</a:t>
                      </a:r>
                    </a:p>
                  </a:txBody>
                  <a:tcPr/>
                </a:tc>
                <a:extLst>
                  <a:ext uri="{0D108BD9-81ED-4DB2-BD59-A6C34878D82A}">
                    <a16:rowId xmlns:a16="http://schemas.microsoft.com/office/drawing/2014/main" val="3734934511"/>
                  </a:ext>
                </a:extLst>
              </a:tr>
              <a:tr h="0">
                <a:tc>
                  <a:txBody>
                    <a:bodyPr/>
                    <a:lstStyle/>
                    <a:p>
                      <a:r>
                        <a:rPr lang="en-US" sz="800" dirty="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pic>
        <p:nvPicPr>
          <p:cNvPr id="6" name="Picture 5">
            <a:extLst>
              <a:ext uri="{FF2B5EF4-FFF2-40B4-BE49-F238E27FC236}">
                <a16:creationId xmlns:a16="http://schemas.microsoft.com/office/drawing/2014/main" id="{24A1ABB0-4005-A91C-335A-77C4394A5876}"/>
              </a:ext>
            </a:extLst>
          </p:cNvPr>
          <p:cNvPicPr>
            <a:picLocks noChangeAspect="1"/>
          </p:cNvPicPr>
          <p:nvPr/>
        </p:nvPicPr>
        <p:blipFill>
          <a:blip r:embed="rId2"/>
          <a:stretch>
            <a:fillRect/>
          </a:stretch>
        </p:blipFill>
        <p:spPr>
          <a:xfrm>
            <a:off x="3840480" y="1302794"/>
            <a:ext cx="5203072" cy="3294287"/>
          </a:xfrm>
          <a:prstGeom prst="rect">
            <a:avLst/>
          </a:prstGeom>
        </p:spPr>
      </p:pic>
    </p:spTree>
    <p:extLst>
      <p:ext uri="{BB962C8B-B14F-4D97-AF65-F5344CB8AC3E}">
        <p14:creationId xmlns:p14="http://schemas.microsoft.com/office/powerpoint/2010/main" val="2856507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Builder” button, and create below server rack type</a:t>
            </a:r>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solidFill>
                  <a:schemeClr val="bg1">
                    <a:lumMod val="75000"/>
                  </a:schemeClr>
                </a:solidFill>
              </a:rPr>
              <a:t>Click “Add logical link” and input server link information, then click to add another generic system</a:t>
            </a:r>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15</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1988780613"/>
              </p:ext>
            </p:extLst>
          </p:nvPr>
        </p:nvGraphicFramePr>
        <p:xfrm>
          <a:off x="548640" y="1545200"/>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0070C0"/>
                          </a:solidFill>
                        </a:rPr>
                        <a:t>Server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dirty="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2360262927"/>
              </p:ext>
            </p:extLst>
          </p:nvPr>
        </p:nvGraphicFramePr>
        <p:xfrm>
          <a:off x="546596" y="3000418"/>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Generic System Name</a:t>
                      </a:r>
                    </a:p>
                  </a:txBody>
                  <a:tcPr/>
                </a:tc>
                <a:tc>
                  <a:txBody>
                    <a:bodyPr/>
                    <a:lstStyle/>
                    <a:p>
                      <a:r>
                        <a:rPr lang="en-US" sz="800" dirty="0">
                          <a:solidFill>
                            <a:srgbClr val="BFBFBF"/>
                          </a:solidFill>
                        </a:rPr>
                        <a:t>A-BMS-1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dirty="0"/>
                        <a:t>Logical Device</a:t>
                      </a:r>
                    </a:p>
                  </a:txBody>
                  <a:tcPr/>
                </a:tc>
                <a:tc>
                  <a:txBody>
                    <a:bodyPr/>
                    <a:lstStyle/>
                    <a:p>
                      <a:r>
                        <a:rPr lang="en-US" sz="800" dirty="0">
                          <a:solidFill>
                            <a:srgbClr val="BFBFBF"/>
                          </a:solidFill>
                        </a:rPr>
                        <a:t>AOS-2x1-1</a:t>
                      </a:r>
                    </a:p>
                  </a:txBody>
                  <a:tcPr/>
                </a:tc>
                <a:extLst>
                  <a:ext uri="{0D108BD9-81ED-4DB2-BD59-A6C34878D82A}">
                    <a16:rowId xmlns:a16="http://schemas.microsoft.com/office/drawing/2014/main" val="2312277880"/>
                  </a:ext>
                </a:extLst>
              </a:tr>
            </a:tbl>
          </a:graphicData>
        </a:graphic>
      </p:graphicFrame>
      <p:pic>
        <p:nvPicPr>
          <p:cNvPr id="8" name="Picture 7">
            <a:extLst>
              <a:ext uri="{FF2B5EF4-FFF2-40B4-BE49-F238E27FC236}">
                <a16:creationId xmlns:a16="http://schemas.microsoft.com/office/drawing/2014/main" id="{1BE8385A-50E0-F483-78CC-A7775FBC5736}"/>
              </a:ext>
            </a:extLst>
          </p:cNvPr>
          <p:cNvPicPr>
            <a:picLocks noChangeAspect="1"/>
          </p:cNvPicPr>
          <p:nvPr/>
        </p:nvPicPr>
        <p:blipFill>
          <a:blip r:embed="rId3"/>
          <a:stretch>
            <a:fillRect/>
          </a:stretch>
        </p:blipFill>
        <p:spPr>
          <a:xfrm>
            <a:off x="3922861" y="1339536"/>
            <a:ext cx="5096977" cy="3227698"/>
          </a:xfrm>
          <a:prstGeom prst="rect">
            <a:avLst/>
          </a:prstGeom>
        </p:spPr>
      </p:pic>
      <p:graphicFrame>
        <p:nvGraphicFramePr>
          <p:cNvPr id="9" name="Table 7">
            <a:extLst>
              <a:ext uri="{FF2B5EF4-FFF2-40B4-BE49-F238E27FC236}">
                <a16:creationId xmlns:a16="http://schemas.microsoft.com/office/drawing/2014/main" id="{C0F248E2-A802-C093-FB1B-DC95DB1667C2}"/>
              </a:ext>
            </a:extLst>
          </p:cNvPr>
          <p:cNvGraphicFramePr>
            <a:graphicFrameLocks noGrp="1"/>
          </p:cNvGraphicFramePr>
          <p:nvPr>
            <p:extLst>
              <p:ext uri="{D42A27DB-BD31-4B8C-83A1-F6EECF244321}">
                <p14:modId xmlns:p14="http://schemas.microsoft.com/office/powerpoint/2010/main" val="2401112860"/>
              </p:ext>
            </p:extLst>
          </p:nvPr>
        </p:nvGraphicFramePr>
        <p:xfrm>
          <a:off x="546596" y="4094800"/>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A-switch-LAG1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Dual-Homed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75000"/>
                            </a:schemeClr>
                          </a:solidFill>
                        </a:rPr>
                        <a:t>LACP (Active)</a:t>
                      </a:r>
                    </a:p>
                  </a:txBody>
                  <a:tcPr/>
                </a:tc>
                <a:extLst>
                  <a:ext uri="{0D108BD9-81ED-4DB2-BD59-A6C34878D82A}">
                    <a16:rowId xmlns:a16="http://schemas.microsoft.com/office/drawing/2014/main" val="2312277880"/>
                  </a:ext>
                </a:extLst>
              </a:tr>
            </a:tbl>
          </a:graphicData>
        </a:graphic>
      </p:graphicFrame>
    </p:spTree>
    <p:extLst>
      <p:ext uri="{BB962C8B-B14F-4D97-AF65-F5344CB8AC3E}">
        <p14:creationId xmlns:p14="http://schemas.microsoft.com/office/powerpoint/2010/main" val="313138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Builder” button, and create below server rack type</a:t>
            </a:r>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solidFill>
                  <a:schemeClr val="bg1">
                    <a:lumMod val="75000"/>
                  </a:schemeClr>
                </a:solidFill>
              </a:rPr>
              <a:t>Click “Add logical link” and input server link information, then click to add another generic system</a:t>
            </a:r>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16</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874581181"/>
              </p:ext>
            </p:extLst>
          </p:nvPr>
        </p:nvGraphicFramePr>
        <p:xfrm>
          <a:off x="548640" y="1545200"/>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0070C0"/>
                          </a:solidFill>
                        </a:rPr>
                        <a:t>Server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dirty="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3216419832"/>
              </p:ext>
            </p:extLst>
          </p:nvPr>
        </p:nvGraphicFramePr>
        <p:xfrm>
          <a:off x="546596" y="3000418"/>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rgbClr val="BFBFBF"/>
                          </a:solidFill>
                        </a:rPr>
                        <a:t>A-BMS-1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dirty="0">
                          <a:solidFill>
                            <a:srgbClr val="BFBFBF"/>
                          </a:solidFill>
                        </a:rPr>
                        <a:t>AOS-2x1-1</a:t>
                      </a:r>
                    </a:p>
                  </a:txBody>
                  <a:tcPr/>
                </a:tc>
                <a:extLst>
                  <a:ext uri="{0D108BD9-81ED-4DB2-BD59-A6C34878D82A}">
                    <a16:rowId xmlns:a16="http://schemas.microsoft.com/office/drawing/2014/main" val="2312277880"/>
                  </a:ext>
                </a:extLst>
              </a:tr>
            </a:tbl>
          </a:graphicData>
        </a:graphic>
      </p:graphicFrame>
      <p:pic>
        <p:nvPicPr>
          <p:cNvPr id="5" name="Picture 4">
            <a:extLst>
              <a:ext uri="{FF2B5EF4-FFF2-40B4-BE49-F238E27FC236}">
                <a16:creationId xmlns:a16="http://schemas.microsoft.com/office/drawing/2014/main" id="{8DA031D9-0CAD-6FCC-B5E9-4E080A055AC3}"/>
              </a:ext>
            </a:extLst>
          </p:cNvPr>
          <p:cNvPicPr>
            <a:picLocks noChangeAspect="1"/>
          </p:cNvPicPr>
          <p:nvPr/>
        </p:nvPicPr>
        <p:blipFill>
          <a:blip r:embed="rId3"/>
          <a:stretch>
            <a:fillRect/>
          </a:stretch>
        </p:blipFill>
        <p:spPr>
          <a:xfrm>
            <a:off x="3840480" y="1311187"/>
            <a:ext cx="5228395" cy="3277501"/>
          </a:xfrm>
          <a:prstGeom prst="rect">
            <a:avLst/>
          </a:prstGeom>
        </p:spPr>
      </p:pic>
      <p:graphicFrame>
        <p:nvGraphicFramePr>
          <p:cNvPr id="6" name="Table 7">
            <a:extLst>
              <a:ext uri="{FF2B5EF4-FFF2-40B4-BE49-F238E27FC236}">
                <a16:creationId xmlns:a16="http://schemas.microsoft.com/office/drawing/2014/main" id="{4B008DD8-A0C1-3A13-AB2B-BF946196803A}"/>
              </a:ext>
            </a:extLst>
          </p:cNvPr>
          <p:cNvGraphicFramePr>
            <a:graphicFrameLocks noGrp="1"/>
          </p:cNvGraphicFramePr>
          <p:nvPr>
            <p:extLst>
              <p:ext uri="{D42A27DB-BD31-4B8C-83A1-F6EECF244321}">
                <p14:modId xmlns:p14="http://schemas.microsoft.com/office/powerpoint/2010/main" val="696910913"/>
              </p:ext>
            </p:extLst>
          </p:nvPr>
        </p:nvGraphicFramePr>
        <p:xfrm>
          <a:off x="546596" y="409123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A-switch-LAG1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Dual-Homed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75000"/>
                            </a:schemeClr>
                          </a:solidFill>
                        </a:rPr>
                        <a:t>LACP (Active)</a:t>
                      </a:r>
                    </a:p>
                  </a:txBody>
                  <a:tcPr/>
                </a:tc>
                <a:extLst>
                  <a:ext uri="{0D108BD9-81ED-4DB2-BD59-A6C34878D82A}">
                    <a16:rowId xmlns:a16="http://schemas.microsoft.com/office/drawing/2014/main" val="2312277880"/>
                  </a:ext>
                </a:extLst>
              </a:tr>
            </a:tbl>
          </a:graphicData>
        </a:graphic>
      </p:graphicFrame>
    </p:spTree>
    <p:extLst>
      <p:ext uri="{BB962C8B-B14F-4D97-AF65-F5344CB8AC3E}">
        <p14:creationId xmlns:p14="http://schemas.microsoft.com/office/powerpoint/2010/main" val="131891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Rack Types</a:t>
            </a:r>
            <a:r>
              <a:rPr lang="en-US" sz="1000" dirty="0">
                <a:solidFill>
                  <a:schemeClr val="bg1">
                    <a:lumMod val="75000"/>
                  </a:schemeClr>
                </a:solidFill>
              </a:rPr>
              <a:t>, click the “Create In Builder” button, and create below server rack type</a:t>
            </a:r>
          </a:p>
          <a:p>
            <a:pPr>
              <a:lnSpc>
                <a:spcPct val="100000"/>
              </a:lnSpc>
              <a:spcBef>
                <a:spcPts val="900"/>
              </a:spcBef>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t>Click “Add new generic system group”</a:t>
            </a:r>
            <a:r>
              <a:rPr lang="en-US" sz="1000" b="1" dirty="0"/>
              <a:t> </a:t>
            </a:r>
            <a:r>
              <a:rPr lang="en-US" sz="1000" dirty="0"/>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solidFill>
                  <a:schemeClr val="bg1">
                    <a:lumMod val="75000"/>
                  </a:schemeClr>
                </a:solidFill>
              </a:rPr>
              <a:t>Click “Add logical link” and input server link information, then click to add another generic system</a:t>
            </a:r>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17</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198186679"/>
              </p:ext>
            </p:extLst>
          </p:nvPr>
        </p:nvGraphicFramePr>
        <p:xfrm>
          <a:off x="548640" y="1545200"/>
          <a:ext cx="3130382" cy="106680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chemeClr val="bg1">
                              <a:lumMod val="75000"/>
                            </a:schemeClr>
                          </a:solidFill>
                        </a:rPr>
                        <a:t>Server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Fabric Connectivity Design</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solidFill>
                            <a:schemeClr val="bg1">
                              <a:lumMod val="75000"/>
                            </a:schemeClr>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solidFill>
                            <a:schemeClr val="bg1">
                              <a:lumMod val="75000"/>
                            </a:schemeClr>
                          </a:solidFill>
                        </a:rPr>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solidFill>
                            <a:schemeClr val="bg1">
                              <a:lumMod val="75000"/>
                            </a:schemeClr>
                          </a:solidFill>
                        </a:rPr>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2654029415"/>
              </p:ext>
            </p:extLst>
          </p:nvPr>
        </p:nvGraphicFramePr>
        <p:xfrm>
          <a:off x="546596" y="3000418"/>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rgbClr val="0070C0"/>
                          </a:solidFill>
                        </a:rPr>
                        <a:t>A-BMS-1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dirty="0">
                          <a:solidFill>
                            <a:srgbClr val="0070C0"/>
                          </a:solidFill>
                        </a:rPr>
                        <a:t>1</a:t>
                      </a:r>
                    </a:p>
                  </a:txBody>
                  <a:tcPr/>
                </a:tc>
                <a:extLst>
                  <a:ext uri="{0D108BD9-81ED-4DB2-BD59-A6C34878D82A}">
                    <a16:rowId xmlns:a16="http://schemas.microsoft.com/office/drawing/2014/main" val="2246386874"/>
                  </a:ext>
                </a:extLst>
              </a:tr>
              <a:tr h="0">
                <a:tc>
                  <a:txBody>
                    <a:bodyPr/>
                    <a:lstStyle/>
                    <a:p>
                      <a:r>
                        <a:rPr lang="en-US" sz="800" dirty="0"/>
                        <a:t>Logical Device</a:t>
                      </a:r>
                    </a:p>
                  </a:txBody>
                  <a:tcPr/>
                </a:tc>
                <a:tc>
                  <a:txBody>
                    <a:bodyPr/>
                    <a:lstStyle/>
                    <a:p>
                      <a:r>
                        <a:rPr lang="en-US" sz="800" dirty="0">
                          <a:solidFill>
                            <a:schemeClr val="tx1"/>
                          </a:solidFill>
                        </a:rPr>
                        <a:t>AOS-2x1-1</a:t>
                      </a:r>
                    </a:p>
                  </a:txBody>
                  <a:tcPr/>
                </a:tc>
                <a:extLst>
                  <a:ext uri="{0D108BD9-81ED-4DB2-BD59-A6C34878D82A}">
                    <a16:rowId xmlns:a16="http://schemas.microsoft.com/office/drawing/2014/main" val="2312277880"/>
                  </a:ext>
                </a:extLst>
              </a:tr>
            </a:tbl>
          </a:graphicData>
        </a:graphic>
      </p:graphicFrame>
      <p:graphicFrame>
        <p:nvGraphicFramePr>
          <p:cNvPr id="9" name="Table 7">
            <a:extLst>
              <a:ext uri="{FF2B5EF4-FFF2-40B4-BE49-F238E27FC236}">
                <a16:creationId xmlns:a16="http://schemas.microsoft.com/office/drawing/2014/main" id="{BFA89AF7-69B1-8575-F222-226EFBEBB888}"/>
              </a:ext>
            </a:extLst>
          </p:cNvPr>
          <p:cNvGraphicFramePr>
            <a:graphicFrameLocks noGrp="1"/>
          </p:cNvGraphicFramePr>
          <p:nvPr>
            <p:extLst>
              <p:ext uri="{D42A27DB-BD31-4B8C-83A1-F6EECF244321}">
                <p14:modId xmlns:p14="http://schemas.microsoft.com/office/powerpoint/2010/main" val="944892854"/>
              </p:ext>
            </p:extLst>
          </p:nvPr>
        </p:nvGraphicFramePr>
        <p:xfrm>
          <a:off x="546596" y="4098057"/>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A-switch-LAG1</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Attachment Type</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75000"/>
                            </a:schemeClr>
                          </a:solidFill>
                        </a:rPr>
                        <a:t>Dual-Homed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75000"/>
                            </a:schemeClr>
                          </a:solidFill>
                        </a:rPr>
                        <a:t>LACP (Active)</a:t>
                      </a:r>
                    </a:p>
                  </a:txBody>
                  <a:tcPr/>
                </a:tc>
                <a:extLst>
                  <a:ext uri="{0D108BD9-81ED-4DB2-BD59-A6C34878D82A}">
                    <a16:rowId xmlns:a16="http://schemas.microsoft.com/office/drawing/2014/main" val="2312277880"/>
                  </a:ext>
                </a:extLst>
              </a:tr>
            </a:tbl>
          </a:graphicData>
        </a:graphic>
      </p:graphicFrame>
      <p:grpSp>
        <p:nvGrpSpPr>
          <p:cNvPr id="13" name="Group 12">
            <a:extLst>
              <a:ext uri="{FF2B5EF4-FFF2-40B4-BE49-F238E27FC236}">
                <a16:creationId xmlns:a16="http://schemas.microsoft.com/office/drawing/2014/main" id="{E585E6ED-2F83-812C-315D-68921A4ADBE8}"/>
              </a:ext>
            </a:extLst>
          </p:cNvPr>
          <p:cNvGrpSpPr/>
          <p:nvPr/>
        </p:nvGrpSpPr>
        <p:grpSpPr>
          <a:xfrm>
            <a:off x="3922861" y="1494251"/>
            <a:ext cx="5108224" cy="3180705"/>
            <a:chOff x="3922861" y="1494251"/>
            <a:chExt cx="5108224" cy="3180705"/>
          </a:xfrm>
        </p:grpSpPr>
        <p:pic>
          <p:nvPicPr>
            <p:cNvPr id="11" name="Picture 10">
              <a:extLst>
                <a:ext uri="{FF2B5EF4-FFF2-40B4-BE49-F238E27FC236}">
                  <a16:creationId xmlns:a16="http://schemas.microsoft.com/office/drawing/2014/main" id="{4FAAD117-6213-4F2B-1623-E1203A84E51A}"/>
                </a:ext>
              </a:extLst>
            </p:cNvPr>
            <p:cNvPicPr>
              <a:picLocks noChangeAspect="1"/>
            </p:cNvPicPr>
            <p:nvPr/>
          </p:nvPicPr>
          <p:blipFill>
            <a:blip r:embed="rId3"/>
            <a:stretch>
              <a:fillRect/>
            </a:stretch>
          </p:blipFill>
          <p:spPr>
            <a:xfrm>
              <a:off x="3922861" y="1494251"/>
              <a:ext cx="5108224" cy="3180705"/>
            </a:xfrm>
            <a:prstGeom prst="rect">
              <a:avLst/>
            </a:prstGeom>
          </p:spPr>
        </p:pic>
        <p:pic>
          <p:nvPicPr>
            <p:cNvPr id="12" name="Picture 11">
              <a:extLst>
                <a:ext uri="{FF2B5EF4-FFF2-40B4-BE49-F238E27FC236}">
                  <a16:creationId xmlns:a16="http://schemas.microsoft.com/office/drawing/2014/main" id="{FB2CA715-830C-759D-72DE-58A8D763E217}"/>
                </a:ext>
              </a:extLst>
            </p:cNvPr>
            <p:cNvPicPr>
              <a:picLocks noChangeAspect="1"/>
            </p:cNvPicPr>
            <p:nvPr/>
          </p:nvPicPr>
          <p:blipFill>
            <a:blip r:embed="rId4"/>
            <a:stretch>
              <a:fillRect/>
            </a:stretch>
          </p:blipFill>
          <p:spPr>
            <a:xfrm>
              <a:off x="8091475" y="4438096"/>
              <a:ext cx="883279" cy="192017"/>
            </a:xfrm>
            <a:prstGeom prst="rect">
              <a:avLst/>
            </a:prstGeom>
          </p:spPr>
        </p:pic>
      </p:grpSp>
    </p:spTree>
    <p:extLst>
      <p:ext uri="{BB962C8B-B14F-4D97-AF65-F5344CB8AC3E}">
        <p14:creationId xmlns:p14="http://schemas.microsoft.com/office/powerpoint/2010/main" val="3491934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65050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Rack Types</a:t>
            </a:r>
            <a:r>
              <a:rPr lang="en-US" sz="1000" dirty="0">
                <a:solidFill>
                  <a:schemeClr val="bg1">
                    <a:lumMod val="75000"/>
                  </a:schemeClr>
                </a:solidFill>
              </a:rPr>
              <a:t>, click the “Create In Builder” button, and create below server rack type</a:t>
            </a:r>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t>Click “Add logical link”</a:t>
            </a:r>
            <a:r>
              <a:rPr lang="en-US" sz="1000" b="1" dirty="0"/>
              <a:t> </a:t>
            </a:r>
            <a:r>
              <a:rPr lang="en-US" sz="1000" dirty="0"/>
              <a:t>and input server link information, then click to add another generic system</a:t>
            </a:r>
            <a:br>
              <a:rPr lang="en-US" sz="1000" dirty="0"/>
            </a:br>
            <a:endParaRPr lang="en-US" sz="1000" dirty="0"/>
          </a:p>
          <a:p>
            <a:pPr>
              <a:lnSpc>
                <a:spcPct val="100000"/>
              </a:lnSpc>
              <a:spcBef>
                <a:spcPts val="1800"/>
              </a:spcBef>
            </a:pPr>
            <a:endParaRPr lang="en-US" sz="1000" dirty="0"/>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18</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nvGraphicFramePr>
        <p:xfrm>
          <a:off x="548640" y="1545200"/>
          <a:ext cx="3130382" cy="106680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chemeClr val="bg1">
                              <a:lumMod val="75000"/>
                            </a:schemeClr>
                          </a:solidFill>
                        </a:rPr>
                        <a:t>Server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Fabric Connectivity Design</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solidFill>
                            <a:schemeClr val="bg1">
                              <a:lumMod val="75000"/>
                            </a:schemeClr>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solidFill>
                            <a:schemeClr val="bg1">
                              <a:lumMod val="75000"/>
                            </a:schemeClr>
                          </a:solidFill>
                        </a:rPr>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solidFill>
                            <a:schemeClr val="bg1">
                              <a:lumMod val="75000"/>
                            </a:schemeClr>
                          </a:solidFill>
                        </a:rPr>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1680301772"/>
              </p:ext>
            </p:extLst>
          </p:nvPr>
        </p:nvGraphicFramePr>
        <p:xfrm>
          <a:off x="546596" y="3000418"/>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chemeClr val="bg1">
                              <a:lumMod val="75000"/>
                            </a:schemeClr>
                          </a:solidFill>
                        </a:rPr>
                        <a:t>A-BMS-1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1</a:t>
                      </a:r>
                    </a:p>
                  </a:txBody>
                  <a:tcPr/>
                </a:tc>
                <a:extLst>
                  <a:ext uri="{0D108BD9-81ED-4DB2-BD59-A6C34878D82A}">
                    <a16:rowId xmlns:a16="http://schemas.microsoft.com/office/drawing/2014/main" val="2246386874"/>
                  </a:ext>
                </a:extLst>
              </a:tr>
              <a:tr h="0">
                <a:tc>
                  <a:txBody>
                    <a:bodyPr/>
                    <a:lstStyle/>
                    <a:p>
                      <a:r>
                        <a:rPr lang="en-US" sz="800" dirty="0"/>
                        <a:t>Logical Device</a:t>
                      </a:r>
                    </a:p>
                  </a:txBody>
                  <a:tcPr/>
                </a:tc>
                <a:tc>
                  <a:txBody>
                    <a:bodyPr/>
                    <a:lstStyle/>
                    <a:p>
                      <a:r>
                        <a:rPr lang="en-US" sz="800" dirty="0">
                          <a:solidFill>
                            <a:schemeClr val="bg1">
                              <a:lumMod val="75000"/>
                            </a:schemeClr>
                          </a:solidFill>
                        </a:rPr>
                        <a:t>AOS-2x1-1</a:t>
                      </a:r>
                    </a:p>
                  </a:txBody>
                  <a:tcPr/>
                </a:tc>
                <a:extLst>
                  <a:ext uri="{0D108BD9-81ED-4DB2-BD59-A6C34878D82A}">
                    <a16:rowId xmlns:a16="http://schemas.microsoft.com/office/drawing/2014/main" val="2312277880"/>
                  </a:ext>
                </a:extLst>
              </a:tr>
            </a:tbl>
          </a:graphicData>
        </a:graphic>
      </p:graphicFrame>
      <p:graphicFrame>
        <p:nvGraphicFramePr>
          <p:cNvPr id="5" name="Table 7">
            <a:extLst>
              <a:ext uri="{FF2B5EF4-FFF2-40B4-BE49-F238E27FC236}">
                <a16:creationId xmlns:a16="http://schemas.microsoft.com/office/drawing/2014/main" id="{A9C33BB4-934A-0C45-F171-714C00172308}"/>
              </a:ext>
            </a:extLst>
          </p:cNvPr>
          <p:cNvGraphicFramePr>
            <a:graphicFrameLocks noGrp="1"/>
          </p:cNvGraphicFramePr>
          <p:nvPr>
            <p:extLst>
              <p:ext uri="{D42A27DB-BD31-4B8C-83A1-F6EECF244321}">
                <p14:modId xmlns:p14="http://schemas.microsoft.com/office/powerpoint/2010/main" val="660839947"/>
              </p:ext>
            </p:extLst>
          </p:nvPr>
        </p:nvGraphicFramePr>
        <p:xfrm>
          <a:off x="546596" y="4092415"/>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rgbClr val="0070C0"/>
                          </a:solidFill>
                        </a:rPr>
                        <a:t>A-switch-LAG1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dirty="0">
                          <a:solidFill>
                            <a:srgbClr val="3C3C3C"/>
                          </a:solidFill>
                        </a:rPr>
                        <a:t>Dual-Homed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rgbClr val="3C3C3C"/>
                          </a:solidFill>
                        </a:rPr>
                        <a:t>LACP (Active)</a:t>
                      </a:r>
                    </a:p>
                  </a:txBody>
                  <a:tcPr/>
                </a:tc>
                <a:extLst>
                  <a:ext uri="{0D108BD9-81ED-4DB2-BD59-A6C34878D82A}">
                    <a16:rowId xmlns:a16="http://schemas.microsoft.com/office/drawing/2014/main" val="2312277880"/>
                  </a:ext>
                </a:extLst>
              </a:tr>
            </a:tbl>
          </a:graphicData>
        </a:graphic>
      </p:graphicFrame>
      <p:grpSp>
        <p:nvGrpSpPr>
          <p:cNvPr id="13" name="Group 12">
            <a:extLst>
              <a:ext uri="{FF2B5EF4-FFF2-40B4-BE49-F238E27FC236}">
                <a16:creationId xmlns:a16="http://schemas.microsoft.com/office/drawing/2014/main" id="{65319318-7C54-474D-6571-0897724A9149}"/>
              </a:ext>
            </a:extLst>
          </p:cNvPr>
          <p:cNvGrpSpPr/>
          <p:nvPr/>
        </p:nvGrpSpPr>
        <p:grpSpPr>
          <a:xfrm>
            <a:off x="3922861" y="1467611"/>
            <a:ext cx="5140244" cy="3190290"/>
            <a:chOff x="3922861" y="1467611"/>
            <a:chExt cx="5140244" cy="3190290"/>
          </a:xfrm>
        </p:grpSpPr>
        <p:pic>
          <p:nvPicPr>
            <p:cNvPr id="10" name="Picture 9">
              <a:extLst>
                <a:ext uri="{FF2B5EF4-FFF2-40B4-BE49-F238E27FC236}">
                  <a16:creationId xmlns:a16="http://schemas.microsoft.com/office/drawing/2014/main" id="{3AD4F213-CEB9-15F4-D2BD-9641D4A63514}"/>
                </a:ext>
              </a:extLst>
            </p:cNvPr>
            <p:cNvPicPr>
              <a:picLocks noChangeAspect="1"/>
            </p:cNvPicPr>
            <p:nvPr/>
          </p:nvPicPr>
          <p:blipFill>
            <a:blip r:embed="rId3"/>
            <a:stretch>
              <a:fillRect/>
            </a:stretch>
          </p:blipFill>
          <p:spPr>
            <a:xfrm>
              <a:off x="3922861" y="1467611"/>
              <a:ext cx="5140244" cy="3190290"/>
            </a:xfrm>
            <a:prstGeom prst="rect">
              <a:avLst/>
            </a:prstGeom>
          </p:spPr>
        </p:pic>
        <p:pic>
          <p:nvPicPr>
            <p:cNvPr id="12" name="Picture 11">
              <a:extLst>
                <a:ext uri="{FF2B5EF4-FFF2-40B4-BE49-F238E27FC236}">
                  <a16:creationId xmlns:a16="http://schemas.microsoft.com/office/drawing/2014/main" id="{B4D7878C-EB76-479E-04C8-B15CECCFC650}"/>
                </a:ext>
              </a:extLst>
            </p:cNvPr>
            <p:cNvPicPr>
              <a:picLocks noChangeAspect="1"/>
            </p:cNvPicPr>
            <p:nvPr/>
          </p:nvPicPr>
          <p:blipFill>
            <a:blip r:embed="rId4"/>
            <a:stretch>
              <a:fillRect/>
            </a:stretch>
          </p:blipFill>
          <p:spPr>
            <a:xfrm>
              <a:off x="8091475" y="4411982"/>
              <a:ext cx="883279" cy="192017"/>
            </a:xfrm>
            <a:prstGeom prst="rect">
              <a:avLst/>
            </a:prstGeom>
          </p:spPr>
        </p:pic>
      </p:grpSp>
    </p:spTree>
    <p:extLst>
      <p:ext uri="{BB962C8B-B14F-4D97-AF65-F5344CB8AC3E}">
        <p14:creationId xmlns:p14="http://schemas.microsoft.com/office/powerpoint/2010/main" val="2852469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Click “Add new generic system group”</a:t>
            </a:r>
            <a:r>
              <a:rPr lang="en-US" sz="1000" b="1" dirty="0"/>
              <a:t> </a:t>
            </a:r>
            <a:r>
              <a:rPr lang="en-US" sz="1000" dirty="0"/>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logical link”</a:t>
            </a:r>
            <a:r>
              <a:rPr lang="en-US" sz="1000" b="1" dirty="0">
                <a:solidFill>
                  <a:schemeClr val="bg1">
                    <a:lumMod val="75000"/>
                  </a:schemeClr>
                </a:solidFill>
              </a:rPr>
              <a:t> </a:t>
            </a:r>
            <a:r>
              <a:rPr lang="en-US" sz="1000" dirty="0">
                <a:solidFill>
                  <a:schemeClr val="bg1">
                    <a:lumMod val="75000"/>
                  </a:schemeClr>
                </a:solidFill>
              </a:rPr>
              <a:t>and input server link information of another server, then click to add another generic system</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a:lnSpc>
                <a:spcPct val="100000"/>
              </a:lnSpc>
              <a:spcBef>
                <a:spcPts val="900"/>
              </a:spcBef>
            </a:pPr>
            <a:endParaRPr lang="en-US" sz="1000" dirty="0">
              <a:solidFill>
                <a:schemeClr val="bg1">
                  <a:lumMod val="75000"/>
                </a:schemeClr>
              </a:solidFill>
            </a:endParaRP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19</a:t>
            </a:fld>
            <a:endParaRPr lang="en-US"/>
          </a:p>
        </p:txBody>
      </p:sp>
      <p:graphicFrame>
        <p:nvGraphicFramePr>
          <p:cNvPr id="24" name="Table 7">
            <a:extLst>
              <a:ext uri="{FF2B5EF4-FFF2-40B4-BE49-F238E27FC236}">
                <a16:creationId xmlns:a16="http://schemas.microsoft.com/office/drawing/2014/main" id="{7614B6FF-8969-B947-B7A7-EF63B8FEBECA}"/>
              </a:ext>
            </a:extLst>
          </p:cNvPr>
          <p:cNvGraphicFramePr>
            <a:graphicFrameLocks noGrp="1"/>
          </p:cNvGraphicFramePr>
          <p:nvPr>
            <p:extLst>
              <p:ext uri="{D42A27DB-BD31-4B8C-83A1-F6EECF244321}">
                <p14:modId xmlns:p14="http://schemas.microsoft.com/office/powerpoint/2010/main" val="479743157"/>
              </p:ext>
            </p:extLst>
          </p:nvPr>
        </p:nvGraphicFramePr>
        <p:xfrm>
          <a:off x="533675" y="1405335"/>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rgbClr val="0070C0"/>
                          </a:solidFill>
                        </a:rPr>
                        <a:t>A-BMS-2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Generic System Count</a:t>
                      </a:r>
                    </a:p>
                  </a:txBody>
                  <a:tcPr/>
                </a:tc>
                <a:tc>
                  <a:txBody>
                    <a:bodyPr/>
                    <a:lstStyle/>
                    <a:p>
                      <a:r>
                        <a:rPr lang="en-US" sz="800" dirty="0">
                          <a:solidFill>
                            <a:srgbClr val="0070C0"/>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dirty="0"/>
                        <a:t>AOS-2x1-1</a:t>
                      </a:r>
                    </a:p>
                  </a:txBody>
                  <a:tcPr/>
                </a:tc>
                <a:extLst>
                  <a:ext uri="{0D108BD9-81ED-4DB2-BD59-A6C34878D82A}">
                    <a16:rowId xmlns:a16="http://schemas.microsoft.com/office/drawing/2014/main" val="2312277880"/>
                  </a:ext>
                </a:extLst>
              </a:tr>
            </a:tbl>
          </a:graphicData>
        </a:graphic>
      </p:graphicFrame>
      <p:graphicFrame>
        <p:nvGraphicFramePr>
          <p:cNvPr id="15" name="Table 7">
            <a:extLst>
              <a:ext uri="{FF2B5EF4-FFF2-40B4-BE49-F238E27FC236}">
                <a16:creationId xmlns:a16="http://schemas.microsoft.com/office/drawing/2014/main" id="{660F87B2-D59D-8B4F-9836-E57C93FA8775}"/>
              </a:ext>
            </a:extLst>
          </p:cNvPr>
          <p:cNvGraphicFramePr>
            <a:graphicFrameLocks noGrp="1"/>
          </p:cNvGraphicFramePr>
          <p:nvPr>
            <p:extLst>
              <p:ext uri="{D42A27DB-BD31-4B8C-83A1-F6EECF244321}">
                <p14:modId xmlns:p14="http://schemas.microsoft.com/office/powerpoint/2010/main" val="2094620063"/>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A-switch-LAG2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dirty="0">
                          <a:solidFill>
                            <a:srgbClr val="BFBFBF"/>
                          </a:solidFill>
                        </a:rPr>
                        <a:t>Dual-Homed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rgbClr val="BFBFBF"/>
                          </a:solidFill>
                        </a:rPr>
                        <a:t>LACP (Active)</a:t>
                      </a:r>
                    </a:p>
                  </a:txBody>
                  <a:tcPr/>
                </a:tc>
                <a:extLst>
                  <a:ext uri="{0D108BD9-81ED-4DB2-BD59-A6C34878D82A}">
                    <a16:rowId xmlns:a16="http://schemas.microsoft.com/office/drawing/2014/main" val="2312277880"/>
                  </a:ext>
                </a:extLst>
              </a:tr>
            </a:tbl>
          </a:graphicData>
        </a:graphic>
      </p:graphicFrame>
      <p:grpSp>
        <p:nvGrpSpPr>
          <p:cNvPr id="9" name="Group 8">
            <a:extLst>
              <a:ext uri="{FF2B5EF4-FFF2-40B4-BE49-F238E27FC236}">
                <a16:creationId xmlns:a16="http://schemas.microsoft.com/office/drawing/2014/main" id="{38C9E9D0-909D-B42E-BDC2-4B404423EAB2}"/>
              </a:ext>
            </a:extLst>
          </p:cNvPr>
          <p:cNvGrpSpPr/>
          <p:nvPr/>
        </p:nvGrpSpPr>
        <p:grpSpPr>
          <a:xfrm>
            <a:off x="3922861" y="1371941"/>
            <a:ext cx="5073051" cy="3154472"/>
            <a:chOff x="3922861" y="1371941"/>
            <a:chExt cx="5073051" cy="3154472"/>
          </a:xfrm>
        </p:grpSpPr>
        <p:pic>
          <p:nvPicPr>
            <p:cNvPr id="7" name="Picture 6">
              <a:extLst>
                <a:ext uri="{FF2B5EF4-FFF2-40B4-BE49-F238E27FC236}">
                  <a16:creationId xmlns:a16="http://schemas.microsoft.com/office/drawing/2014/main" id="{1AB0B1EB-B12F-B4EF-A250-0418701C60B8}"/>
                </a:ext>
              </a:extLst>
            </p:cNvPr>
            <p:cNvPicPr>
              <a:picLocks noChangeAspect="1"/>
            </p:cNvPicPr>
            <p:nvPr/>
          </p:nvPicPr>
          <p:blipFill>
            <a:blip r:embed="rId2"/>
            <a:stretch>
              <a:fillRect/>
            </a:stretch>
          </p:blipFill>
          <p:spPr>
            <a:xfrm>
              <a:off x="3922861" y="1371941"/>
              <a:ext cx="5073051" cy="3154472"/>
            </a:xfrm>
            <a:prstGeom prst="rect">
              <a:avLst/>
            </a:prstGeom>
          </p:spPr>
        </p:pic>
        <p:pic>
          <p:nvPicPr>
            <p:cNvPr id="8" name="Picture 7">
              <a:extLst>
                <a:ext uri="{FF2B5EF4-FFF2-40B4-BE49-F238E27FC236}">
                  <a16:creationId xmlns:a16="http://schemas.microsoft.com/office/drawing/2014/main" id="{8A628DF7-F5DF-7653-E40C-B8E03A0C9926}"/>
                </a:ext>
              </a:extLst>
            </p:cNvPr>
            <p:cNvPicPr>
              <a:picLocks noChangeAspect="1"/>
            </p:cNvPicPr>
            <p:nvPr/>
          </p:nvPicPr>
          <p:blipFill>
            <a:blip r:embed="rId3"/>
            <a:stretch>
              <a:fillRect/>
            </a:stretch>
          </p:blipFill>
          <p:spPr>
            <a:xfrm>
              <a:off x="8027753" y="4291519"/>
              <a:ext cx="883279" cy="192017"/>
            </a:xfrm>
            <a:prstGeom prst="rect">
              <a:avLst/>
            </a:prstGeom>
          </p:spPr>
        </p:pic>
      </p:grpSp>
    </p:spTree>
    <p:extLst>
      <p:ext uri="{BB962C8B-B14F-4D97-AF65-F5344CB8AC3E}">
        <p14:creationId xmlns:p14="http://schemas.microsoft.com/office/powerpoint/2010/main" val="290091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2</a:t>
            </a:fld>
            <a:endParaRPr lang="en-US"/>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Agenda</a:t>
            </a:r>
          </a:p>
        </p:txBody>
      </p:sp>
      <p:sp>
        <p:nvSpPr>
          <p:cNvPr id="4" name="Rounded Rectangle 3">
            <a:extLst>
              <a:ext uri="{FF2B5EF4-FFF2-40B4-BE49-F238E27FC236}">
                <a16:creationId xmlns:a16="http://schemas.microsoft.com/office/drawing/2014/main" id="{29ACD726-D9B7-0644-A9CB-06645702161B}"/>
              </a:ext>
            </a:extLst>
          </p:cNvPr>
          <p:cNvSpPr/>
          <p:nvPr/>
        </p:nvSpPr>
        <p:spPr>
          <a:xfrm>
            <a:off x="295599" y="1438197"/>
            <a:ext cx="2999293"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650DD3A-697A-0D48-B3EA-6D664CED296F}"/>
              </a:ext>
            </a:extLst>
          </p:cNvPr>
          <p:cNvSpPr txBox="1"/>
          <p:nvPr/>
        </p:nvSpPr>
        <p:spPr>
          <a:xfrm>
            <a:off x="385121" y="1568083"/>
            <a:ext cx="2512226" cy="1546577"/>
          </a:xfrm>
          <a:prstGeom prst="rect">
            <a:avLst/>
          </a:prstGeom>
          <a:noFill/>
        </p:spPr>
        <p:txBody>
          <a:bodyPr wrap="none" rtlCol="0">
            <a:spAutoFit/>
          </a:bodyPr>
          <a:lstStyle/>
          <a:p>
            <a:r>
              <a:rPr lang="en-US" dirty="0">
                <a:solidFill>
                  <a:schemeClr val="accent1">
                    <a:lumMod val="75000"/>
                  </a:schemeClr>
                </a:solidFill>
              </a:rPr>
              <a:t>Day-0 Fabric Onboarding</a:t>
            </a:r>
          </a:p>
          <a:p>
            <a:pPr marL="171450" indent="-171450">
              <a:buFont typeface="Arial" panose="020B0604020202020204" pitchFamily="34" charset="0"/>
              <a:buChar char="•"/>
            </a:pPr>
            <a:r>
              <a:rPr lang="en-US" sz="900" dirty="0">
                <a:solidFill>
                  <a:schemeClr val="accent1">
                    <a:lumMod val="75000"/>
                  </a:schemeClr>
                </a:solidFill>
              </a:rPr>
              <a:t>Virtual Device Profile Verification</a:t>
            </a:r>
          </a:p>
          <a:p>
            <a:pPr marL="171450" indent="-171450">
              <a:buFont typeface="Arial" panose="020B0604020202020204" pitchFamily="34" charset="0"/>
              <a:buChar char="•"/>
            </a:pPr>
            <a:r>
              <a:rPr lang="en-US" sz="900" dirty="0">
                <a:solidFill>
                  <a:schemeClr val="accent1">
                    <a:lumMod val="75000"/>
                  </a:schemeClr>
                </a:solidFill>
              </a:rPr>
              <a:t>Virtual Device Profile Cloning</a:t>
            </a:r>
          </a:p>
          <a:p>
            <a:pPr marL="171450" indent="-171450">
              <a:buFont typeface="Arial" panose="020B0604020202020204" pitchFamily="34" charset="0"/>
              <a:buChar char="•"/>
            </a:pPr>
            <a:r>
              <a:rPr lang="en-US" sz="900" dirty="0">
                <a:solidFill>
                  <a:schemeClr val="accent1">
                    <a:lumMod val="75000"/>
                  </a:schemeClr>
                </a:solidFill>
              </a:rPr>
              <a:t>Onboarding Virtual Nodes</a:t>
            </a:r>
          </a:p>
          <a:p>
            <a:pPr marL="171450" indent="-171450">
              <a:buFont typeface="Arial" panose="020B0604020202020204" pitchFamily="34" charset="0"/>
              <a:buChar char="•"/>
            </a:pPr>
            <a:r>
              <a:rPr lang="en-US" sz="900" dirty="0">
                <a:solidFill>
                  <a:schemeClr val="accent1">
                    <a:lumMod val="75000"/>
                  </a:schemeClr>
                </a:solidFill>
              </a:rPr>
              <a:t>Create ASN Pool and IP Pools</a:t>
            </a:r>
          </a:p>
          <a:p>
            <a:pPr marL="171450" indent="-171450">
              <a:buFont typeface="Arial" panose="020B0604020202020204" pitchFamily="34" charset="0"/>
              <a:buChar char="•"/>
            </a:pPr>
            <a:r>
              <a:rPr lang="en-US" sz="900" dirty="0">
                <a:solidFill>
                  <a:schemeClr val="accent1">
                    <a:lumMod val="75000"/>
                  </a:schemeClr>
                </a:solidFill>
              </a:rPr>
              <a:t>Create Logical Devices and Interface Maps</a:t>
            </a:r>
          </a:p>
          <a:p>
            <a:pPr marL="171450" indent="-171450">
              <a:buFont typeface="Arial" panose="020B0604020202020204" pitchFamily="34" charset="0"/>
              <a:buChar char="•"/>
            </a:pPr>
            <a:r>
              <a:rPr lang="en-US" sz="900" dirty="0">
                <a:solidFill>
                  <a:schemeClr val="accent1">
                    <a:lumMod val="75000"/>
                  </a:schemeClr>
                </a:solidFill>
              </a:rPr>
              <a:t>Create Rack Types</a:t>
            </a:r>
          </a:p>
          <a:p>
            <a:pPr marL="171450" indent="-171450">
              <a:buFont typeface="Arial" panose="020B0604020202020204" pitchFamily="34" charset="0"/>
              <a:buChar char="•"/>
            </a:pPr>
            <a:r>
              <a:rPr lang="en-US" sz="900" dirty="0">
                <a:solidFill>
                  <a:schemeClr val="accent1">
                    <a:lumMod val="75000"/>
                  </a:schemeClr>
                </a:solidFill>
              </a:rPr>
              <a:t>Create Templates</a:t>
            </a:r>
          </a:p>
          <a:p>
            <a:pPr marL="171450" indent="-171450">
              <a:buFont typeface="Arial" panose="020B0604020202020204" pitchFamily="34" charset="0"/>
              <a:buChar char="•"/>
            </a:pPr>
            <a:r>
              <a:rPr lang="en-US" sz="900" dirty="0">
                <a:solidFill>
                  <a:schemeClr val="accent1">
                    <a:lumMod val="75000"/>
                  </a:schemeClr>
                </a:solidFill>
              </a:rPr>
              <a:t>Create Blueprints</a:t>
            </a:r>
          </a:p>
          <a:p>
            <a:pPr marL="171450" indent="-171450">
              <a:buFont typeface="Arial" panose="020B0604020202020204" pitchFamily="34" charset="0"/>
              <a:buChar char="•"/>
            </a:pPr>
            <a:endParaRPr lang="en-US" sz="900" dirty="0">
              <a:solidFill>
                <a:schemeClr val="accent1">
                  <a:lumMod val="75000"/>
                </a:schemeClr>
              </a:solidFill>
            </a:endParaRPr>
          </a:p>
        </p:txBody>
      </p:sp>
      <p:sp>
        <p:nvSpPr>
          <p:cNvPr id="7" name="Rounded Rectangle 6">
            <a:extLst>
              <a:ext uri="{FF2B5EF4-FFF2-40B4-BE49-F238E27FC236}">
                <a16:creationId xmlns:a16="http://schemas.microsoft.com/office/drawing/2014/main" id="{3BA07812-E03A-D949-AA50-2E8FF644FD5E}"/>
              </a:ext>
            </a:extLst>
          </p:cNvPr>
          <p:cNvSpPr/>
          <p:nvPr/>
        </p:nvSpPr>
        <p:spPr>
          <a:xfrm>
            <a:off x="3635324" y="1438197"/>
            <a:ext cx="2999232"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C823089-BCDD-3445-B9AD-1AA3D4BE7F63}"/>
              </a:ext>
            </a:extLst>
          </p:cNvPr>
          <p:cNvSpPr txBox="1"/>
          <p:nvPr/>
        </p:nvSpPr>
        <p:spPr>
          <a:xfrm>
            <a:off x="3724847" y="1568083"/>
            <a:ext cx="2300630" cy="1408078"/>
          </a:xfrm>
          <a:prstGeom prst="rect">
            <a:avLst/>
          </a:prstGeom>
          <a:noFill/>
        </p:spPr>
        <p:txBody>
          <a:bodyPr wrap="none" rtlCol="0">
            <a:spAutoFit/>
          </a:bodyPr>
          <a:lstStyle/>
          <a:p>
            <a:r>
              <a:rPr lang="en-US" dirty="0">
                <a:solidFill>
                  <a:schemeClr val="accent1">
                    <a:lumMod val="75000"/>
                  </a:schemeClr>
                </a:solidFill>
              </a:rPr>
              <a:t>Day-1 Service Provisioning</a:t>
            </a:r>
          </a:p>
          <a:p>
            <a:pPr marL="171450" indent="-171450">
              <a:buFont typeface="Arial" panose="020B0604020202020204" pitchFamily="34" charset="0"/>
              <a:buChar char="•"/>
            </a:pPr>
            <a:r>
              <a:rPr lang="en-US" sz="900" dirty="0">
                <a:solidFill>
                  <a:schemeClr val="accent1">
                    <a:lumMod val="75000"/>
                  </a:schemeClr>
                </a:solidFill>
              </a:rPr>
              <a:t>Create Routing Zones</a:t>
            </a:r>
          </a:p>
          <a:p>
            <a:pPr marL="171450" indent="-171450">
              <a:buFont typeface="Arial" panose="020B0604020202020204" pitchFamily="34" charset="0"/>
              <a:buChar char="•"/>
            </a:pPr>
            <a:r>
              <a:rPr lang="en-US" sz="900" dirty="0">
                <a:solidFill>
                  <a:schemeClr val="accent1">
                    <a:lumMod val="75000"/>
                  </a:schemeClr>
                </a:solidFill>
              </a:rPr>
              <a:t>Create Virtual Networks</a:t>
            </a:r>
          </a:p>
          <a:p>
            <a:pPr marL="171450" indent="-171450">
              <a:buFont typeface="Arial" panose="020B0604020202020204" pitchFamily="34" charset="0"/>
              <a:buChar char="•"/>
            </a:pPr>
            <a:r>
              <a:rPr lang="en-US" sz="900" dirty="0">
                <a:solidFill>
                  <a:schemeClr val="accent1">
                    <a:lumMod val="75000"/>
                  </a:schemeClr>
                </a:solidFill>
              </a:rPr>
              <a:t>Assign Virtual Network to Switchports</a:t>
            </a:r>
          </a:p>
          <a:p>
            <a:pPr marL="171450" indent="-171450">
              <a:buFont typeface="Arial" panose="020B0604020202020204" pitchFamily="34" charset="0"/>
              <a:buChar char="•"/>
            </a:pPr>
            <a:r>
              <a:rPr lang="en-US" sz="900" dirty="0">
                <a:solidFill>
                  <a:schemeClr val="accent1">
                    <a:lumMod val="75000"/>
                  </a:schemeClr>
                </a:solidFill>
              </a:rPr>
              <a:t>Add Server Links</a:t>
            </a:r>
          </a:p>
          <a:p>
            <a:pPr marL="171450" indent="-171450">
              <a:buFont typeface="Arial" panose="020B0604020202020204" pitchFamily="34" charset="0"/>
              <a:buChar char="•"/>
            </a:pPr>
            <a:r>
              <a:rPr lang="en-US" sz="900" dirty="0">
                <a:solidFill>
                  <a:schemeClr val="accent1">
                    <a:lumMod val="75000"/>
                  </a:schemeClr>
                </a:solidFill>
              </a:rPr>
              <a:t>Data Center Interconnect</a:t>
            </a:r>
          </a:p>
          <a:p>
            <a:pPr marL="171450" indent="-171450">
              <a:buFont typeface="Arial" panose="020B0604020202020204" pitchFamily="34" charset="0"/>
              <a:buChar char="•"/>
            </a:pPr>
            <a:r>
              <a:rPr lang="en-US" sz="900" dirty="0">
                <a:solidFill>
                  <a:schemeClr val="accent1">
                    <a:lumMod val="75000"/>
                  </a:schemeClr>
                </a:solidFill>
              </a:rPr>
              <a:t>DCI Addendum: Direct Peering</a:t>
            </a:r>
          </a:p>
          <a:p>
            <a:pPr marL="171450" indent="-171450">
              <a:buFont typeface="Arial" panose="020B0604020202020204" pitchFamily="34" charset="0"/>
              <a:buChar char="•"/>
            </a:pPr>
            <a:r>
              <a:rPr lang="en-US" sz="900" dirty="0">
                <a:solidFill>
                  <a:schemeClr val="accent1">
                    <a:lumMod val="75000"/>
                  </a:schemeClr>
                </a:solidFill>
              </a:rPr>
              <a:t>Core/WAN Connectivity</a:t>
            </a:r>
          </a:p>
          <a:p>
            <a:pPr marL="171450" indent="-171450">
              <a:buFont typeface="Arial" panose="020B0604020202020204" pitchFamily="34" charset="0"/>
              <a:buChar char="•"/>
            </a:pPr>
            <a:r>
              <a:rPr lang="en-US" sz="900" dirty="0">
                <a:solidFill>
                  <a:schemeClr val="accent1">
                    <a:lumMod val="75000"/>
                  </a:schemeClr>
                </a:solidFill>
              </a:rPr>
              <a:t>Internet Connectivity</a:t>
            </a:r>
          </a:p>
        </p:txBody>
      </p:sp>
      <p:sp>
        <p:nvSpPr>
          <p:cNvPr id="9" name="Rounded Rectangle 8">
            <a:extLst>
              <a:ext uri="{FF2B5EF4-FFF2-40B4-BE49-F238E27FC236}">
                <a16:creationId xmlns:a16="http://schemas.microsoft.com/office/drawing/2014/main" id="{318ABDE3-7C15-C945-AB3B-1D5296237598}"/>
              </a:ext>
            </a:extLst>
          </p:cNvPr>
          <p:cNvSpPr/>
          <p:nvPr/>
        </p:nvSpPr>
        <p:spPr>
          <a:xfrm>
            <a:off x="295599" y="3170559"/>
            <a:ext cx="2999293"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CFE89489-6723-6741-B577-75621D7AB605}"/>
              </a:ext>
            </a:extLst>
          </p:cNvPr>
          <p:cNvSpPr txBox="1"/>
          <p:nvPr/>
        </p:nvSpPr>
        <p:spPr>
          <a:xfrm>
            <a:off x="385121" y="3300445"/>
            <a:ext cx="2650113" cy="1131079"/>
          </a:xfrm>
          <a:prstGeom prst="rect">
            <a:avLst/>
          </a:prstGeom>
          <a:noFill/>
        </p:spPr>
        <p:txBody>
          <a:bodyPr wrap="square" rtlCol="0">
            <a:spAutoFit/>
          </a:bodyPr>
          <a:lstStyle/>
          <a:p>
            <a:r>
              <a:rPr lang="en-US" dirty="0">
                <a:solidFill>
                  <a:schemeClr val="accent1">
                    <a:lumMod val="75000"/>
                  </a:schemeClr>
                </a:solidFill>
              </a:rPr>
              <a:t>Day-2 Operational Scenarios</a:t>
            </a:r>
          </a:p>
          <a:p>
            <a:pPr marL="171450" indent="-171450">
              <a:buFont typeface="Arial" panose="020B0604020202020204" pitchFamily="34" charset="0"/>
              <a:buChar char="•"/>
            </a:pPr>
            <a:r>
              <a:rPr lang="en-US" sz="900" dirty="0">
                <a:solidFill>
                  <a:schemeClr val="accent1">
                    <a:lumMod val="75000"/>
                  </a:schemeClr>
                </a:solidFill>
              </a:rPr>
              <a:t>Incorrect Cable Patch  (RCA, LLDP Link Discovery, Time Voyager)</a:t>
            </a:r>
          </a:p>
          <a:p>
            <a:pPr marL="171450" indent="-171450">
              <a:buFont typeface="Arial" panose="020B0604020202020204" pitchFamily="34" charset="0"/>
              <a:buChar char="•"/>
            </a:pPr>
            <a:r>
              <a:rPr lang="en-US" sz="900" dirty="0">
                <a:solidFill>
                  <a:schemeClr val="accent1">
                    <a:lumMod val="75000"/>
                  </a:schemeClr>
                </a:solidFill>
              </a:rPr>
              <a:t>Config Deviation Checking</a:t>
            </a:r>
          </a:p>
          <a:p>
            <a:pPr marL="171450" indent="-171450">
              <a:buFont typeface="Arial" panose="020B0604020202020204" pitchFamily="34" charset="0"/>
              <a:buChar char="•"/>
            </a:pPr>
            <a:r>
              <a:rPr lang="en-US" sz="900" dirty="0">
                <a:solidFill>
                  <a:schemeClr val="accent1">
                    <a:lumMod val="75000"/>
                  </a:schemeClr>
                </a:solidFill>
              </a:rPr>
              <a:t>Apply custom config through </a:t>
            </a:r>
            <a:r>
              <a:rPr lang="en-US" sz="900" dirty="0" err="1">
                <a:solidFill>
                  <a:schemeClr val="accent1">
                    <a:lumMod val="75000"/>
                  </a:schemeClr>
                </a:solidFill>
              </a:rPr>
              <a:t>Configlet</a:t>
            </a:r>
            <a:endParaRPr lang="en-US" sz="900" dirty="0">
              <a:solidFill>
                <a:schemeClr val="accent1">
                  <a:lumMod val="75000"/>
                </a:schemeClr>
              </a:solidFill>
            </a:endParaRPr>
          </a:p>
          <a:p>
            <a:pPr marL="171450" indent="-171450">
              <a:buFont typeface="Arial" panose="020B0604020202020204" pitchFamily="34" charset="0"/>
              <a:buChar char="•"/>
            </a:pPr>
            <a:r>
              <a:rPr lang="en-US" sz="900" dirty="0">
                <a:solidFill>
                  <a:schemeClr val="accent1">
                    <a:lumMod val="75000"/>
                  </a:schemeClr>
                </a:solidFill>
              </a:rPr>
              <a:t>View Telemetry Data</a:t>
            </a:r>
          </a:p>
          <a:p>
            <a:pPr marL="171450" indent="-171450">
              <a:buFont typeface="Arial" panose="020B0604020202020204" pitchFamily="34" charset="0"/>
              <a:buChar char="•"/>
            </a:pPr>
            <a:r>
              <a:rPr lang="en-US" sz="900" dirty="0">
                <a:solidFill>
                  <a:schemeClr val="accent1">
                    <a:lumMod val="75000"/>
                  </a:schemeClr>
                </a:solidFill>
              </a:rPr>
              <a:t>Hardware Replacement</a:t>
            </a:r>
          </a:p>
        </p:txBody>
      </p:sp>
      <p:sp>
        <p:nvSpPr>
          <p:cNvPr id="11" name="Rounded Rectangle 10">
            <a:extLst>
              <a:ext uri="{FF2B5EF4-FFF2-40B4-BE49-F238E27FC236}">
                <a16:creationId xmlns:a16="http://schemas.microsoft.com/office/drawing/2014/main" id="{636E0519-A675-0C4A-A171-63FB708B82F4}"/>
              </a:ext>
            </a:extLst>
          </p:cNvPr>
          <p:cNvSpPr/>
          <p:nvPr/>
        </p:nvSpPr>
        <p:spPr>
          <a:xfrm>
            <a:off x="3635324" y="3170559"/>
            <a:ext cx="2999232"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E59E87DD-1AA9-3C48-9D7F-147DF0EC413F}"/>
              </a:ext>
            </a:extLst>
          </p:cNvPr>
          <p:cNvSpPr txBox="1"/>
          <p:nvPr/>
        </p:nvSpPr>
        <p:spPr>
          <a:xfrm>
            <a:off x="3724847" y="3300445"/>
            <a:ext cx="2801743" cy="1131079"/>
          </a:xfrm>
          <a:prstGeom prst="rect">
            <a:avLst/>
          </a:prstGeom>
          <a:noFill/>
        </p:spPr>
        <p:txBody>
          <a:bodyPr wrap="square" rtlCol="0">
            <a:spAutoFit/>
          </a:bodyPr>
          <a:lstStyle/>
          <a:p>
            <a:r>
              <a:rPr lang="en-US" dirty="0">
                <a:solidFill>
                  <a:schemeClr val="accent1">
                    <a:lumMod val="75000"/>
                  </a:schemeClr>
                </a:solidFill>
              </a:rPr>
              <a:t>Future Documentation</a:t>
            </a:r>
          </a:p>
          <a:p>
            <a:pPr marL="171450" indent="-171450">
              <a:buFont typeface="Arial" panose="020B0604020202020204" pitchFamily="34" charset="0"/>
              <a:buChar char="•"/>
            </a:pPr>
            <a:r>
              <a:rPr lang="en-US" sz="900" dirty="0">
                <a:solidFill>
                  <a:schemeClr val="accent1">
                    <a:lumMod val="75000"/>
                  </a:schemeClr>
                </a:solidFill>
              </a:rPr>
              <a:t>Firewall Service Chaining</a:t>
            </a:r>
          </a:p>
          <a:p>
            <a:pPr marL="514350" lvl="1" indent="-171450">
              <a:buFont typeface="Arial" panose="020B0604020202020204" pitchFamily="34" charset="0"/>
              <a:buChar char="•"/>
            </a:pPr>
            <a:r>
              <a:rPr lang="en-US" sz="900" dirty="0">
                <a:solidFill>
                  <a:schemeClr val="accent1">
                    <a:lumMod val="75000"/>
                  </a:schemeClr>
                </a:solidFill>
              </a:rPr>
              <a:t>Cluster with Service Block</a:t>
            </a:r>
          </a:p>
          <a:p>
            <a:pPr marL="514350" lvl="1" indent="-171450">
              <a:buFont typeface="Arial" panose="020B0604020202020204" pitchFamily="34" charset="0"/>
              <a:buChar char="•"/>
            </a:pPr>
            <a:r>
              <a:rPr lang="en-US" sz="900" dirty="0">
                <a:solidFill>
                  <a:schemeClr val="accent1">
                    <a:lumMod val="75000"/>
                  </a:schemeClr>
                </a:solidFill>
              </a:rPr>
              <a:t>Type-5 Route (fabric integrated) with MNHA</a:t>
            </a:r>
          </a:p>
          <a:p>
            <a:pPr marL="171450" indent="-171450">
              <a:buFont typeface="Arial" panose="020B0604020202020204" pitchFamily="34" charset="0"/>
              <a:buChar char="•"/>
            </a:pPr>
            <a:r>
              <a:rPr lang="en-US" sz="900" dirty="0">
                <a:solidFill>
                  <a:schemeClr val="accent1">
                    <a:lumMod val="75000"/>
                  </a:schemeClr>
                </a:solidFill>
              </a:rPr>
              <a:t>VLAN Stitching</a:t>
            </a:r>
          </a:p>
          <a:p>
            <a:pPr marL="171450" indent="-171450">
              <a:buFont typeface="Arial" panose="020B0604020202020204" pitchFamily="34" charset="0"/>
              <a:buChar char="•"/>
            </a:pPr>
            <a:r>
              <a:rPr lang="en-US" sz="900" dirty="0" err="1">
                <a:solidFill>
                  <a:schemeClr val="accent1">
                    <a:lumMod val="75000"/>
                  </a:schemeClr>
                </a:solidFill>
              </a:rPr>
              <a:t>vEvo</a:t>
            </a:r>
            <a:r>
              <a:rPr lang="en-US" sz="900" dirty="0">
                <a:solidFill>
                  <a:schemeClr val="accent1">
                    <a:lumMod val="75000"/>
                  </a:schemeClr>
                </a:solidFill>
              </a:rPr>
              <a:t> Fabric</a:t>
            </a:r>
          </a:p>
        </p:txBody>
      </p:sp>
      <p:sp>
        <p:nvSpPr>
          <p:cNvPr id="3" name="Rounded Rectangle 2">
            <a:extLst>
              <a:ext uri="{FF2B5EF4-FFF2-40B4-BE49-F238E27FC236}">
                <a16:creationId xmlns:a16="http://schemas.microsoft.com/office/drawing/2014/main" id="{E0F36424-A162-1859-8FC7-DDFC96776108}"/>
              </a:ext>
            </a:extLst>
          </p:cNvPr>
          <p:cNvSpPr/>
          <p:nvPr/>
        </p:nvSpPr>
        <p:spPr>
          <a:xfrm>
            <a:off x="1965430" y="1060555"/>
            <a:ext cx="2999293" cy="282313"/>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lumMod val="75000"/>
                  </a:schemeClr>
                </a:solidFill>
              </a:rPr>
              <a:t>Prepping your Lab</a:t>
            </a:r>
          </a:p>
        </p:txBody>
      </p:sp>
    </p:spTree>
    <p:extLst>
      <p:ext uri="{BB962C8B-B14F-4D97-AF65-F5344CB8AC3E}">
        <p14:creationId xmlns:p14="http://schemas.microsoft.com/office/powerpoint/2010/main" val="343324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20</a:t>
            </a:fld>
            <a:endParaRPr lang="en-US"/>
          </a:p>
        </p:txBody>
      </p:sp>
      <p:sp>
        <p:nvSpPr>
          <p:cNvPr id="21" name="Content Placeholder 2">
            <a:extLst>
              <a:ext uri="{FF2B5EF4-FFF2-40B4-BE49-F238E27FC236}">
                <a16:creationId xmlns:a16="http://schemas.microsoft.com/office/drawing/2014/main" id="{6087BCA5-5ABC-6C48-9119-7A3B2022880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Click “Add logical link”</a:t>
            </a:r>
            <a:r>
              <a:rPr lang="en-US" sz="1000" b="1" dirty="0"/>
              <a:t> </a:t>
            </a:r>
            <a:r>
              <a:rPr lang="en-US" sz="1000" dirty="0"/>
              <a:t>and input server link information of another server, then click to add another generic system</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p:txBody>
      </p:sp>
      <p:graphicFrame>
        <p:nvGraphicFramePr>
          <p:cNvPr id="22" name="Table 7">
            <a:extLst>
              <a:ext uri="{FF2B5EF4-FFF2-40B4-BE49-F238E27FC236}">
                <a16:creationId xmlns:a16="http://schemas.microsoft.com/office/drawing/2014/main" id="{ACFA131C-3EC1-8441-B881-F6C3FE3AC769}"/>
              </a:ext>
            </a:extLst>
          </p:cNvPr>
          <p:cNvGraphicFramePr>
            <a:graphicFrameLocks noGrp="1"/>
          </p:cNvGraphicFramePr>
          <p:nvPr>
            <p:extLst>
              <p:ext uri="{D42A27DB-BD31-4B8C-83A1-F6EECF244321}">
                <p14:modId xmlns:p14="http://schemas.microsoft.com/office/powerpoint/2010/main" val="1169921025"/>
              </p:ext>
            </p:extLst>
          </p:nvPr>
        </p:nvGraphicFramePr>
        <p:xfrm>
          <a:off x="533675" y="140533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Generic System Name</a:t>
                      </a:r>
                    </a:p>
                  </a:txBody>
                  <a:tcPr/>
                </a:tc>
                <a:tc>
                  <a:txBody>
                    <a:bodyPr/>
                    <a:lstStyle/>
                    <a:p>
                      <a:r>
                        <a:rPr lang="en-US" sz="800" dirty="0">
                          <a:solidFill>
                            <a:srgbClr val="BFBFBF"/>
                          </a:solidFill>
                        </a:rPr>
                        <a:t>A-BMS-2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dirty="0"/>
                        <a:t>Logical Device</a:t>
                      </a:r>
                    </a:p>
                  </a:txBody>
                  <a:tcPr/>
                </a:tc>
                <a:tc>
                  <a:txBody>
                    <a:bodyPr/>
                    <a:lstStyle/>
                    <a:p>
                      <a:r>
                        <a:rPr lang="en-US" sz="800" dirty="0">
                          <a:solidFill>
                            <a:srgbClr val="BFBFBF"/>
                          </a:solidFill>
                        </a:rPr>
                        <a:t>AOS-2x1-1</a:t>
                      </a:r>
                    </a:p>
                  </a:txBody>
                  <a:tcPr/>
                </a:tc>
                <a:extLst>
                  <a:ext uri="{0D108BD9-81ED-4DB2-BD59-A6C34878D82A}">
                    <a16:rowId xmlns:a16="http://schemas.microsoft.com/office/drawing/2014/main" val="2312277880"/>
                  </a:ext>
                </a:extLst>
              </a:tr>
            </a:tbl>
          </a:graphicData>
        </a:graphic>
      </p:graphicFrame>
      <p:graphicFrame>
        <p:nvGraphicFramePr>
          <p:cNvPr id="23" name="Table 7">
            <a:extLst>
              <a:ext uri="{FF2B5EF4-FFF2-40B4-BE49-F238E27FC236}">
                <a16:creationId xmlns:a16="http://schemas.microsoft.com/office/drawing/2014/main" id="{74836588-32EB-8A43-A69F-A833540A5697}"/>
              </a:ext>
            </a:extLst>
          </p:cNvPr>
          <p:cNvGraphicFramePr>
            <a:graphicFrameLocks noGrp="1"/>
          </p:cNvGraphicFramePr>
          <p:nvPr>
            <p:extLst>
              <p:ext uri="{D42A27DB-BD31-4B8C-83A1-F6EECF244321}">
                <p14:modId xmlns:p14="http://schemas.microsoft.com/office/powerpoint/2010/main" val="1406465704"/>
              </p:ext>
            </p:extLst>
          </p:nvPr>
        </p:nvGraphicFramePr>
        <p:xfrm>
          <a:off x="533675" y="2660904"/>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rgbClr val="0070C0"/>
                          </a:solidFill>
                        </a:rPr>
                        <a:t>A-switch-LAG2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dirty="0">
                          <a:solidFill>
                            <a:srgbClr val="3C3C3C"/>
                          </a:solidFill>
                        </a:rPr>
                        <a:t>Dual-Homed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rgbClr val="3C3C3C"/>
                          </a:solidFill>
                        </a:rPr>
                        <a:t>LACP (Active)</a:t>
                      </a:r>
                    </a:p>
                  </a:txBody>
                  <a:tcPr/>
                </a:tc>
                <a:extLst>
                  <a:ext uri="{0D108BD9-81ED-4DB2-BD59-A6C34878D82A}">
                    <a16:rowId xmlns:a16="http://schemas.microsoft.com/office/drawing/2014/main" val="2312277880"/>
                  </a:ext>
                </a:extLst>
              </a:tr>
            </a:tbl>
          </a:graphicData>
        </a:graphic>
      </p:graphicFrame>
      <p:grpSp>
        <p:nvGrpSpPr>
          <p:cNvPr id="10" name="Group 9">
            <a:extLst>
              <a:ext uri="{FF2B5EF4-FFF2-40B4-BE49-F238E27FC236}">
                <a16:creationId xmlns:a16="http://schemas.microsoft.com/office/drawing/2014/main" id="{A75B6AC0-6399-FF18-273B-C58DC256D896}"/>
              </a:ext>
            </a:extLst>
          </p:cNvPr>
          <p:cNvGrpSpPr/>
          <p:nvPr/>
        </p:nvGrpSpPr>
        <p:grpSpPr>
          <a:xfrm>
            <a:off x="3814638" y="1415290"/>
            <a:ext cx="5255552" cy="3287009"/>
            <a:chOff x="3814638" y="1415290"/>
            <a:chExt cx="5255552" cy="3287009"/>
          </a:xfrm>
        </p:grpSpPr>
        <p:pic>
          <p:nvPicPr>
            <p:cNvPr id="8" name="Picture 7">
              <a:extLst>
                <a:ext uri="{FF2B5EF4-FFF2-40B4-BE49-F238E27FC236}">
                  <a16:creationId xmlns:a16="http://schemas.microsoft.com/office/drawing/2014/main" id="{B6046621-DB47-BD32-C027-8245E83035BD}"/>
                </a:ext>
              </a:extLst>
            </p:cNvPr>
            <p:cNvPicPr>
              <a:picLocks noChangeAspect="1"/>
            </p:cNvPicPr>
            <p:nvPr/>
          </p:nvPicPr>
          <p:blipFill>
            <a:blip r:embed="rId2"/>
            <a:stretch>
              <a:fillRect/>
            </a:stretch>
          </p:blipFill>
          <p:spPr>
            <a:xfrm>
              <a:off x="3814638" y="1415290"/>
              <a:ext cx="5255552" cy="3287009"/>
            </a:xfrm>
            <a:prstGeom prst="rect">
              <a:avLst/>
            </a:prstGeom>
          </p:spPr>
        </p:pic>
        <p:pic>
          <p:nvPicPr>
            <p:cNvPr id="9" name="Picture 8">
              <a:extLst>
                <a:ext uri="{FF2B5EF4-FFF2-40B4-BE49-F238E27FC236}">
                  <a16:creationId xmlns:a16="http://schemas.microsoft.com/office/drawing/2014/main" id="{F3F3D451-3499-E840-A61E-F9445052BB48}"/>
                </a:ext>
              </a:extLst>
            </p:cNvPr>
            <p:cNvPicPr>
              <a:picLocks noChangeAspect="1"/>
            </p:cNvPicPr>
            <p:nvPr/>
          </p:nvPicPr>
          <p:blipFill>
            <a:blip r:embed="rId3"/>
            <a:stretch>
              <a:fillRect/>
            </a:stretch>
          </p:blipFill>
          <p:spPr>
            <a:xfrm>
              <a:off x="8091475" y="4441647"/>
              <a:ext cx="883279" cy="192017"/>
            </a:xfrm>
            <a:prstGeom prst="rect">
              <a:avLst/>
            </a:prstGeom>
          </p:spPr>
        </p:pic>
      </p:grpSp>
    </p:spTree>
    <p:extLst>
      <p:ext uri="{BB962C8B-B14F-4D97-AF65-F5344CB8AC3E}">
        <p14:creationId xmlns:p14="http://schemas.microsoft.com/office/powerpoint/2010/main" val="189101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Click “Add new generic system group”</a:t>
            </a:r>
            <a:r>
              <a:rPr lang="en-US" sz="1000" b="1" dirty="0"/>
              <a:t> </a:t>
            </a:r>
            <a:r>
              <a:rPr lang="en-US" sz="1000" dirty="0"/>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logical link”</a:t>
            </a:r>
            <a:r>
              <a:rPr lang="en-US" sz="1000" b="1" dirty="0">
                <a:solidFill>
                  <a:schemeClr val="bg1">
                    <a:lumMod val="75000"/>
                  </a:schemeClr>
                </a:solidFill>
              </a:rPr>
              <a:t> </a:t>
            </a:r>
            <a:r>
              <a:rPr lang="en-US" sz="1000" dirty="0">
                <a:solidFill>
                  <a:schemeClr val="bg1">
                    <a:lumMod val="75000"/>
                  </a:schemeClr>
                </a:solidFill>
              </a:rPr>
              <a:t>and input server link information of another server</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the topology is the same as the screenshot and click the “Create” button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21</a:t>
            </a:fld>
            <a:endParaRPr lang="en-US"/>
          </a:p>
        </p:txBody>
      </p:sp>
      <p:graphicFrame>
        <p:nvGraphicFramePr>
          <p:cNvPr id="24" name="Table 7">
            <a:extLst>
              <a:ext uri="{FF2B5EF4-FFF2-40B4-BE49-F238E27FC236}">
                <a16:creationId xmlns:a16="http://schemas.microsoft.com/office/drawing/2014/main" id="{7614B6FF-8969-B947-B7A7-EF63B8FEBECA}"/>
              </a:ext>
            </a:extLst>
          </p:cNvPr>
          <p:cNvGraphicFramePr>
            <a:graphicFrameLocks noGrp="1"/>
          </p:cNvGraphicFramePr>
          <p:nvPr>
            <p:extLst>
              <p:ext uri="{D42A27DB-BD31-4B8C-83A1-F6EECF244321}">
                <p14:modId xmlns:p14="http://schemas.microsoft.com/office/powerpoint/2010/main" val="2880541936"/>
              </p:ext>
            </p:extLst>
          </p:nvPr>
        </p:nvGraphicFramePr>
        <p:xfrm>
          <a:off x="533675" y="1405335"/>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rgbClr val="0070C0"/>
                          </a:solidFill>
                        </a:rPr>
                        <a:t>A-BMS-3</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Generic System Count</a:t>
                      </a:r>
                    </a:p>
                  </a:txBody>
                  <a:tcPr/>
                </a:tc>
                <a:tc>
                  <a:txBody>
                    <a:bodyPr/>
                    <a:lstStyle/>
                    <a:p>
                      <a:r>
                        <a:rPr lang="en-US" sz="800" dirty="0">
                          <a:solidFill>
                            <a:srgbClr val="0070C0"/>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dirty="0"/>
                        <a:t>AOS-1x1-1</a:t>
                      </a:r>
                    </a:p>
                  </a:txBody>
                  <a:tcPr/>
                </a:tc>
                <a:extLst>
                  <a:ext uri="{0D108BD9-81ED-4DB2-BD59-A6C34878D82A}">
                    <a16:rowId xmlns:a16="http://schemas.microsoft.com/office/drawing/2014/main" val="2312277880"/>
                  </a:ext>
                </a:extLst>
              </a:tr>
            </a:tbl>
          </a:graphicData>
        </a:graphic>
      </p:graphicFrame>
      <p:graphicFrame>
        <p:nvGraphicFramePr>
          <p:cNvPr id="15" name="Table 7">
            <a:extLst>
              <a:ext uri="{FF2B5EF4-FFF2-40B4-BE49-F238E27FC236}">
                <a16:creationId xmlns:a16="http://schemas.microsoft.com/office/drawing/2014/main" id="{660F87B2-D59D-8B4F-9836-E57C93FA8775}"/>
              </a:ext>
            </a:extLst>
          </p:cNvPr>
          <p:cNvGraphicFramePr>
            <a:graphicFrameLocks noGrp="1"/>
          </p:cNvGraphicFramePr>
          <p:nvPr>
            <p:extLst>
              <p:ext uri="{D42A27DB-BD31-4B8C-83A1-F6EECF244321}">
                <p14:modId xmlns:p14="http://schemas.microsoft.com/office/powerpoint/2010/main" val="3359508889"/>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A-switch-1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dirty="0">
                          <a:solidFill>
                            <a:srgbClr val="BFBFBF"/>
                          </a:solidFill>
                        </a:rPr>
                        <a:t>First</a:t>
                      </a:r>
                    </a:p>
                  </a:txBody>
                  <a:tcPr/>
                </a:tc>
                <a:extLst>
                  <a:ext uri="{0D108BD9-81ED-4DB2-BD59-A6C34878D82A}">
                    <a16:rowId xmlns:a16="http://schemas.microsoft.com/office/drawing/2014/main" val="2312277880"/>
                  </a:ext>
                </a:extLst>
              </a:tr>
            </a:tbl>
          </a:graphicData>
        </a:graphic>
      </p:graphicFrame>
      <p:grpSp>
        <p:nvGrpSpPr>
          <p:cNvPr id="9" name="Group 8">
            <a:extLst>
              <a:ext uri="{FF2B5EF4-FFF2-40B4-BE49-F238E27FC236}">
                <a16:creationId xmlns:a16="http://schemas.microsoft.com/office/drawing/2014/main" id="{BCEE76C7-B36D-15AC-67B3-570E8AFA078D}"/>
              </a:ext>
            </a:extLst>
          </p:cNvPr>
          <p:cNvGrpSpPr/>
          <p:nvPr/>
        </p:nvGrpSpPr>
        <p:grpSpPr>
          <a:xfrm>
            <a:off x="3864808" y="1405335"/>
            <a:ext cx="5170093" cy="3199537"/>
            <a:chOff x="3864808" y="1405335"/>
            <a:chExt cx="5170093" cy="3199537"/>
          </a:xfrm>
        </p:grpSpPr>
        <p:pic>
          <p:nvPicPr>
            <p:cNvPr id="6" name="Picture 5">
              <a:extLst>
                <a:ext uri="{FF2B5EF4-FFF2-40B4-BE49-F238E27FC236}">
                  <a16:creationId xmlns:a16="http://schemas.microsoft.com/office/drawing/2014/main" id="{AA31185C-B67E-8A6D-7B15-6F8C9628CA20}"/>
                </a:ext>
              </a:extLst>
            </p:cNvPr>
            <p:cNvPicPr>
              <a:picLocks noChangeAspect="1"/>
            </p:cNvPicPr>
            <p:nvPr/>
          </p:nvPicPr>
          <p:blipFill>
            <a:blip r:embed="rId2"/>
            <a:stretch>
              <a:fillRect/>
            </a:stretch>
          </p:blipFill>
          <p:spPr>
            <a:xfrm>
              <a:off x="3864808" y="1405335"/>
              <a:ext cx="5170093" cy="3199537"/>
            </a:xfrm>
            <a:prstGeom prst="rect">
              <a:avLst/>
            </a:prstGeom>
          </p:spPr>
        </p:pic>
        <p:pic>
          <p:nvPicPr>
            <p:cNvPr id="8" name="Picture 7">
              <a:extLst>
                <a:ext uri="{FF2B5EF4-FFF2-40B4-BE49-F238E27FC236}">
                  <a16:creationId xmlns:a16="http://schemas.microsoft.com/office/drawing/2014/main" id="{2BF25A92-4776-22E2-13DB-D110E22B1E01}"/>
                </a:ext>
              </a:extLst>
            </p:cNvPr>
            <p:cNvPicPr>
              <a:picLocks noChangeAspect="1"/>
            </p:cNvPicPr>
            <p:nvPr/>
          </p:nvPicPr>
          <p:blipFill>
            <a:blip r:embed="rId3"/>
            <a:stretch>
              <a:fillRect/>
            </a:stretch>
          </p:blipFill>
          <p:spPr>
            <a:xfrm>
              <a:off x="8048225" y="4352935"/>
              <a:ext cx="883279" cy="192017"/>
            </a:xfrm>
            <a:prstGeom prst="rect">
              <a:avLst/>
            </a:prstGeom>
          </p:spPr>
        </p:pic>
      </p:grpSp>
    </p:spTree>
    <p:extLst>
      <p:ext uri="{BB962C8B-B14F-4D97-AF65-F5344CB8AC3E}">
        <p14:creationId xmlns:p14="http://schemas.microsoft.com/office/powerpoint/2010/main" val="375449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Click “Add logical link”</a:t>
            </a:r>
            <a:r>
              <a:rPr lang="en-US" sz="1000" b="1" dirty="0"/>
              <a:t> </a:t>
            </a:r>
            <a:r>
              <a:rPr lang="en-US" sz="1000" dirty="0"/>
              <a:t>and input server link information of another server</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the topology is the same as the screenshot and click the “Create” button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22</a:t>
            </a:fld>
            <a:endParaRPr lang="en-US"/>
          </a:p>
        </p:txBody>
      </p:sp>
      <p:graphicFrame>
        <p:nvGraphicFramePr>
          <p:cNvPr id="24" name="Table 7">
            <a:extLst>
              <a:ext uri="{FF2B5EF4-FFF2-40B4-BE49-F238E27FC236}">
                <a16:creationId xmlns:a16="http://schemas.microsoft.com/office/drawing/2014/main" id="{7614B6FF-8969-B947-B7A7-EF63B8FEBECA}"/>
              </a:ext>
            </a:extLst>
          </p:cNvPr>
          <p:cNvGraphicFramePr>
            <a:graphicFrameLocks noGrp="1"/>
          </p:cNvGraphicFramePr>
          <p:nvPr>
            <p:extLst>
              <p:ext uri="{D42A27DB-BD31-4B8C-83A1-F6EECF244321}">
                <p14:modId xmlns:p14="http://schemas.microsoft.com/office/powerpoint/2010/main" val="258917746"/>
              </p:ext>
            </p:extLst>
          </p:nvPr>
        </p:nvGraphicFramePr>
        <p:xfrm>
          <a:off x="533675" y="140533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chemeClr val="bg1">
                              <a:lumMod val="75000"/>
                            </a:schemeClr>
                          </a:solidFill>
                        </a:rPr>
                        <a:t>A-BMS-3</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Generic System Count</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75000"/>
                            </a:schemeClr>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dirty="0">
                          <a:solidFill>
                            <a:schemeClr val="bg1">
                              <a:lumMod val="75000"/>
                            </a:schemeClr>
                          </a:solidFill>
                        </a:rPr>
                        <a:t>AOS-1x1-1</a:t>
                      </a:r>
                    </a:p>
                  </a:txBody>
                  <a:tcPr/>
                </a:tc>
                <a:extLst>
                  <a:ext uri="{0D108BD9-81ED-4DB2-BD59-A6C34878D82A}">
                    <a16:rowId xmlns:a16="http://schemas.microsoft.com/office/drawing/2014/main" val="2312277880"/>
                  </a:ext>
                </a:extLst>
              </a:tr>
            </a:tbl>
          </a:graphicData>
        </a:graphic>
      </p:graphicFrame>
      <p:graphicFrame>
        <p:nvGraphicFramePr>
          <p:cNvPr id="15" name="Table 7">
            <a:extLst>
              <a:ext uri="{FF2B5EF4-FFF2-40B4-BE49-F238E27FC236}">
                <a16:creationId xmlns:a16="http://schemas.microsoft.com/office/drawing/2014/main" id="{660F87B2-D59D-8B4F-9836-E57C93FA8775}"/>
              </a:ext>
            </a:extLst>
          </p:cNvPr>
          <p:cNvGraphicFramePr>
            <a:graphicFrameLocks noGrp="1"/>
          </p:cNvGraphicFramePr>
          <p:nvPr>
            <p:extLst>
              <p:ext uri="{D42A27DB-BD31-4B8C-83A1-F6EECF244321}">
                <p14:modId xmlns:p14="http://schemas.microsoft.com/office/powerpoint/2010/main" val="48704197"/>
              </p:ext>
            </p:extLst>
          </p:nvPr>
        </p:nvGraphicFramePr>
        <p:xfrm>
          <a:off x="533675" y="2660904"/>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rgbClr val="0070C0"/>
                          </a:solidFill>
                        </a:rPr>
                        <a:t>A-switch-1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dirty="0">
                          <a:solidFill>
                            <a:schemeClr val="tx1"/>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dirty="0">
                          <a:solidFill>
                            <a:schemeClr val="tx1"/>
                          </a:solidFill>
                        </a:rPr>
                        <a:t>First</a:t>
                      </a:r>
                    </a:p>
                  </a:txBody>
                  <a:tcPr/>
                </a:tc>
                <a:extLst>
                  <a:ext uri="{0D108BD9-81ED-4DB2-BD59-A6C34878D82A}">
                    <a16:rowId xmlns:a16="http://schemas.microsoft.com/office/drawing/2014/main" val="2312277880"/>
                  </a:ext>
                </a:extLst>
              </a:tr>
            </a:tbl>
          </a:graphicData>
        </a:graphic>
      </p:graphicFrame>
      <p:grpSp>
        <p:nvGrpSpPr>
          <p:cNvPr id="10" name="Group 9">
            <a:extLst>
              <a:ext uri="{FF2B5EF4-FFF2-40B4-BE49-F238E27FC236}">
                <a16:creationId xmlns:a16="http://schemas.microsoft.com/office/drawing/2014/main" id="{DD01BFED-6EDB-84D2-8311-4D49086BB253}"/>
              </a:ext>
            </a:extLst>
          </p:cNvPr>
          <p:cNvGrpSpPr/>
          <p:nvPr/>
        </p:nvGrpSpPr>
        <p:grpSpPr>
          <a:xfrm>
            <a:off x="3814638" y="1410410"/>
            <a:ext cx="5187819" cy="3227708"/>
            <a:chOff x="3814638" y="1410410"/>
            <a:chExt cx="5187819" cy="3227708"/>
          </a:xfrm>
        </p:grpSpPr>
        <p:pic>
          <p:nvPicPr>
            <p:cNvPr id="8" name="Picture 7">
              <a:extLst>
                <a:ext uri="{FF2B5EF4-FFF2-40B4-BE49-F238E27FC236}">
                  <a16:creationId xmlns:a16="http://schemas.microsoft.com/office/drawing/2014/main" id="{4C4BDCD7-E659-E136-1449-EA798F440A1D}"/>
                </a:ext>
              </a:extLst>
            </p:cNvPr>
            <p:cNvPicPr>
              <a:picLocks noChangeAspect="1"/>
            </p:cNvPicPr>
            <p:nvPr/>
          </p:nvPicPr>
          <p:blipFill>
            <a:blip r:embed="rId2"/>
            <a:stretch>
              <a:fillRect/>
            </a:stretch>
          </p:blipFill>
          <p:spPr>
            <a:xfrm>
              <a:off x="3814638" y="1410410"/>
              <a:ext cx="5187819" cy="3227708"/>
            </a:xfrm>
            <a:prstGeom prst="rect">
              <a:avLst/>
            </a:prstGeom>
          </p:spPr>
        </p:pic>
        <p:pic>
          <p:nvPicPr>
            <p:cNvPr id="9" name="Picture 8">
              <a:extLst>
                <a:ext uri="{FF2B5EF4-FFF2-40B4-BE49-F238E27FC236}">
                  <a16:creationId xmlns:a16="http://schemas.microsoft.com/office/drawing/2014/main" id="{5BD4A59B-64CF-2A8F-A509-54473A4D0BD0}"/>
                </a:ext>
              </a:extLst>
            </p:cNvPr>
            <p:cNvPicPr>
              <a:picLocks noChangeAspect="1"/>
            </p:cNvPicPr>
            <p:nvPr/>
          </p:nvPicPr>
          <p:blipFill>
            <a:blip r:embed="rId3"/>
            <a:stretch>
              <a:fillRect/>
            </a:stretch>
          </p:blipFill>
          <p:spPr>
            <a:xfrm>
              <a:off x="8027753" y="4380231"/>
              <a:ext cx="883279" cy="192017"/>
            </a:xfrm>
            <a:prstGeom prst="rect">
              <a:avLst/>
            </a:prstGeom>
          </p:spPr>
        </p:pic>
      </p:grpSp>
    </p:spTree>
    <p:extLst>
      <p:ext uri="{BB962C8B-B14F-4D97-AF65-F5344CB8AC3E}">
        <p14:creationId xmlns:p14="http://schemas.microsoft.com/office/powerpoint/2010/main" val="984485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DC-A (using Builder workflow)</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23</a:t>
            </a:fld>
            <a:endParaRPr lang="en-US"/>
          </a:p>
        </p:txBody>
      </p:sp>
      <p:sp>
        <p:nvSpPr>
          <p:cNvPr id="21" name="Content Placeholder 2">
            <a:extLst>
              <a:ext uri="{FF2B5EF4-FFF2-40B4-BE49-F238E27FC236}">
                <a16:creationId xmlns:a16="http://schemas.microsoft.com/office/drawing/2014/main" id="{6087BCA5-5ABC-6C48-9119-7A3B2022880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logical link”</a:t>
            </a:r>
            <a:r>
              <a:rPr lang="en-US" sz="1000" b="1" dirty="0">
                <a:solidFill>
                  <a:schemeClr val="bg1">
                    <a:lumMod val="75000"/>
                  </a:schemeClr>
                </a:solidFill>
              </a:rPr>
              <a:t> </a:t>
            </a:r>
            <a:r>
              <a:rPr lang="en-US" sz="1000" dirty="0">
                <a:solidFill>
                  <a:schemeClr val="bg1">
                    <a:lumMod val="75000"/>
                  </a:schemeClr>
                </a:solidFill>
              </a:rPr>
              <a:t>and input server link information of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Verify the topology is the same as the screenshot and click the “Create” button</a:t>
            </a:r>
          </a:p>
        </p:txBody>
      </p:sp>
      <p:graphicFrame>
        <p:nvGraphicFramePr>
          <p:cNvPr id="13" name="Table 7">
            <a:extLst>
              <a:ext uri="{FF2B5EF4-FFF2-40B4-BE49-F238E27FC236}">
                <a16:creationId xmlns:a16="http://schemas.microsoft.com/office/drawing/2014/main" id="{B2814F21-5DC9-9E00-1B93-80AC5C8D0348}"/>
              </a:ext>
            </a:extLst>
          </p:cNvPr>
          <p:cNvGraphicFramePr>
            <a:graphicFrameLocks noGrp="1"/>
          </p:cNvGraphicFramePr>
          <p:nvPr>
            <p:extLst>
              <p:ext uri="{D42A27DB-BD31-4B8C-83A1-F6EECF244321}">
                <p14:modId xmlns:p14="http://schemas.microsoft.com/office/powerpoint/2010/main" val="114228321"/>
              </p:ext>
            </p:extLst>
          </p:nvPr>
        </p:nvGraphicFramePr>
        <p:xfrm>
          <a:off x="533675" y="140533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dirty="0">
                          <a:solidFill>
                            <a:schemeClr val="bg1">
                              <a:lumMod val="75000"/>
                            </a:schemeClr>
                          </a:solidFill>
                        </a:rPr>
                        <a:t>A-BMS-3</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Generic System Count</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75000"/>
                            </a:schemeClr>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dirty="0">
                          <a:solidFill>
                            <a:schemeClr val="bg1">
                              <a:lumMod val="75000"/>
                            </a:schemeClr>
                          </a:solidFill>
                        </a:rPr>
                        <a:t>AOS-1x1-1</a:t>
                      </a:r>
                    </a:p>
                  </a:txBody>
                  <a:tcPr/>
                </a:tc>
                <a:extLst>
                  <a:ext uri="{0D108BD9-81ED-4DB2-BD59-A6C34878D82A}">
                    <a16:rowId xmlns:a16="http://schemas.microsoft.com/office/drawing/2014/main" val="2312277880"/>
                  </a:ext>
                </a:extLst>
              </a:tr>
            </a:tbl>
          </a:graphicData>
        </a:graphic>
      </p:graphicFrame>
      <p:graphicFrame>
        <p:nvGraphicFramePr>
          <p:cNvPr id="14" name="Table 7">
            <a:extLst>
              <a:ext uri="{FF2B5EF4-FFF2-40B4-BE49-F238E27FC236}">
                <a16:creationId xmlns:a16="http://schemas.microsoft.com/office/drawing/2014/main" id="{AB139BCA-75A4-43E4-EED9-D5D3DBB2C2C9}"/>
              </a:ext>
            </a:extLst>
          </p:cNvPr>
          <p:cNvGraphicFramePr>
            <a:graphicFrameLocks noGrp="1"/>
          </p:cNvGraphicFramePr>
          <p:nvPr>
            <p:extLst>
              <p:ext uri="{D42A27DB-BD31-4B8C-83A1-F6EECF244321}">
                <p14:modId xmlns:p14="http://schemas.microsoft.com/office/powerpoint/2010/main" val="4277941775"/>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A-switch-1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dirty="0">
                          <a:solidFill>
                            <a:schemeClr val="bg1">
                              <a:lumMod val="75000"/>
                            </a:schemeClr>
                          </a:solidFill>
                        </a:rPr>
                        <a:t>First</a:t>
                      </a:r>
                    </a:p>
                  </a:txBody>
                  <a:tcPr/>
                </a:tc>
                <a:extLst>
                  <a:ext uri="{0D108BD9-81ED-4DB2-BD59-A6C34878D82A}">
                    <a16:rowId xmlns:a16="http://schemas.microsoft.com/office/drawing/2014/main" val="2312277880"/>
                  </a:ext>
                </a:extLst>
              </a:tr>
            </a:tbl>
          </a:graphicData>
        </a:graphic>
      </p:graphicFrame>
      <p:grpSp>
        <p:nvGrpSpPr>
          <p:cNvPr id="18" name="Group 17">
            <a:extLst>
              <a:ext uri="{FF2B5EF4-FFF2-40B4-BE49-F238E27FC236}">
                <a16:creationId xmlns:a16="http://schemas.microsoft.com/office/drawing/2014/main" id="{AB8C4018-AD13-187E-A232-D858092EB8AB}"/>
              </a:ext>
            </a:extLst>
          </p:cNvPr>
          <p:cNvGrpSpPr/>
          <p:nvPr/>
        </p:nvGrpSpPr>
        <p:grpSpPr>
          <a:xfrm>
            <a:off x="3922861" y="1437505"/>
            <a:ext cx="5149088" cy="3214806"/>
            <a:chOff x="3922861" y="1437505"/>
            <a:chExt cx="5149088" cy="3214806"/>
          </a:xfrm>
        </p:grpSpPr>
        <p:pic>
          <p:nvPicPr>
            <p:cNvPr id="16" name="Picture 15">
              <a:extLst>
                <a:ext uri="{FF2B5EF4-FFF2-40B4-BE49-F238E27FC236}">
                  <a16:creationId xmlns:a16="http://schemas.microsoft.com/office/drawing/2014/main" id="{6466D333-C4FD-3011-A442-B8C18A056E54}"/>
                </a:ext>
              </a:extLst>
            </p:cNvPr>
            <p:cNvPicPr>
              <a:picLocks noChangeAspect="1"/>
            </p:cNvPicPr>
            <p:nvPr/>
          </p:nvPicPr>
          <p:blipFill>
            <a:blip r:embed="rId2"/>
            <a:stretch>
              <a:fillRect/>
            </a:stretch>
          </p:blipFill>
          <p:spPr>
            <a:xfrm>
              <a:off x="3922861" y="1437505"/>
              <a:ext cx="5149088" cy="3214806"/>
            </a:xfrm>
            <a:prstGeom prst="rect">
              <a:avLst/>
            </a:prstGeom>
          </p:spPr>
        </p:pic>
        <p:pic>
          <p:nvPicPr>
            <p:cNvPr id="10" name="Picture 9">
              <a:extLst>
                <a:ext uri="{FF2B5EF4-FFF2-40B4-BE49-F238E27FC236}">
                  <a16:creationId xmlns:a16="http://schemas.microsoft.com/office/drawing/2014/main" id="{6091E99B-829A-9675-3B95-607AC35BE78D}"/>
                </a:ext>
              </a:extLst>
            </p:cNvPr>
            <p:cNvPicPr>
              <a:picLocks noChangeAspect="1"/>
            </p:cNvPicPr>
            <p:nvPr/>
          </p:nvPicPr>
          <p:blipFill>
            <a:blip r:embed="rId3"/>
            <a:stretch>
              <a:fillRect/>
            </a:stretch>
          </p:blipFill>
          <p:spPr>
            <a:xfrm>
              <a:off x="8111947" y="4416576"/>
              <a:ext cx="883279" cy="192017"/>
            </a:xfrm>
            <a:prstGeom prst="rect">
              <a:avLst/>
            </a:prstGeom>
          </p:spPr>
        </p:pic>
      </p:grpSp>
    </p:spTree>
    <p:extLst>
      <p:ext uri="{BB962C8B-B14F-4D97-AF65-F5344CB8AC3E}">
        <p14:creationId xmlns:p14="http://schemas.microsoft.com/office/powerpoint/2010/main" val="3814753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Border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Designer” button, and create below border rack type</a:t>
            </a:r>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24</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1409095246"/>
              </p:ext>
            </p:extLst>
          </p:nvPr>
        </p:nvGraphicFramePr>
        <p:xfrm>
          <a:off x="546596" y="1545336"/>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rgbClr val="0070C0"/>
                          </a:solidFill>
                        </a:rPr>
                        <a:t>Border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dirty="0"/>
                        <a:t>Leaf Label</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t>vJunos-10x1-Leaf</a:t>
                      </a:r>
                    </a:p>
                  </a:txBody>
                  <a:tcPr/>
                </a:tc>
                <a:extLst>
                  <a:ext uri="{0D108BD9-81ED-4DB2-BD59-A6C34878D82A}">
                    <a16:rowId xmlns:a16="http://schemas.microsoft.com/office/drawing/2014/main" val="3734934511"/>
                  </a:ext>
                </a:extLst>
              </a:tr>
              <a:tr h="0">
                <a:tc>
                  <a:txBody>
                    <a:bodyPr/>
                    <a:lstStyle/>
                    <a:p>
                      <a:r>
                        <a:rPr lang="en-US" sz="800" dirty="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pic>
        <p:nvPicPr>
          <p:cNvPr id="6" name="Picture 5">
            <a:extLst>
              <a:ext uri="{FF2B5EF4-FFF2-40B4-BE49-F238E27FC236}">
                <a16:creationId xmlns:a16="http://schemas.microsoft.com/office/drawing/2014/main" id="{5417D3D8-8A7B-84AD-3D65-37289EC7E2DF}"/>
              </a:ext>
            </a:extLst>
          </p:cNvPr>
          <p:cNvPicPr>
            <a:picLocks noChangeAspect="1"/>
          </p:cNvPicPr>
          <p:nvPr/>
        </p:nvPicPr>
        <p:blipFill>
          <a:blip r:embed="rId2"/>
          <a:stretch>
            <a:fillRect/>
          </a:stretch>
        </p:blipFill>
        <p:spPr>
          <a:xfrm>
            <a:off x="3840480" y="1465627"/>
            <a:ext cx="5059945" cy="3133466"/>
          </a:xfrm>
          <a:prstGeom prst="rect">
            <a:avLst/>
          </a:prstGeom>
        </p:spPr>
      </p:pic>
    </p:spTree>
    <p:extLst>
      <p:ext uri="{BB962C8B-B14F-4D97-AF65-F5344CB8AC3E}">
        <p14:creationId xmlns:p14="http://schemas.microsoft.com/office/powerpoint/2010/main" val="3452940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Border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Designer” button, and create below border rack type</a:t>
            </a:r>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25</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1389140165"/>
              </p:ext>
            </p:extLst>
          </p:nvPr>
        </p:nvGraphicFramePr>
        <p:xfrm>
          <a:off x="546596" y="1545336"/>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rgbClr val="0070C0"/>
                          </a:solidFill>
                        </a:rPr>
                        <a:t>Border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dirty="0"/>
                        <a:t>Leaf Label</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vJunos-10x1-Leaf</a:t>
                      </a:r>
                    </a:p>
                  </a:txBody>
                  <a:tcPr/>
                </a:tc>
                <a:extLst>
                  <a:ext uri="{0D108BD9-81ED-4DB2-BD59-A6C34878D82A}">
                    <a16:rowId xmlns:a16="http://schemas.microsoft.com/office/drawing/2014/main" val="3734934511"/>
                  </a:ext>
                </a:extLst>
              </a:tr>
              <a:tr h="0">
                <a:tc>
                  <a:txBody>
                    <a:bodyPr/>
                    <a:lstStyle/>
                    <a:p>
                      <a:r>
                        <a:rPr lang="en-US" sz="800" dirty="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pic>
        <p:nvPicPr>
          <p:cNvPr id="6" name="Picture 5">
            <a:extLst>
              <a:ext uri="{FF2B5EF4-FFF2-40B4-BE49-F238E27FC236}">
                <a16:creationId xmlns:a16="http://schemas.microsoft.com/office/drawing/2014/main" id="{752A2CEA-296F-DEBC-8F92-4E8BE53230E7}"/>
              </a:ext>
            </a:extLst>
          </p:cNvPr>
          <p:cNvPicPr>
            <a:picLocks noChangeAspect="1"/>
          </p:cNvPicPr>
          <p:nvPr/>
        </p:nvPicPr>
        <p:blipFill>
          <a:blip r:embed="rId2"/>
          <a:stretch>
            <a:fillRect/>
          </a:stretch>
        </p:blipFill>
        <p:spPr>
          <a:xfrm>
            <a:off x="3802765" y="1537176"/>
            <a:ext cx="5186166" cy="2851608"/>
          </a:xfrm>
          <a:prstGeom prst="rect">
            <a:avLst/>
          </a:prstGeom>
        </p:spPr>
      </p:pic>
    </p:spTree>
    <p:extLst>
      <p:ext uri="{BB962C8B-B14F-4D97-AF65-F5344CB8AC3E}">
        <p14:creationId xmlns:p14="http://schemas.microsoft.com/office/powerpoint/2010/main" val="80827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473733"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Designer” button, and create below border rack type</a:t>
            </a:r>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solidFill>
                  <a:schemeClr val="bg1">
                    <a:lumMod val="75000"/>
                  </a:schemeClr>
                </a:solidFill>
              </a:rPr>
              <a:t>Follow the instructions in the screenshot to input server link information, then click to add another generic system</a:t>
            </a: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26</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744543758"/>
              </p:ext>
            </p:extLst>
          </p:nvPr>
        </p:nvGraphicFramePr>
        <p:xfrm>
          <a:off x="548640" y="1545200"/>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0070C0"/>
                          </a:solidFill>
                        </a:rPr>
                        <a:t>Server Rack DC-</a:t>
                      </a:r>
                      <a:r>
                        <a:rPr lang="en-US" sz="800" b="0" dirty="0">
                          <a:solidFill>
                            <a:srgbClr val="0070C0"/>
                          </a:solidFill>
                        </a:rPr>
                        <a:t>B</a:t>
                      </a:r>
                      <a:endParaRPr lang="en-US" sz="800" dirty="0">
                        <a:solidFill>
                          <a:srgbClr val="0070C0"/>
                        </a:solidFill>
                      </a:endParaRP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dirty="0"/>
                        <a:t>L3 Clos</a:t>
                      </a:r>
                    </a:p>
                  </a:txBody>
                  <a:tcPr/>
                </a:tc>
                <a:extLst>
                  <a:ext uri="{0D108BD9-81ED-4DB2-BD59-A6C34878D82A}">
                    <a16:rowId xmlns:a16="http://schemas.microsoft.com/office/drawing/2014/main" val="2246386874"/>
                  </a:ext>
                </a:extLst>
              </a:tr>
              <a:tr h="0">
                <a:tc>
                  <a:txBody>
                    <a:bodyPr/>
                    <a:lstStyle/>
                    <a:p>
                      <a:r>
                        <a:rPr lang="en-US" sz="800" dirty="0"/>
                        <a:t>Leaf Label</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920758593"/>
              </p:ext>
            </p:extLst>
          </p:nvPr>
        </p:nvGraphicFramePr>
        <p:xfrm>
          <a:off x="546596" y="3000418"/>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rgbClr val="BFBFBF"/>
                          </a:solidFill>
                        </a:rPr>
                        <a:t>B-BMS-1</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solidFill>
                            <a:srgbClr val="BFBFBF"/>
                          </a:solidFill>
                        </a:rPr>
                        <a:t>AOS-2x1-1</a:t>
                      </a:r>
                    </a:p>
                  </a:txBody>
                  <a:tcPr/>
                </a:tc>
                <a:extLst>
                  <a:ext uri="{0D108BD9-81ED-4DB2-BD59-A6C34878D82A}">
                    <a16:rowId xmlns:a16="http://schemas.microsoft.com/office/drawing/2014/main" val="2312277880"/>
                  </a:ext>
                </a:extLst>
              </a:tr>
            </a:tbl>
          </a:graphicData>
        </a:graphic>
      </p:graphicFrame>
      <p:graphicFrame>
        <p:nvGraphicFramePr>
          <p:cNvPr id="10" name="Table 7">
            <a:extLst>
              <a:ext uri="{FF2B5EF4-FFF2-40B4-BE49-F238E27FC236}">
                <a16:creationId xmlns:a16="http://schemas.microsoft.com/office/drawing/2014/main" id="{3F953C94-FD7A-B01E-9159-B503C3222AB6}"/>
              </a:ext>
            </a:extLst>
          </p:cNvPr>
          <p:cNvGraphicFramePr>
            <a:graphicFrameLocks noGrp="1"/>
          </p:cNvGraphicFramePr>
          <p:nvPr>
            <p:extLst>
              <p:ext uri="{D42A27DB-BD31-4B8C-83A1-F6EECF244321}">
                <p14:modId xmlns:p14="http://schemas.microsoft.com/office/powerpoint/2010/main" val="2794633686"/>
              </p:ext>
            </p:extLst>
          </p:nvPr>
        </p:nvGraphicFramePr>
        <p:xfrm>
          <a:off x="546596" y="409241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B-switch-LAG1</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Peer Switch</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75000"/>
                            </a:schemeClr>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75000"/>
                            </a:schemeClr>
                          </a:solidFill>
                        </a:rPr>
                        <a:t>LACP (Active)</a:t>
                      </a:r>
                    </a:p>
                  </a:txBody>
                  <a:tcPr/>
                </a:tc>
                <a:extLst>
                  <a:ext uri="{0D108BD9-81ED-4DB2-BD59-A6C34878D82A}">
                    <a16:rowId xmlns:a16="http://schemas.microsoft.com/office/drawing/2014/main" val="2312277880"/>
                  </a:ext>
                </a:extLst>
              </a:tr>
            </a:tbl>
          </a:graphicData>
        </a:graphic>
      </p:graphicFrame>
      <p:grpSp>
        <p:nvGrpSpPr>
          <p:cNvPr id="13" name="Group 12">
            <a:extLst>
              <a:ext uri="{FF2B5EF4-FFF2-40B4-BE49-F238E27FC236}">
                <a16:creationId xmlns:a16="http://schemas.microsoft.com/office/drawing/2014/main" id="{EDE6B757-1DC6-43AE-D675-FC0CB441D2EF}"/>
              </a:ext>
            </a:extLst>
          </p:cNvPr>
          <p:cNvGrpSpPr/>
          <p:nvPr/>
        </p:nvGrpSpPr>
        <p:grpSpPr>
          <a:xfrm>
            <a:off x="3969210" y="1545200"/>
            <a:ext cx="5052869" cy="3125658"/>
            <a:chOff x="3840480" y="1453446"/>
            <a:chExt cx="5181600" cy="3217412"/>
          </a:xfrm>
        </p:grpSpPr>
        <p:pic>
          <p:nvPicPr>
            <p:cNvPr id="6" name="Picture 5">
              <a:extLst>
                <a:ext uri="{FF2B5EF4-FFF2-40B4-BE49-F238E27FC236}">
                  <a16:creationId xmlns:a16="http://schemas.microsoft.com/office/drawing/2014/main" id="{0D4D4068-9FE1-4E59-A8AC-E019CEB5B40A}"/>
                </a:ext>
              </a:extLst>
            </p:cNvPr>
            <p:cNvPicPr>
              <a:picLocks noChangeAspect="1"/>
            </p:cNvPicPr>
            <p:nvPr/>
          </p:nvPicPr>
          <p:blipFill>
            <a:blip r:embed="rId3"/>
            <a:stretch>
              <a:fillRect/>
            </a:stretch>
          </p:blipFill>
          <p:spPr>
            <a:xfrm>
              <a:off x="3840480" y="1453446"/>
              <a:ext cx="5181600" cy="3217412"/>
            </a:xfrm>
            <a:prstGeom prst="rect">
              <a:avLst/>
            </a:prstGeom>
          </p:spPr>
        </p:pic>
        <p:pic>
          <p:nvPicPr>
            <p:cNvPr id="12" name="Picture 11">
              <a:extLst>
                <a:ext uri="{FF2B5EF4-FFF2-40B4-BE49-F238E27FC236}">
                  <a16:creationId xmlns:a16="http://schemas.microsoft.com/office/drawing/2014/main" id="{876F24C2-FD17-4A5F-61F7-E2991F17B4AB}"/>
                </a:ext>
              </a:extLst>
            </p:cNvPr>
            <p:cNvPicPr>
              <a:picLocks noChangeAspect="1"/>
            </p:cNvPicPr>
            <p:nvPr/>
          </p:nvPicPr>
          <p:blipFill>
            <a:blip r:embed="rId4"/>
            <a:stretch>
              <a:fillRect/>
            </a:stretch>
          </p:blipFill>
          <p:spPr>
            <a:xfrm>
              <a:off x="3960875" y="1983884"/>
              <a:ext cx="550165" cy="114185"/>
            </a:xfrm>
            <a:prstGeom prst="rect">
              <a:avLst/>
            </a:prstGeom>
          </p:spPr>
        </p:pic>
      </p:grpSp>
    </p:spTree>
    <p:extLst>
      <p:ext uri="{BB962C8B-B14F-4D97-AF65-F5344CB8AC3E}">
        <p14:creationId xmlns:p14="http://schemas.microsoft.com/office/powerpoint/2010/main" val="3598278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5" y="1197578"/>
            <a:ext cx="3461958"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Rack Types</a:t>
            </a:r>
            <a:r>
              <a:rPr lang="en-US" sz="1000" dirty="0"/>
              <a:t>, click the “Create In Designer” button, and create below border rack type</a:t>
            </a:r>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solidFill>
                  <a:schemeClr val="bg1">
                    <a:lumMod val="75000"/>
                  </a:schemeClr>
                </a:solidFill>
              </a:rPr>
              <a:t>Follow the instructions in the screenshot to input server link information, then click to add another generic system</a:t>
            </a: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27</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240249563"/>
              </p:ext>
            </p:extLst>
          </p:nvPr>
        </p:nvGraphicFramePr>
        <p:xfrm>
          <a:off x="548640" y="1545200"/>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0070C0"/>
                          </a:solidFill>
                        </a:rPr>
                        <a:t>Server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dirty="0"/>
                        <a:t>L3 Clos</a:t>
                      </a:r>
                    </a:p>
                  </a:txBody>
                  <a:tcPr/>
                </a:tc>
                <a:extLst>
                  <a:ext uri="{0D108BD9-81ED-4DB2-BD59-A6C34878D82A}">
                    <a16:rowId xmlns:a16="http://schemas.microsoft.com/office/drawing/2014/main" val="2246386874"/>
                  </a:ext>
                </a:extLst>
              </a:tr>
              <a:tr h="0">
                <a:tc>
                  <a:txBody>
                    <a:bodyPr/>
                    <a:lstStyle/>
                    <a:p>
                      <a:r>
                        <a:rPr lang="en-US" sz="800" dirty="0"/>
                        <a:t>Leaf Label</a:t>
                      </a:r>
                    </a:p>
                  </a:txBody>
                  <a:tcPr/>
                </a:tc>
                <a:tc>
                  <a:txBody>
                    <a:bodyPr/>
                    <a:lstStyle/>
                    <a:p>
                      <a:r>
                        <a:rPr lang="en-US" sz="800" dirty="0">
                          <a:solidFill>
                            <a:srgbClr val="0070C0"/>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396440186"/>
              </p:ext>
            </p:extLst>
          </p:nvPr>
        </p:nvGraphicFramePr>
        <p:xfrm>
          <a:off x="546596" y="3000418"/>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rgbClr val="BFBFBF"/>
                          </a:solidFill>
                        </a:rPr>
                        <a:t>B-BMS-1</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solidFill>
                            <a:srgbClr val="BFBFBF"/>
                          </a:solidFill>
                        </a:rPr>
                        <a:t>AOS-2x1-1</a:t>
                      </a:r>
                    </a:p>
                  </a:txBody>
                  <a:tcPr/>
                </a:tc>
                <a:extLst>
                  <a:ext uri="{0D108BD9-81ED-4DB2-BD59-A6C34878D82A}">
                    <a16:rowId xmlns:a16="http://schemas.microsoft.com/office/drawing/2014/main" val="2312277880"/>
                  </a:ext>
                </a:extLst>
              </a:tr>
            </a:tbl>
          </a:graphicData>
        </a:graphic>
      </p:graphicFrame>
      <p:graphicFrame>
        <p:nvGraphicFramePr>
          <p:cNvPr id="10" name="Table 7">
            <a:extLst>
              <a:ext uri="{FF2B5EF4-FFF2-40B4-BE49-F238E27FC236}">
                <a16:creationId xmlns:a16="http://schemas.microsoft.com/office/drawing/2014/main" id="{E587954C-CA0A-47CE-D991-7695D56CC92F}"/>
              </a:ext>
            </a:extLst>
          </p:cNvPr>
          <p:cNvGraphicFramePr>
            <a:graphicFrameLocks noGrp="1"/>
          </p:cNvGraphicFramePr>
          <p:nvPr>
            <p:extLst>
              <p:ext uri="{D42A27DB-BD31-4B8C-83A1-F6EECF244321}">
                <p14:modId xmlns:p14="http://schemas.microsoft.com/office/powerpoint/2010/main" val="2794633686"/>
              </p:ext>
            </p:extLst>
          </p:nvPr>
        </p:nvGraphicFramePr>
        <p:xfrm>
          <a:off x="546596" y="409241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B-switch-LAG1</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Peer Switch</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75000"/>
                            </a:schemeClr>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75000"/>
                            </a:schemeClr>
                          </a:solidFill>
                        </a:rPr>
                        <a:t>LACP (Active)</a:t>
                      </a:r>
                    </a:p>
                  </a:txBody>
                  <a:tcPr/>
                </a:tc>
                <a:extLst>
                  <a:ext uri="{0D108BD9-81ED-4DB2-BD59-A6C34878D82A}">
                    <a16:rowId xmlns:a16="http://schemas.microsoft.com/office/drawing/2014/main" val="2312277880"/>
                  </a:ext>
                </a:extLst>
              </a:tr>
            </a:tbl>
          </a:graphicData>
        </a:graphic>
      </p:graphicFrame>
      <p:pic>
        <p:nvPicPr>
          <p:cNvPr id="6" name="Picture 5">
            <a:extLst>
              <a:ext uri="{FF2B5EF4-FFF2-40B4-BE49-F238E27FC236}">
                <a16:creationId xmlns:a16="http://schemas.microsoft.com/office/drawing/2014/main" id="{C16382B7-2C82-F3C2-86F3-F79A4AE083CD}"/>
              </a:ext>
            </a:extLst>
          </p:cNvPr>
          <p:cNvPicPr>
            <a:picLocks noChangeAspect="1"/>
          </p:cNvPicPr>
          <p:nvPr/>
        </p:nvPicPr>
        <p:blipFill>
          <a:blip r:embed="rId3"/>
          <a:stretch>
            <a:fillRect/>
          </a:stretch>
        </p:blipFill>
        <p:spPr>
          <a:xfrm>
            <a:off x="3840479" y="1631285"/>
            <a:ext cx="5091523" cy="2781170"/>
          </a:xfrm>
          <a:prstGeom prst="rect">
            <a:avLst/>
          </a:prstGeom>
        </p:spPr>
      </p:pic>
    </p:spTree>
    <p:extLst>
      <p:ext uri="{BB962C8B-B14F-4D97-AF65-F5344CB8AC3E}">
        <p14:creationId xmlns:p14="http://schemas.microsoft.com/office/powerpoint/2010/main" val="3716057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453299"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Rack Types</a:t>
            </a:r>
            <a:r>
              <a:rPr lang="en-US" sz="1000" dirty="0">
                <a:solidFill>
                  <a:schemeClr val="bg1">
                    <a:lumMod val="75000"/>
                  </a:schemeClr>
                </a:solidFill>
              </a:rPr>
              <a:t>, click the “Create In Designer” button, and create below border rack type</a:t>
            </a:r>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t>Click “Add new generic system group”</a:t>
            </a:r>
            <a:r>
              <a:rPr lang="en-US" sz="1000" b="1" dirty="0"/>
              <a:t> </a:t>
            </a:r>
            <a:r>
              <a:rPr lang="en-US" sz="1000" dirty="0"/>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solidFill>
                  <a:schemeClr val="bg1">
                    <a:lumMod val="75000"/>
                  </a:schemeClr>
                </a:solidFill>
              </a:rPr>
              <a:t>Follow the instructions in the screenshot to input server link information, then click to add another generic system</a:t>
            </a: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28</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1094081477"/>
              </p:ext>
            </p:extLst>
          </p:nvPr>
        </p:nvGraphicFramePr>
        <p:xfrm>
          <a:off x="548640" y="1545200"/>
          <a:ext cx="3130382" cy="106680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chemeClr val="bg1">
                              <a:lumMod val="75000"/>
                            </a:schemeClr>
                          </a:solidFill>
                        </a:rPr>
                        <a:t>Server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Fabric Connectivity Design</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L3 Clos</a:t>
                      </a:r>
                    </a:p>
                  </a:txBody>
                  <a:tcPr/>
                </a:tc>
                <a:extLst>
                  <a:ext uri="{0D108BD9-81ED-4DB2-BD59-A6C34878D82A}">
                    <a16:rowId xmlns:a16="http://schemas.microsoft.com/office/drawing/2014/main" val="2246386874"/>
                  </a:ext>
                </a:extLst>
              </a:tr>
              <a:tr h="0">
                <a:tc>
                  <a:txBody>
                    <a:bodyPr/>
                    <a:lstStyle/>
                    <a:p>
                      <a:r>
                        <a:rPr lang="en-US" sz="800" dirty="0"/>
                        <a:t>Leaf Label</a:t>
                      </a:r>
                    </a:p>
                  </a:txBody>
                  <a:tcPr/>
                </a:tc>
                <a:tc>
                  <a:txBody>
                    <a:bodyPr/>
                    <a:lstStyle/>
                    <a:p>
                      <a:r>
                        <a:rPr lang="en-US" sz="800">
                          <a:solidFill>
                            <a:schemeClr val="bg1">
                              <a:lumMod val="75000"/>
                            </a:schemeClr>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solidFill>
                            <a:schemeClr val="bg1">
                              <a:lumMod val="75000"/>
                            </a:schemeClr>
                          </a:solidFill>
                        </a:rPr>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243705"/>
              </p:ext>
            </p:extLst>
          </p:nvPr>
        </p:nvGraphicFramePr>
        <p:xfrm>
          <a:off x="546596" y="3000418"/>
          <a:ext cx="3130382" cy="42672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rgbClr val="0070C0"/>
                          </a:solidFill>
                        </a:rPr>
                        <a:t>B-BMS-1</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solidFill>
                            <a:schemeClr val="tx1"/>
                          </a:solidFill>
                        </a:rPr>
                        <a:t>AOS-2x1-1</a:t>
                      </a:r>
                    </a:p>
                  </a:txBody>
                  <a:tcPr/>
                </a:tc>
                <a:extLst>
                  <a:ext uri="{0D108BD9-81ED-4DB2-BD59-A6C34878D82A}">
                    <a16:rowId xmlns:a16="http://schemas.microsoft.com/office/drawing/2014/main" val="2312277880"/>
                  </a:ext>
                </a:extLst>
              </a:tr>
            </a:tbl>
          </a:graphicData>
        </a:graphic>
      </p:graphicFrame>
      <p:graphicFrame>
        <p:nvGraphicFramePr>
          <p:cNvPr id="10" name="Table 7">
            <a:extLst>
              <a:ext uri="{FF2B5EF4-FFF2-40B4-BE49-F238E27FC236}">
                <a16:creationId xmlns:a16="http://schemas.microsoft.com/office/drawing/2014/main" id="{84E007B2-F36A-D88B-8AED-908201AD5542}"/>
              </a:ext>
            </a:extLst>
          </p:cNvPr>
          <p:cNvGraphicFramePr>
            <a:graphicFrameLocks noGrp="1"/>
          </p:cNvGraphicFramePr>
          <p:nvPr>
            <p:extLst>
              <p:ext uri="{D42A27DB-BD31-4B8C-83A1-F6EECF244321}">
                <p14:modId xmlns:p14="http://schemas.microsoft.com/office/powerpoint/2010/main" val="680752258"/>
              </p:ext>
            </p:extLst>
          </p:nvPr>
        </p:nvGraphicFramePr>
        <p:xfrm>
          <a:off x="546596" y="409241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B-switch-LAG1</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Peer Switch</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75000"/>
                            </a:schemeClr>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75000"/>
                            </a:schemeClr>
                          </a:solidFill>
                        </a:rPr>
                        <a:t>LACP (Active)</a:t>
                      </a:r>
                    </a:p>
                  </a:txBody>
                  <a:tcPr/>
                </a:tc>
                <a:extLst>
                  <a:ext uri="{0D108BD9-81ED-4DB2-BD59-A6C34878D82A}">
                    <a16:rowId xmlns:a16="http://schemas.microsoft.com/office/drawing/2014/main" val="2312277880"/>
                  </a:ext>
                </a:extLst>
              </a:tr>
            </a:tbl>
          </a:graphicData>
        </a:graphic>
      </p:graphicFrame>
      <p:pic>
        <p:nvPicPr>
          <p:cNvPr id="8" name="Picture 7">
            <a:extLst>
              <a:ext uri="{FF2B5EF4-FFF2-40B4-BE49-F238E27FC236}">
                <a16:creationId xmlns:a16="http://schemas.microsoft.com/office/drawing/2014/main" id="{62021ED8-6684-5CA6-F90A-1A7773C9F76F}"/>
              </a:ext>
            </a:extLst>
          </p:cNvPr>
          <p:cNvPicPr>
            <a:picLocks noChangeAspect="1"/>
          </p:cNvPicPr>
          <p:nvPr/>
        </p:nvPicPr>
        <p:blipFill>
          <a:blip r:embed="rId3"/>
          <a:stretch>
            <a:fillRect/>
          </a:stretch>
        </p:blipFill>
        <p:spPr>
          <a:xfrm>
            <a:off x="3844568" y="1613766"/>
            <a:ext cx="5131367" cy="2798689"/>
          </a:xfrm>
          <a:prstGeom prst="rect">
            <a:avLst/>
          </a:prstGeom>
        </p:spPr>
      </p:pic>
    </p:spTree>
    <p:extLst>
      <p:ext uri="{BB962C8B-B14F-4D97-AF65-F5344CB8AC3E}">
        <p14:creationId xmlns:p14="http://schemas.microsoft.com/office/powerpoint/2010/main" val="1592210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5" y="1197578"/>
            <a:ext cx="3444000" cy="365050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Rack Types</a:t>
            </a:r>
            <a:r>
              <a:rPr lang="en-US" sz="1000" dirty="0">
                <a:solidFill>
                  <a:schemeClr val="bg1">
                    <a:lumMod val="75000"/>
                  </a:schemeClr>
                </a:solidFill>
              </a:rPr>
              <a:t>, click the “Create In Designer” button, and create below border rack type</a:t>
            </a:r>
          </a:p>
          <a:p>
            <a:pPr>
              <a:lnSpc>
                <a:spcPct val="100000"/>
              </a:lnSpc>
              <a:spcBef>
                <a:spcPts val="900"/>
              </a:spcBef>
            </a:pPr>
            <a:endParaRPr lang="en-US" sz="1000" dirty="0"/>
          </a:p>
          <a:p>
            <a:pPr marL="285750" indent="-2857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dirty="0"/>
              <a:t>Follow the instructions in the screenshot to input server link information, then click to add another generic system</a:t>
            </a:r>
            <a:br>
              <a:rPr lang="en-US" sz="1000" dirty="0"/>
            </a:br>
            <a:endParaRPr lang="en-US" sz="1000" dirty="0"/>
          </a:p>
          <a:p>
            <a:pPr>
              <a:lnSpc>
                <a:spcPct val="100000"/>
              </a:lnSpc>
              <a:spcBef>
                <a:spcPts val="1800"/>
              </a:spcBef>
            </a:pPr>
            <a:endParaRPr lang="en-US" sz="1000" dirty="0"/>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29</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3671879764"/>
              </p:ext>
            </p:extLst>
          </p:nvPr>
        </p:nvGraphicFramePr>
        <p:xfrm>
          <a:off x="548640" y="1545200"/>
          <a:ext cx="3130382" cy="106680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chemeClr val="bg1">
                              <a:lumMod val="75000"/>
                            </a:schemeClr>
                          </a:solidFill>
                        </a:rPr>
                        <a:t>Server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Fabric Connectivity Design</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L3 Clos</a:t>
                      </a:r>
                    </a:p>
                  </a:txBody>
                  <a:tcPr/>
                </a:tc>
                <a:extLst>
                  <a:ext uri="{0D108BD9-81ED-4DB2-BD59-A6C34878D82A}">
                    <a16:rowId xmlns:a16="http://schemas.microsoft.com/office/drawing/2014/main" val="2246386874"/>
                  </a:ext>
                </a:extLst>
              </a:tr>
              <a:tr h="0">
                <a:tc>
                  <a:txBody>
                    <a:bodyPr/>
                    <a:lstStyle/>
                    <a:p>
                      <a:r>
                        <a:rPr lang="en-US" sz="800" dirty="0"/>
                        <a:t>Leaf Label</a:t>
                      </a:r>
                    </a:p>
                  </a:txBody>
                  <a:tcPr/>
                </a:tc>
                <a:tc>
                  <a:txBody>
                    <a:bodyPr/>
                    <a:lstStyle/>
                    <a:p>
                      <a:r>
                        <a:rPr lang="en-US" sz="800" dirty="0">
                          <a:solidFill>
                            <a:schemeClr val="bg1">
                              <a:lumMod val="75000"/>
                            </a:schemeClr>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dirty="0">
                          <a:solidFill>
                            <a:schemeClr val="bg1">
                              <a:lumMod val="75000"/>
                            </a:schemeClr>
                          </a:solidFill>
                        </a:rPr>
                        <a:t>vJunos-10x1-Leaf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dirty="0">
                          <a:solidFill>
                            <a:schemeClr val="bg1">
                              <a:lumMod val="75000"/>
                            </a:schemeClr>
                          </a:solidFill>
                        </a:rPr>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3692923638"/>
              </p:ext>
            </p:extLst>
          </p:nvPr>
        </p:nvGraphicFramePr>
        <p:xfrm>
          <a:off x="546596" y="3000418"/>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chemeClr val="bg1">
                              <a:lumMod val="75000"/>
                            </a:schemeClr>
                          </a:solidFill>
                        </a:rPr>
                        <a:t>B-BMS-1</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solidFill>
                            <a:schemeClr val="bg1">
                              <a:lumMod val="75000"/>
                            </a:schemeClr>
                          </a:solidFill>
                        </a:rPr>
                        <a:t>AOS-2x1-1</a:t>
                      </a:r>
                    </a:p>
                  </a:txBody>
                  <a:tcPr/>
                </a:tc>
                <a:extLst>
                  <a:ext uri="{0D108BD9-81ED-4DB2-BD59-A6C34878D82A}">
                    <a16:rowId xmlns:a16="http://schemas.microsoft.com/office/drawing/2014/main" val="2312277880"/>
                  </a:ext>
                </a:extLst>
              </a:tr>
            </a:tbl>
          </a:graphicData>
        </a:graphic>
      </p:graphicFrame>
      <p:graphicFrame>
        <p:nvGraphicFramePr>
          <p:cNvPr id="5" name="Table 7">
            <a:extLst>
              <a:ext uri="{FF2B5EF4-FFF2-40B4-BE49-F238E27FC236}">
                <a16:creationId xmlns:a16="http://schemas.microsoft.com/office/drawing/2014/main" id="{A9C33BB4-934A-0C45-F171-714C00172308}"/>
              </a:ext>
            </a:extLst>
          </p:cNvPr>
          <p:cNvGraphicFramePr>
            <a:graphicFrameLocks noGrp="1"/>
          </p:cNvGraphicFramePr>
          <p:nvPr>
            <p:extLst>
              <p:ext uri="{D42A27DB-BD31-4B8C-83A1-F6EECF244321}">
                <p14:modId xmlns:p14="http://schemas.microsoft.com/office/powerpoint/2010/main" val="382644761"/>
              </p:ext>
            </p:extLst>
          </p:nvPr>
        </p:nvGraphicFramePr>
        <p:xfrm>
          <a:off x="546596" y="4092415"/>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rgbClr val="0070C0"/>
                          </a:solidFill>
                        </a:rPr>
                        <a:t>B-switch-LAG1</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latin typeface="+mn-lt"/>
                          <a:ea typeface="+mn-ea"/>
                          <a:cs typeface="+mn-cs"/>
                        </a:rPr>
                        <a:t>Peer Switch</a:t>
                      </a:r>
                    </a:p>
                  </a:txBody>
                  <a:tcPr/>
                </a:tc>
                <a:tc>
                  <a:txBody>
                    <a:bodyPr/>
                    <a:lstStyle/>
                    <a:p>
                      <a:r>
                        <a:rPr lang="en-US" sz="800" dirty="0">
                          <a:solidFill>
                            <a:srgbClr val="3C3C3C"/>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rgbClr val="3C3C3C"/>
                          </a:solidFill>
                        </a:rPr>
                        <a:t>LACP (Active)</a:t>
                      </a:r>
                    </a:p>
                  </a:txBody>
                  <a:tcPr/>
                </a:tc>
                <a:extLst>
                  <a:ext uri="{0D108BD9-81ED-4DB2-BD59-A6C34878D82A}">
                    <a16:rowId xmlns:a16="http://schemas.microsoft.com/office/drawing/2014/main" val="2312277880"/>
                  </a:ext>
                </a:extLst>
              </a:tr>
            </a:tbl>
          </a:graphicData>
        </a:graphic>
      </p:graphicFrame>
      <p:sp>
        <p:nvSpPr>
          <p:cNvPr id="14" name="TextBox 13">
            <a:extLst>
              <a:ext uri="{FF2B5EF4-FFF2-40B4-BE49-F238E27FC236}">
                <a16:creationId xmlns:a16="http://schemas.microsoft.com/office/drawing/2014/main" id="{22BCB835-194C-E783-F6DC-16534D650A6A}"/>
              </a:ext>
            </a:extLst>
          </p:cNvPr>
          <p:cNvSpPr txBox="1"/>
          <p:nvPr/>
        </p:nvSpPr>
        <p:spPr>
          <a:xfrm>
            <a:off x="6277381" y="1268348"/>
            <a:ext cx="1483360" cy="1085318"/>
          </a:xfrm>
          <a:prstGeom prst="rect">
            <a:avLst/>
          </a:prstGeom>
          <a:noFill/>
        </p:spPr>
        <p:txBody>
          <a:bodyPr wrap="square" rtlCol="0">
            <a:noAutofit/>
          </a:bodyPr>
          <a:lstStyle/>
          <a:p>
            <a:r>
              <a:rPr lang="en-US" sz="1000" dirty="0">
                <a:solidFill>
                  <a:srgbClr val="FF0000"/>
                </a:solidFill>
              </a:rPr>
              <a:t>1. Click and hold while drawing a box around the two leaf switches and the generic system so all are highlighted with red dashed lines.</a:t>
            </a:r>
          </a:p>
        </p:txBody>
      </p:sp>
      <p:pic>
        <p:nvPicPr>
          <p:cNvPr id="8" name="Picture 7">
            <a:extLst>
              <a:ext uri="{FF2B5EF4-FFF2-40B4-BE49-F238E27FC236}">
                <a16:creationId xmlns:a16="http://schemas.microsoft.com/office/drawing/2014/main" id="{AD42257A-2633-5774-01CB-46A2E04C784E}"/>
              </a:ext>
            </a:extLst>
          </p:cNvPr>
          <p:cNvPicPr>
            <a:picLocks noChangeAspect="1"/>
          </p:cNvPicPr>
          <p:nvPr/>
        </p:nvPicPr>
        <p:blipFill>
          <a:blip r:embed="rId3"/>
          <a:stretch>
            <a:fillRect/>
          </a:stretch>
        </p:blipFill>
        <p:spPr>
          <a:xfrm>
            <a:off x="3832368" y="1241009"/>
            <a:ext cx="2439739" cy="1460002"/>
          </a:xfrm>
          <a:prstGeom prst="rect">
            <a:avLst/>
          </a:prstGeom>
        </p:spPr>
      </p:pic>
      <p:pic>
        <p:nvPicPr>
          <p:cNvPr id="9" name="Picture 8">
            <a:extLst>
              <a:ext uri="{FF2B5EF4-FFF2-40B4-BE49-F238E27FC236}">
                <a16:creationId xmlns:a16="http://schemas.microsoft.com/office/drawing/2014/main" id="{97C795A0-CFF8-A58D-3A0D-68503760811B}"/>
              </a:ext>
            </a:extLst>
          </p:cNvPr>
          <p:cNvPicPr>
            <a:picLocks noChangeAspect="1"/>
          </p:cNvPicPr>
          <p:nvPr/>
        </p:nvPicPr>
        <p:blipFill>
          <a:blip r:embed="rId4"/>
          <a:stretch>
            <a:fillRect/>
          </a:stretch>
        </p:blipFill>
        <p:spPr>
          <a:xfrm>
            <a:off x="3990596" y="2930149"/>
            <a:ext cx="2281511" cy="993977"/>
          </a:xfrm>
          <a:prstGeom prst="rect">
            <a:avLst/>
          </a:prstGeom>
        </p:spPr>
      </p:pic>
      <p:pic>
        <p:nvPicPr>
          <p:cNvPr id="11" name="Picture 10">
            <a:extLst>
              <a:ext uri="{FF2B5EF4-FFF2-40B4-BE49-F238E27FC236}">
                <a16:creationId xmlns:a16="http://schemas.microsoft.com/office/drawing/2014/main" id="{76E5EC48-82B1-871E-32CA-7B4832F8A54E}"/>
              </a:ext>
            </a:extLst>
          </p:cNvPr>
          <p:cNvPicPr>
            <a:picLocks noChangeAspect="1"/>
          </p:cNvPicPr>
          <p:nvPr/>
        </p:nvPicPr>
        <p:blipFill>
          <a:blip r:embed="rId5"/>
          <a:stretch>
            <a:fillRect/>
          </a:stretch>
        </p:blipFill>
        <p:spPr>
          <a:xfrm>
            <a:off x="6435607" y="3224215"/>
            <a:ext cx="2464043" cy="1585631"/>
          </a:xfrm>
          <a:prstGeom prst="rect">
            <a:avLst/>
          </a:prstGeom>
        </p:spPr>
      </p:pic>
    </p:spTree>
    <p:extLst>
      <p:ext uri="{BB962C8B-B14F-4D97-AF65-F5344CB8AC3E}">
        <p14:creationId xmlns:p14="http://schemas.microsoft.com/office/powerpoint/2010/main" val="135689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2D69-91EE-4129-AC00-53D38324D1BC}"/>
              </a:ext>
            </a:extLst>
          </p:cNvPr>
          <p:cNvSpPr>
            <a:spLocks noGrp="1"/>
          </p:cNvSpPr>
          <p:nvPr>
            <p:ph type="ctrTitle"/>
          </p:nvPr>
        </p:nvSpPr>
        <p:spPr>
          <a:xfrm>
            <a:off x="2525118" y="473558"/>
            <a:ext cx="3802040" cy="502212"/>
          </a:xfrm>
        </p:spPr>
        <p:txBody>
          <a:bodyPr/>
          <a:lstStyle/>
          <a:p>
            <a:r>
              <a:rPr lang="en-US" sz="2400" cap="none"/>
              <a:t>Day-0 Fabric Onboarding</a:t>
            </a:r>
          </a:p>
        </p:txBody>
      </p:sp>
      <p:sp>
        <p:nvSpPr>
          <p:cNvPr id="3" name="TextBox 2">
            <a:extLst>
              <a:ext uri="{FF2B5EF4-FFF2-40B4-BE49-F238E27FC236}">
                <a16:creationId xmlns:a16="http://schemas.microsoft.com/office/drawing/2014/main" id="{A427F910-B5B3-9449-A844-00D003497BC2}"/>
              </a:ext>
            </a:extLst>
          </p:cNvPr>
          <p:cNvSpPr txBox="1"/>
          <p:nvPr/>
        </p:nvSpPr>
        <p:spPr>
          <a:xfrm>
            <a:off x="3100077" y="1202834"/>
            <a:ext cx="3368230" cy="2548839"/>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200" dirty="0">
                <a:solidFill>
                  <a:schemeClr val="bg1">
                    <a:lumMod val="75000"/>
                  </a:schemeClr>
                </a:solidFill>
              </a:rPr>
              <a:t>Virtual Device Profile Verification</a:t>
            </a:r>
          </a:p>
          <a:p>
            <a:pPr marL="285750" indent="-285750">
              <a:lnSpc>
                <a:spcPct val="150000"/>
              </a:lnSpc>
              <a:buFont typeface="Arial" panose="020B0604020202020204" pitchFamily="34" charset="0"/>
              <a:buChar char="•"/>
            </a:pPr>
            <a:r>
              <a:rPr lang="en-US" sz="1200" dirty="0">
                <a:solidFill>
                  <a:schemeClr val="bg1">
                    <a:lumMod val="75000"/>
                  </a:schemeClr>
                </a:solidFill>
              </a:rPr>
              <a:t>Virtual Device Profile Cloning</a:t>
            </a:r>
          </a:p>
          <a:p>
            <a:pPr marL="285750" indent="-285750">
              <a:lnSpc>
                <a:spcPct val="150000"/>
              </a:lnSpc>
              <a:buFont typeface="Arial" panose="020B0604020202020204" pitchFamily="34" charset="0"/>
              <a:buChar char="•"/>
            </a:pPr>
            <a:r>
              <a:rPr lang="en-US" sz="1200" dirty="0">
                <a:solidFill>
                  <a:schemeClr val="bg1">
                    <a:lumMod val="75000"/>
                  </a:schemeClr>
                </a:solidFill>
              </a:rPr>
              <a:t>Onboarding Virtual Nodes</a:t>
            </a:r>
          </a:p>
          <a:p>
            <a:pPr marL="285750" indent="-285750">
              <a:lnSpc>
                <a:spcPct val="150000"/>
              </a:lnSpc>
              <a:buFont typeface="Arial" panose="020B0604020202020204" pitchFamily="34" charset="0"/>
              <a:buChar char="•"/>
            </a:pPr>
            <a:r>
              <a:rPr lang="en-US" sz="1200" b="1" dirty="0">
                <a:solidFill>
                  <a:schemeClr val="bg1"/>
                </a:solidFill>
              </a:rPr>
              <a:t>Create ASN Pool and IP Pools</a:t>
            </a:r>
          </a:p>
          <a:p>
            <a:pPr marL="285750" indent="-285750">
              <a:lnSpc>
                <a:spcPct val="150000"/>
              </a:lnSpc>
              <a:buFont typeface="Arial" panose="020B0604020202020204" pitchFamily="34" charset="0"/>
              <a:buChar char="•"/>
            </a:pPr>
            <a:r>
              <a:rPr lang="en-US" sz="1200" b="1" dirty="0">
                <a:solidFill>
                  <a:schemeClr val="bg1"/>
                </a:solidFill>
              </a:rPr>
              <a:t>Create Logical Devices and Interface Maps</a:t>
            </a:r>
          </a:p>
          <a:p>
            <a:pPr marL="285750" indent="-285750">
              <a:lnSpc>
                <a:spcPct val="150000"/>
              </a:lnSpc>
              <a:buFont typeface="Arial" panose="020B0604020202020204" pitchFamily="34" charset="0"/>
              <a:buChar char="•"/>
            </a:pPr>
            <a:r>
              <a:rPr lang="en-US" sz="1200" b="1" dirty="0">
                <a:solidFill>
                  <a:schemeClr val="bg1"/>
                </a:solidFill>
              </a:rPr>
              <a:t>Create Rack Types</a:t>
            </a:r>
          </a:p>
          <a:p>
            <a:pPr marL="285750" indent="-285750">
              <a:lnSpc>
                <a:spcPct val="150000"/>
              </a:lnSpc>
              <a:buFont typeface="Arial" panose="020B0604020202020204" pitchFamily="34" charset="0"/>
              <a:buChar char="•"/>
            </a:pPr>
            <a:r>
              <a:rPr lang="en-US" sz="1200" b="1" dirty="0">
                <a:solidFill>
                  <a:schemeClr val="bg1"/>
                </a:solidFill>
              </a:rPr>
              <a:t>Create Templates</a:t>
            </a:r>
          </a:p>
          <a:p>
            <a:pPr marL="285750" indent="-285750">
              <a:lnSpc>
                <a:spcPct val="150000"/>
              </a:lnSpc>
              <a:buFont typeface="Arial" panose="020B0604020202020204" pitchFamily="34" charset="0"/>
              <a:buChar char="•"/>
            </a:pPr>
            <a:r>
              <a:rPr lang="en-US" sz="1200" b="1" dirty="0">
                <a:solidFill>
                  <a:schemeClr val="bg1"/>
                </a:solidFill>
              </a:rPr>
              <a:t>Create Blueprints</a:t>
            </a:r>
          </a:p>
          <a:p>
            <a:pPr marL="285750" indent="-285750">
              <a:lnSpc>
                <a:spcPct val="150000"/>
              </a:lnSpc>
              <a:buFont typeface="Arial" panose="020B0604020202020204" pitchFamily="34" charset="0"/>
              <a:buChar char="•"/>
            </a:pPr>
            <a:endParaRPr lang="en-US" sz="1200" dirty="0">
              <a:solidFill>
                <a:schemeClr val="bg1"/>
              </a:solidFill>
            </a:endParaRPr>
          </a:p>
        </p:txBody>
      </p:sp>
    </p:spTree>
    <p:extLst>
      <p:ext uri="{BB962C8B-B14F-4D97-AF65-F5344CB8AC3E}">
        <p14:creationId xmlns:p14="http://schemas.microsoft.com/office/powerpoint/2010/main" val="38815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Click “Add new generic system group”</a:t>
            </a:r>
            <a:r>
              <a:rPr lang="en-US" sz="1000" b="1" dirty="0"/>
              <a:t> </a:t>
            </a:r>
            <a:r>
              <a:rPr lang="en-US" sz="1000" dirty="0"/>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Follow the instructions in the screenshot to input server link information, then click to add another generic system</a:t>
            </a:r>
          </a:p>
          <a:p>
            <a:pPr>
              <a:lnSpc>
                <a:spcPct val="100000"/>
              </a:lnSpc>
              <a:spcBef>
                <a:spcPts val="900"/>
              </a:spcBef>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topology and click the “Create” button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30</a:t>
            </a:fld>
            <a:endParaRPr lang="en-US"/>
          </a:p>
        </p:txBody>
      </p:sp>
      <p:graphicFrame>
        <p:nvGraphicFramePr>
          <p:cNvPr id="24" name="Table 7">
            <a:extLst>
              <a:ext uri="{FF2B5EF4-FFF2-40B4-BE49-F238E27FC236}">
                <a16:creationId xmlns:a16="http://schemas.microsoft.com/office/drawing/2014/main" id="{7614B6FF-8969-B947-B7A7-EF63B8FEBECA}"/>
              </a:ext>
            </a:extLst>
          </p:cNvPr>
          <p:cNvGraphicFramePr>
            <a:graphicFrameLocks noGrp="1"/>
          </p:cNvGraphicFramePr>
          <p:nvPr>
            <p:extLst>
              <p:ext uri="{D42A27DB-BD31-4B8C-83A1-F6EECF244321}">
                <p14:modId xmlns:p14="http://schemas.microsoft.com/office/powerpoint/2010/main" val="3608073348"/>
              </p:ext>
            </p:extLst>
          </p:nvPr>
        </p:nvGraphicFramePr>
        <p:xfrm>
          <a:off x="533675" y="1405335"/>
          <a:ext cx="3130382" cy="42672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rgbClr val="0070C0"/>
                          </a:solidFill>
                        </a:rPr>
                        <a:t>B-BMS-2</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t>AOS-2x1-1</a:t>
                      </a:r>
                    </a:p>
                  </a:txBody>
                  <a:tcPr/>
                </a:tc>
                <a:extLst>
                  <a:ext uri="{0D108BD9-81ED-4DB2-BD59-A6C34878D82A}">
                    <a16:rowId xmlns:a16="http://schemas.microsoft.com/office/drawing/2014/main" val="2312277880"/>
                  </a:ext>
                </a:extLst>
              </a:tr>
            </a:tbl>
          </a:graphicData>
        </a:graphic>
      </p:graphicFrame>
      <p:graphicFrame>
        <p:nvGraphicFramePr>
          <p:cNvPr id="15" name="Table 7">
            <a:extLst>
              <a:ext uri="{FF2B5EF4-FFF2-40B4-BE49-F238E27FC236}">
                <a16:creationId xmlns:a16="http://schemas.microsoft.com/office/drawing/2014/main" id="{660F87B2-D59D-8B4F-9836-E57C93FA8775}"/>
              </a:ext>
            </a:extLst>
          </p:cNvPr>
          <p:cNvGraphicFramePr>
            <a:graphicFrameLocks noGrp="1"/>
          </p:cNvGraphicFramePr>
          <p:nvPr>
            <p:extLst>
              <p:ext uri="{D42A27DB-BD31-4B8C-83A1-F6EECF244321}">
                <p14:modId xmlns:p14="http://schemas.microsoft.com/office/powerpoint/2010/main" val="106063337"/>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B-switch-LAG2</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Peer Switch</a:t>
                      </a:r>
                      <a:endParaRPr lang="en-US" sz="800" b="1" kern="1200" dirty="0">
                        <a:solidFill>
                          <a:schemeClr val="lt1"/>
                        </a:solidFill>
                        <a:latin typeface="+mn-lt"/>
                        <a:ea typeface="+mn-ea"/>
                        <a:cs typeface="+mn-cs"/>
                      </a:endParaRPr>
                    </a:p>
                  </a:txBody>
                  <a:tcPr/>
                </a:tc>
                <a:tc>
                  <a:txBody>
                    <a:bodyPr/>
                    <a:lstStyle/>
                    <a:p>
                      <a:r>
                        <a:rPr lang="en-US" sz="800" dirty="0">
                          <a:solidFill>
                            <a:srgbClr val="BFBFBF"/>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rgbClr val="BFBFBF"/>
                          </a:solidFill>
                        </a:rPr>
                        <a:t>LACP (Active)</a:t>
                      </a:r>
                    </a:p>
                  </a:txBody>
                  <a:tcPr/>
                </a:tc>
                <a:extLst>
                  <a:ext uri="{0D108BD9-81ED-4DB2-BD59-A6C34878D82A}">
                    <a16:rowId xmlns:a16="http://schemas.microsoft.com/office/drawing/2014/main" val="2312277880"/>
                  </a:ext>
                </a:extLst>
              </a:tr>
            </a:tbl>
          </a:graphicData>
        </a:graphic>
      </p:graphicFrame>
      <p:pic>
        <p:nvPicPr>
          <p:cNvPr id="6" name="Picture 5">
            <a:extLst>
              <a:ext uri="{FF2B5EF4-FFF2-40B4-BE49-F238E27FC236}">
                <a16:creationId xmlns:a16="http://schemas.microsoft.com/office/drawing/2014/main" id="{D09408B5-E7F8-79A5-2B29-5603B6DAC605}"/>
              </a:ext>
            </a:extLst>
          </p:cNvPr>
          <p:cNvPicPr>
            <a:picLocks noChangeAspect="1"/>
          </p:cNvPicPr>
          <p:nvPr/>
        </p:nvPicPr>
        <p:blipFill>
          <a:blip r:embed="rId2"/>
          <a:stretch>
            <a:fillRect/>
          </a:stretch>
        </p:blipFill>
        <p:spPr>
          <a:xfrm>
            <a:off x="4073442" y="1532512"/>
            <a:ext cx="4864417" cy="2645865"/>
          </a:xfrm>
          <a:prstGeom prst="rect">
            <a:avLst/>
          </a:prstGeom>
        </p:spPr>
      </p:pic>
    </p:spTree>
    <p:extLst>
      <p:ext uri="{BB962C8B-B14F-4D97-AF65-F5344CB8AC3E}">
        <p14:creationId xmlns:p14="http://schemas.microsoft.com/office/powerpoint/2010/main" val="195078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Follow the instructions in the screenshot to input server link information, then click to add another generic system</a:t>
            </a:r>
          </a:p>
          <a:p>
            <a:pPr>
              <a:lnSpc>
                <a:spcPct val="100000"/>
              </a:lnSpc>
              <a:spcBef>
                <a:spcPts val="900"/>
              </a:spcBef>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topology and click the “Create” button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31</a:t>
            </a:fld>
            <a:endParaRPr lang="en-US"/>
          </a:p>
        </p:txBody>
      </p:sp>
      <p:graphicFrame>
        <p:nvGraphicFramePr>
          <p:cNvPr id="24" name="Table 7">
            <a:extLst>
              <a:ext uri="{FF2B5EF4-FFF2-40B4-BE49-F238E27FC236}">
                <a16:creationId xmlns:a16="http://schemas.microsoft.com/office/drawing/2014/main" id="{7614B6FF-8969-B947-B7A7-EF63B8FEBECA}"/>
              </a:ext>
            </a:extLst>
          </p:cNvPr>
          <p:cNvGraphicFramePr>
            <a:graphicFrameLocks noGrp="1"/>
          </p:cNvGraphicFramePr>
          <p:nvPr>
            <p:extLst>
              <p:ext uri="{D42A27DB-BD31-4B8C-83A1-F6EECF244321}">
                <p14:modId xmlns:p14="http://schemas.microsoft.com/office/powerpoint/2010/main" val="656896778"/>
              </p:ext>
            </p:extLst>
          </p:nvPr>
        </p:nvGraphicFramePr>
        <p:xfrm>
          <a:off x="533675" y="1405335"/>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chemeClr val="bg1">
                              <a:lumMod val="75000"/>
                            </a:schemeClr>
                          </a:solidFill>
                        </a:rPr>
                        <a:t>B-BMS-2</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solidFill>
                            <a:schemeClr val="bg1">
                              <a:lumMod val="75000"/>
                            </a:schemeClr>
                          </a:solidFill>
                        </a:rPr>
                        <a:t>AOS-2x1-1</a:t>
                      </a:r>
                    </a:p>
                  </a:txBody>
                  <a:tcPr/>
                </a:tc>
                <a:extLst>
                  <a:ext uri="{0D108BD9-81ED-4DB2-BD59-A6C34878D82A}">
                    <a16:rowId xmlns:a16="http://schemas.microsoft.com/office/drawing/2014/main" val="2312277880"/>
                  </a:ext>
                </a:extLst>
              </a:tr>
            </a:tbl>
          </a:graphicData>
        </a:graphic>
      </p:graphicFrame>
      <p:graphicFrame>
        <p:nvGraphicFramePr>
          <p:cNvPr id="15" name="Table 7">
            <a:extLst>
              <a:ext uri="{FF2B5EF4-FFF2-40B4-BE49-F238E27FC236}">
                <a16:creationId xmlns:a16="http://schemas.microsoft.com/office/drawing/2014/main" id="{660F87B2-D59D-8B4F-9836-E57C93FA8775}"/>
              </a:ext>
            </a:extLst>
          </p:cNvPr>
          <p:cNvGraphicFramePr>
            <a:graphicFrameLocks noGrp="1"/>
          </p:cNvGraphicFramePr>
          <p:nvPr>
            <p:extLst>
              <p:ext uri="{D42A27DB-BD31-4B8C-83A1-F6EECF244321}">
                <p14:modId xmlns:p14="http://schemas.microsoft.com/office/powerpoint/2010/main" val="1253216780"/>
              </p:ext>
            </p:extLst>
          </p:nvPr>
        </p:nvGraphicFramePr>
        <p:xfrm>
          <a:off x="533675" y="2660904"/>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rgbClr val="0070C0"/>
                          </a:solidFill>
                        </a:rPr>
                        <a:t>B-switch-LAG2</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Peer Switch</a:t>
                      </a:r>
                      <a:endParaRPr lang="en-US" sz="800" b="1" kern="1200" dirty="0">
                        <a:solidFill>
                          <a:schemeClr val="lt1"/>
                        </a:solidFill>
                        <a:latin typeface="+mn-lt"/>
                        <a:ea typeface="+mn-ea"/>
                        <a:cs typeface="+mn-cs"/>
                      </a:endParaRPr>
                    </a:p>
                  </a:txBody>
                  <a:tcPr/>
                </a:tc>
                <a:tc>
                  <a:txBody>
                    <a:bodyPr/>
                    <a:lstStyle/>
                    <a:p>
                      <a:r>
                        <a:rPr lang="en-US" sz="800" dirty="0">
                          <a:solidFill>
                            <a:schemeClr val="tx1"/>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tx1"/>
                          </a:solidFill>
                        </a:rPr>
                        <a:t>LACP (Active)</a:t>
                      </a:r>
                    </a:p>
                  </a:txBody>
                  <a:tcPr/>
                </a:tc>
                <a:extLst>
                  <a:ext uri="{0D108BD9-81ED-4DB2-BD59-A6C34878D82A}">
                    <a16:rowId xmlns:a16="http://schemas.microsoft.com/office/drawing/2014/main" val="2312277880"/>
                  </a:ext>
                </a:extLst>
              </a:tr>
            </a:tbl>
          </a:graphicData>
        </a:graphic>
      </p:graphicFrame>
      <p:sp>
        <p:nvSpPr>
          <p:cNvPr id="5" name="TextBox 4">
            <a:extLst>
              <a:ext uri="{FF2B5EF4-FFF2-40B4-BE49-F238E27FC236}">
                <a16:creationId xmlns:a16="http://schemas.microsoft.com/office/drawing/2014/main" id="{27BA8C71-5817-0726-9E14-76D3D6040719}"/>
              </a:ext>
            </a:extLst>
          </p:cNvPr>
          <p:cNvSpPr txBox="1"/>
          <p:nvPr/>
        </p:nvSpPr>
        <p:spPr>
          <a:xfrm>
            <a:off x="6600675" y="1268348"/>
            <a:ext cx="1483360" cy="1085318"/>
          </a:xfrm>
          <a:prstGeom prst="rect">
            <a:avLst/>
          </a:prstGeom>
          <a:noFill/>
        </p:spPr>
        <p:txBody>
          <a:bodyPr wrap="square" rtlCol="0">
            <a:noAutofit/>
          </a:bodyPr>
          <a:lstStyle/>
          <a:p>
            <a:r>
              <a:rPr lang="en-US" sz="1000" dirty="0">
                <a:solidFill>
                  <a:srgbClr val="FF0000"/>
                </a:solidFill>
              </a:rPr>
              <a:t>1. Hold the Alt-key and click the two leaf switches and the generic system so all are highlighted with red dashed lines.</a:t>
            </a:r>
          </a:p>
        </p:txBody>
      </p:sp>
      <p:pic>
        <p:nvPicPr>
          <p:cNvPr id="13" name="Picture 12">
            <a:extLst>
              <a:ext uri="{FF2B5EF4-FFF2-40B4-BE49-F238E27FC236}">
                <a16:creationId xmlns:a16="http://schemas.microsoft.com/office/drawing/2014/main" id="{BD3282B9-4811-CED1-9FE0-DCCD843D6938}"/>
              </a:ext>
            </a:extLst>
          </p:cNvPr>
          <p:cNvPicPr>
            <a:picLocks noChangeAspect="1"/>
          </p:cNvPicPr>
          <p:nvPr/>
        </p:nvPicPr>
        <p:blipFill>
          <a:blip r:embed="rId2"/>
          <a:stretch>
            <a:fillRect/>
          </a:stretch>
        </p:blipFill>
        <p:spPr>
          <a:xfrm>
            <a:off x="3922861" y="1111748"/>
            <a:ext cx="2585359" cy="1460002"/>
          </a:xfrm>
          <a:prstGeom prst="rect">
            <a:avLst/>
          </a:prstGeom>
        </p:spPr>
      </p:pic>
      <p:pic>
        <p:nvPicPr>
          <p:cNvPr id="8" name="Picture 7">
            <a:extLst>
              <a:ext uri="{FF2B5EF4-FFF2-40B4-BE49-F238E27FC236}">
                <a16:creationId xmlns:a16="http://schemas.microsoft.com/office/drawing/2014/main" id="{9A4E7EDB-5568-AAC7-F08B-50919A618770}"/>
              </a:ext>
            </a:extLst>
          </p:cNvPr>
          <p:cNvPicPr>
            <a:picLocks noChangeAspect="1"/>
          </p:cNvPicPr>
          <p:nvPr/>
        </p:nvPicPr>
        <p:blipFill>
          <a:blip r:embed="rId3"/>
          <a:stretch>
            <a:fillRect/>
          </a:stretch>
        </p:blipFill>
        <p:spPr>
          <a:xfrm>
            <a:off x="3966166" y="2660904"/>
            <a:ext cx="2255841" cy="980683"/>
          </a:xfrm>
          <a:prstGeom prst="rect">
            <a:avLst/>
          </a:prstGeom>
        </p:spPr>
      </p:pic>
      <p:pic>
        <p:nvPicPr>
          <p:cNvPr id="10" name="Picture 9">
            <a:extLst>
              <a:ext uri="{FF2B5EF4-FFF2-40B4-BE49-F238E27FC236}">
                <a16:creationId xmlns:a16="http://schemas.microsoft.com/office/drawing/2014/main" id="{E8C2A614-6B06-F379-91B6-D638FC812CF4}"/>
              </a:ext>
            </a:extLst>
          </p:cNvPr>
          <p:cNvPicPr>
            <a:picLocks noChangeAspect="1"/>
          </p:cNvPicPr>
          <p:nvPr/>
        </p:nvPicPr>
        <p:blipFill>
          <a:blip r:embed="rId4"/>
          <a:stretch>
            <a:fillRect/>
          </a:stretch>
        </p:blipFill>
        <p:spPr>
          <a:xfrm>
            <a:off x="6284592" y="3185652"/>
            <a:ext cx="2525206" cy="1315443"/>
          </a:xfrm>
          <a:prstGeom prst="rect">
            <a:avLst/>
          </a:prstGeom>
        </p:spPr>
      </p:pic>
    </p:spTree>
    <p:extLst>
      <p:ext uri="{BB962C8B-B14F-4D97-AF65-F5344CB8AC3E}">
        <p14:creationId xmlns:p14="http://schemas.microsoft.com/office/powerpoint/2010/main" val="164190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Server Rack Types – DC-B (using Designer workflow)</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32</a:t>
            </a:fld>
            <a:endParaRPr lang="en-US"/>
          </a:p>
        </p:txBody>
      </p:sp>
      <p:sp>
        <p:nvSpPr>
          <p:cNvPr id="21" name="Content Placeholder 2">
            <a:extLst>
              <a:ext uri="{FF2B5EF4-FFF2-40B4-BE49-F238E27FC236}">
                <a16:creationId xmlns:a16="http://schemas.microsoft.com/office/drawing/2014/main" id="{6087BCA5-5ABC-6C48-9119-7A3B2022880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“Add new generic system group”</a:t>
            </a:r>
            <a:r>
              <a:rPr lang="en-US" sz="1000" b="1" dirty="0">
                <a:solidFill>
                  <a:schemeClr val="bg1">
                    <a:lumMod val="75000"/>
                  </a:schemeClr>
                </a:solidFill>
              </a:rPr>
              <a:t> </a:t>
            </a:r>
            <a:r>
              <a:rPr lang="en-US" sz="1000" dirty="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Follow the instructions in the screenshot to input server link information, then click to add another generic system</a:t>
            </a:r>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Verify topology and click the “Create”</a:t>
            </a:r>
            <a:r>
              <a:rPr lang="en-US" sz="1000" i="1" dirty="0"/>
              <a:t> </a:t>
            </a:r>
            <a:r>
              <a:rPr lang="en-US" sz="1000" dirty="0"/>
              <a:t>button</a:t>
            </a:r>
          </a:p>
        </p:txBody>
      </p:sp>
      <p:pic>
        <p:nvPicPr>
          <p:cNvPr id="7" name="Picture 6">
            <a:extLst>
              <a:ext uri="{FF2B5EF4-FFF2-40B4-BE49-F238E27FC236}">
                <a16:creationId xmlns:a16="http://schemas.microsoft.com/office/drawing/2014/main" id="{288D32D2-DE52-95F4-621D-B8A10BF969AC}"/>
              </a:ext>
            </a:extLst>
          </p:cNvPr>
          <p:cNvPicPr>
            <a:picLocks noChangeAspect="1"/>
          </p:cNvPicPr>
          <p:nvPr/>
        </p:nvPicPr>
        <p:blipFill>
          <a:blip r:embed="rId2"/>
          <a:stretch>
            <a:fillRect/>
          </a:stretch>
        </p:blipFill>
        <p:spPr>
          <a:xfrm>
            <a:off x="3878987" y="1496629"/>
            <a:ext cx="5145400" cy="2905097"/>
          </a:xfrm>
          <a:prstGeom prst="rect">
            <a:avLst/>
          </a:prstGeom>
        </p:spPr>
      </p:pic>
      <p:graphicFrame>
        <p:nvGraphicFramePr>
          <p:cNvPr id="3" name="Table 7">
            <a:extLst>
              <a:ext uri="{FF2B5EF4-FFF2-40B4-BE49-F238E27FC236}">
                <a16:creationId xmlns:a16="http://schemas.microsoft.com/office/drawing/2014/main" id="{6D6D1657-7858-FFDC-5B21-DC3B52DDE59B}"/>
              </a:ext>
            </a:extLst>
          </p:cNvPr>
          <p:cNvGraphicFramePr>
            <a:graphicFrameLocks noGrp="1"/>
          </p:cNvGraphicFramePr>
          <p:nvPr>
            <p:extLst>
              <p:ext uri="{D42A27DB-BD31-4B8C-83A1-F6EECF244321}">
                <p14:modId xmlns:p14="http://schemas.microsoft.com/office/powerpoint/2010/main" val="3432324497"/>
              </p:ext>
            </p:extLst>
          </p:nvPr>
        </p:nvGraphicFramePr>
        <p:xfrm>
          <a:off x="533675" y="1405335"/>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r>
                        <a:rPr lang="en-US" sz="800" dirty="0">
                          <a:solidFill>
                            <a:schemeClr val="bg1">
                              <a:lumMod val="75000"/>
                            </a:schemeClr>
                          </a:solidFill>
                        </a:rPr>
                        <a:t>B-BMS-2</a:t>
                      </a:r>
                    </a:p>
                  </a:txBody>
                  <a:tcPr/>
                </a:tc>
                <a:extLst>
                  <a:ext uri="{0D108BD9-81ED-4DB2-BD59-A6C34878D82A}">
                    <a16:rowId xmlns:a16="http://schemas.microsoft.com/office/drawing/2014/main" val="1131447612"/>
                  </a:ext>
                </a:extLst>
              </a:tr>
              <a:tr h="0">
                <a:tc>
                  <a:txBody>
                    <a:bodyPr/>
                    <a:lstStyle/>
                    <a:p>
                      <a:r>
                        <a:rPr lang="en-US" sz="800" dirty="0"/>
                        <a:t>Logical Device</a:t>
                      </a:r>
                    </a:p>
                  </a:txBody>
                  <a:tcPr/>
                </a:tc>
                <a:tc>
                  <a:txBody>
                    <a:bodyPr/>
                    <a:lstStyle/>
                    <a:p>
                      <a:r>
                        <a:rPr lang="en-US" sz="800" dirty="0">
                          <a:solidFill>
                            <a:schemeClr val="bg1">
                              <a:lumMod val="75000"/>
                            </a:schemeClr>
                          </a:solidFill>
                        </a:rPr>
                        <a:t>AOS-2x1-1</a:t>
                      </a:r>
                    </a:p>
                  </a:txBody>
                  <a:tcPr/>
                </a:tc>
                <a:extLst>
                  <a:ext uri="{0D108BD9-81ED-4DB2-BD59-A6C34878D82A}">
                    <a16:rowId xmlns:a16="http://schemas.microsoft.com/office/drawing/2014/main" val="2312277880"/>
                  </a:ext>
                </a:extLst>
              </a:tr>
            </a:tbl>
          </a:graphicData>
        </a:graphic>
      </p:graphicFrame>
      <p:graphicFrame>
        <p:nvGraphicFramePr>
          <p:cNvPr id="5" name="Table 7">
            <a:extLst>
              <a:ext uri="{FF2B5EF4-FFF2-40B4-BE49-F238E27FC236}">
                <a16:creationId xmlns:a16="http://schemas.microsoft.com/office/drawing/2014/main" id="{446C1BD5-D3F4-0444-F0CD-E42593DC493A}"/>
              </a:ext>
            </a:extLst>
          </p:cNvPr>
          <p:cNvGraphicFramePr>
            <a:graphicFrameLocks noGrp="1"/>
          </p:cNvGraphicFramePr>
          <p:nvPr>
            <p:extLst>
              <p:ext uri="{D42A27DB-BD31-4B8C-83A1-F6EECF244321}">
                <p14:modId xmlns:p14="http://schemas.microsoft.com/office/powerpoint/2010/main" val="631723371"/>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dirty="0"/>
                        <a:t>Label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solidFill>
                            <a:schemeClr val="bg1">
                              <a:lumMod val="65000"/>
                            </a:schemeClr>
                          </a:solidFill>
                        </a:rPr>
                        <a:t>B-switch-LAG2</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rPr>
                        <a:t>Peer Switch</a:t>
                      </a:r>
                      <a:endParaRPr lang="en-US" sz="800" b="1" kern="1200" dirty="0">
                        <a:solidFill>
                          <a:schemeClr val="lt1"/>
                        </a:solidFill>
                        <a:latin typeface="+mn-lt"/>
                        <a:ea typeface="+mn-ea"/>
                        <a:cs typeface="+mn-cs"/>
                      </a:endParaRPr>
                    </a:p>
                  </a:txBody>
                  <a:tcPr/>
                </a:tc>
                <a:tc>
                  <a:txBody>
                    <a:bodyPr/>
                    <a:lstStyle/>
                    <a:p>
                      <a:r>
                        <a:rPr lang="en-US" sz="800" dirty="0">
                          <a:solidFill>
                            <a:schemeClr val="bg1">
                              <a:lumMod val="65000"/>
                            </a:schemeClr>
                          </a:solidFill>
                        </a:rPr>
                        <a:t>First &amp; Second</a:t>
                      </a:r>
                    </a:p>
                  </a:txBody>
                  <a:tcPr/>
                </a:tc>
                <a:extLst>
                  <a:ext uri="{0D108BD9-81ED-4DB2-BD59-A6C34878D82A}">
                    <a16:rowId xmlns:a16="http://schemas.microsoft.com/office/drawing/2014/main" val="2246386874"/>
                  </a:ext>
                </a:extLst>
              </a:tr>
              <a:tr h="0">
                <a:tc>
                  <a:txBody>
                    <a:bodyPr/>
                    <a:lstStyle/>
                    <a:p>
                      <a:r>
                        <a:rPr lang="en-US" sz="800" dirty="0"/>
                        <a:t>LAG Mode</a:t>
                      </a:r>
                    </a:p>
                  </a:txBody>
                  <a:tcPr/>
                </a:tc>
                <a:tc>
                  <a:txBody>
                    <a:bodyPr/>
                    <a:lstStyle/>
                    <a:p>
                      <a:r>
                        <a:rPr lang="en-US" sz="800" dirty="0">
                          <a:solidFill>
                            <a:schemeClr val="bg1">
                              <a:lumMod val="65000"/>
                            </a:schemeClr>
                          </a:solidFill>
                        </a:rPr>
                        <a:t>LACP (Active)</a:t>
                      </a:r>
                    </a:p>
                  </a:txBody>
                  <a:tcPr/>
                </a:tc>
                <a:extLst>
                  <a:ext uri="{0D108BD9-81ED-4DB2-BD59-A6C34878D82A}">
                    <a16:rowId xmlns:a16="http://schemas.microsoft.com/office/drawing/2014/main" val="2312277880"/>
                  </a:ext>
                </a:extLst>
              </a:tr>
            </a:tbl>
          </a:graphicData>
        </a:graphic>
      </p:graphicFrame>
    </p:spTree>
    <p:extLst>
      <p:ext uri="{BB962C8B-B14F-4D97-AF65-F5344CB8AC3E}">
        <p14:creationId xmlns:p14="http://schemas.microsoft.com/office/powerpoint/2010/main" val="1650073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33</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a:t>A </a:t>
            </a:r>
            <a:r>
              <a:rPr lang="en-US" sz="1200" b="1" dirty="0"/>
              <a:t>Templates</a:t>
            </a:r>
            <a:r>
              <a:rPr lang="en-US" sz="1200" dirty="0"/>
              <a:t> combines racks into a logical representation of a data center. In our lab setup, each data center has one pair of spine switches, one border rack, and one server rack.</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Templates</a:t>
            </a:r>
          </a:p>
        </p:txBody>
      </p:sp>
      <p:sp>
        <p:nvSpPr>
          <p:cNvPr id="6" name="Rectangle 5">
            <a:extLst>
              <a:ext uri="{FF2B5EF4-FFF2-40B4-BE49-F238E27FC236}">
                <a16:creationId xmlns:a16="http://schemas.microsoft.com/office/drawing/2014/main" id="{9CF32F21-94ED-FA4D-84C5-F007A6872D87}"/>
              </a:ext>
            </a:extLst>
          </p:cNvPr>
          <p:cNvSpPr/>
          <p:nvPr/>
        </p:nvSpPr>
        <p:spPr>
          <a:xfrm>
            <a:off x="4182402"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leaf1</a:t>
            </a:r>
          </a:p>
        </p:txBody>
      </p:sp>
      <p:sp>
        <p:nvSpPr>
          <p:cNvPr id="7" name="Rectangle 6">
            <a:extLst>
              <a:ext uri="{FF2B5EF4-FFF2-40B4-BE49-F238E27FC236}">
                <a16:creationId xmlns:a16="http://schemas.microsoft.com/office/drawing/2014/main" id="{A906DA77-C606-984F-8C0C-5A052EB8E90F}"/>
              </a:ext>
            </a:extLst>
          </p:cNvPr>
          <p:cNvSpPr/>
          <p:nvPr/>
        </p:nvSpPr>
        <p:spPr>
          <a:xfrm>
            <a:off x="5024674"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leaf2</a:t>
            </a:r>
          </a:p>
        </p:txBody>
      </p:sp>
      <p:sp>
        <p:nvSpPr>
          <p:cNvPr id="10" name="Rectangle 9">
            <a:extLst>
              <a:ext uri="{FF2B5EF4-FFF2-40B4-BE49-F238E27FC236}">
                <a16:creationId xmlns:a16="http://schemas.microsoft.com/office/drawing/2014/main" id="{E96F1456-0026-9543-A470-B4E1543E9B74}"/>
              </a:ext>
            </a:extLst>
          </p:cNvPr>
          <p:cNvSpPr/>
          <p:nvPr/>
        </p:nvSpPr>
        <p:spPr>
          <a:xfrm>
            <a:off x="4550542" y="4091031"/>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bms2</a:t>
            </a:r>
          </a:p>
        </p:txBody>
      </p:sp>
      <p:sp>
        <p:nvSpPr>
          <p:cNvPr id="12" name="Rectangle 11">
            <a:extLst>
              <a:ext uri="{FF2B5EF4-FFF2-40B4-BE49-F238E27FC236}">
                <a16:creationId xmlns:a16="http://schemas.microsoft.com/office/drawing/2014/main" id="{510E0F4C-DCB8-C74C-B8A1-5BA9A233B7E2}"/>
              </a:ext>
            </a:extLst>
          </p:cNvPr>
          <p:cNvSpPr/>
          <p:nvPr/>
        </p:nvSpPr>
        <p:spPr>
          <a:xfrm>
            <a:off x="3708271" y="4092854"/>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bms1</a:t>
            </a:r>
          </a:p>
        </p:txBody>
      </p:sp>
      <p:cxnSp>
        <p:nvCxnSpPr>
          <p:cNvPr id="13" name="Straight Connector 12">
            <a:extLst>
              <a:ext uri="{FF2B5EF4-FFF2-40B4-BE49-F238E27FC236}">
                <a16:creationId xmlns:a16="http://schemas.microsoft.com/office/drawing/2014/main" id="{80EA3557-9987-4741-B942-9CAEA250BD4B}"/>
              </a:ext>
            </a:extLst>
          </p:cNvPr>
          <p:cNvCxnSpPr>
            <a:cxnSpLocks/>
            <a:stCxn id="6" idx="2"/>
            <a:endCxn id="12" idx="0"/>
          </p:cNvCxnSpPr>
          <p:nvPr/>
        </p:nvCxnSpPr>
        <p:spPr>
          <a:xfrm flipH="1">
            <a:off x="4080690" y="3946079"/>
            <a:ext cx="474131" cy="146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47C3F2-B554-5C43-9648-D0C6327D7D26}"/>
              </a:ext>
            </a:extLst>
          </p:cNvPr>
          <p:cNvCxnSpPr>
            <a:cxnSpLocks/>
            <a:stCxn id="7" idx="2"/>
            <a:endCxn id="10" idx="0"/>
          </p:cNvCxnSpPr>
          <p:nvPr/>
        </p:nvCxnSpPr>
        <p:spPr>
          <a:xfrm flipH="1">
            <a:off x="4922961" y="3946079"/>
            <a:ext cx="474132" cy="1449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0191FEB-23B7-EE4C-8874-C1EBE92F05ED}"/>
              </a:ext>
            </a:extLst>
          </p:cNvPr>
          <p:cNvSpPr txBox="1"/>
          <p:nvPr/>
        </p:nvSpPr>
        <p:spPr>
          <a:xfrm>
            <a:off x="4423889" y="4476431"/>
            <a:ext cx="918841" cy="261610"/>
          </a:xfrm>
          <a:prstGeom prst="rect">
            <a:avLst/>
          </a:prstGeom>
          <a:noFill/>
        </p:spPr>
        <p:txBody>
          <a:bodyPr wrap="none" rtlCol="0">
            <a:spAutoFit/>
          </a:bodyPr>
          <a:lstStyle/>
          <a:p>
            <a:r>
              <a:rPr lang="en-US" sz="1100" dirty="0">
                <a:solidFill>
                  <a:schemeClr val="accent1">
                    <a:lumMod val="75000"/>
                  </a:schemeClr>
                </a:solidFill>
              </a:rPr>
              <a:t>Server Rack</a:t>
            </a:r>
            <a:endParaRPr lang="en-US" sz="700" dirty="0">
              <a:solidFill>
                <a:schemeClr val="accent1">
                  <a:lumMod val="75000"/>
                </a:schemeClr>
              </a:solidFill>
            </a:endParaRPr>
          </a:p>
        </p:txBody>
      </p:sp>
      <p:sp>
        <p:nvSpPr>
          <p:cNvPr id="52" name="Rounded Rectangle 51">
            <a:extLst>
              <a:ext uri="{FF2B5EF4-FFF2-40B4-BE49-F238E27FC236}">
                <a16:creationId xmlns:a16="http://schemas.microsoft.com/office/drawing/2014/main" id="{8B2D5DED-EBF4-FD40-82B6-E47B7D93A34A}"/>
              </a:ext>
            </a:extLst>
          </p:cNvPr>
          <p:cNvSpPr/>
          <p:nvPr/>
        </p:nvSpPr>
        <p:spPr>
          <a:xfrm>
            <a:off x="1530347" y="3241057"/>
            <a:ext cx="1847211" cy="1546502"/>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TextBox 52">
            <a:extLst>
              <a:ext uri="{FF2B5EF4-FFF2-40B4-BE49-F238E27FC236}">
                <a16:creationId xmlns:a16="http://schemas.microsoft.com/office/drawing/2014/main" id="{2C43BEAA-B97C-AE4D-B4A2-DBB6BFAF3D62}"/>
              </a:ext>
            </a:extLst>
          </p:cNvPr>
          <p:cNvSpPr txBox="1"/>
          <p:nvPr/>
        </p:nvSpPr>
        <p:spPr>
          <a:xfrm>
            <a:off x="1941656" y="4476431"/>
            <a:ext cx="946093" cy="261610"/>
          </a:xfrm>
          <a:prstGeom prst="rect">
            <a:avLst/>
          </a:prstGeom>
          <a:noFill/>
        </p:spPr>
        <p:txBody>
          <a:bodyPr wrap="none" rtlCol="0">
            <a:spAutoFit/>
          </a:bodyPr>
          <a:lstStyle/>
          <a:p>
            <a:r>
              <a:rPr lang="en-US" sz="1100">
                <a:solidFill>
                  <a:schemeClr val="accent1">
                    <a:lumMod val="75000"/>
                  </a:schemeClr>
                </a:solidFill>
              </a:rPr>
              <a:t>Border Rack</a:t>
            </a:r>
          </a:p>
        </p:txBody>
      </p:sp>
      <p:sp>
        <p:nvSpPr>
          <p:cNvPr id="54" name="Rectangle 53">
            <a:extLst>
              <a:ext uri="{FF2B5EF4-FFF2-40B4-BE49-F238E27FC236}">
                <a16:creationId xmlns:a16="http://schemas.microsoft.com/office/drawing/2014/main" id="{EB09294B-DF6E-F044-92CB-D2DFCDC65BED}"/>
              </a:ext>
            </a:extLst>
          </p:cNvPr>
          <p:cNvSpPr/>
          <p:nvPr/>
        </p:nvSpPr>
        <p:spPr>
          <a:xfrm>
            <a:off x="1659432"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border1</a:t>
            </a:r>
          </a:p>
        </p:txBody>
      </p:sp>
      <p:sp>
        <p:nvSpPr>
          <p:cNvPr id="55" name="Rectangle 54">
            <a:extLst>
              <a:ext uri="{FF2B5EF4-FFF2-40B4-BE49-F238E27FC236}">
                <a16:creationId xmlns:a16="http://schemas.microsoft.com/office/drawing/2014/main" id="{9AA57EAE-A299-BD43-B6DD-981E8C67D557}"/>
              </a:ext>
            </a:extLst>
          </p:cNvPr>
          <p:cNvSpPr/>
          <p:nvPr/>
        </p:nvSpPr>
        <p:spPr>
          <a:xfrm>
            <a:off x="2484227"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border2</a:t>
            </a:r>
          </a:p>
        </p:txBody>
      </p:sp>
      <p:sp>
        <p:nvSpPr>
          <p:cNvPr id="41" name="Rounded Rectangle 40">
            <a:extLst>
              <a:ext uri="{FF2B5EF4-FFF2-40B4-BE49-F238E27FC236}">
                <a16:creationId xmlns:a16="http://schemas.microsoft.com/office/drawing/2014/main" id="{F2FF4309-9D52-FB40-A0DF-C8BE35CCB305}"/>
              </a:ext>
            </a:extLst>
          </p:cNvPr>
          <p:cNvSpPr/>
          <p:nvPr/>
        </p:nvSpPr>
        <p:spPr>
          <a:xfrm>
            <a:off x="3582933" y="3241057"/>
            <a:ext cx="2662079" cy="1546502"/>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312D5E4C-8E24-404F-9C94-381C42478CE6}"/>
              </a:ext>
            </a:extLst>
          </p:cNvPr>
          <p:cNvSpPr/>
          <p:nvPr/>
        </p:nvSpPr>
        <p:spPr>
          <a:xfrm>
            <a:off x="2614988" y="239957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spine1</a:t>
            </a:r>
          </a:p>
        </p:txBody>
      </p:sp>
      <p:sp>
        <p:nvSpPr>
          <p:cNvPr id="44" name="Rectangle 43">
            <a:extLst>
              <a:ext uri="{FF2B5EF4-FFF2-40B4-BE49-F238E27FC236}">
                <a16:creationId xmlns:a16="http://schemas.microsoft.com/office/drawing/2014/main" id="{AF62F468-D7F8-984A-9099-768C5BAD5208}"/>
              </a:ext>
            </a:extLst>
          </p:cNvPr>
          <p:cNvSpPr/>
          <p:nvPr/>
        </p:nvSpPr>
        <p:spPr>
          <a:xfrm>
            <a:off x="3582934" y="239957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spine2</a:t>
            </a:r>
          </a:p>
        </p:txBody>
      </p:sp>
      <p:cxnSp>
        <p:nvCxnSpPr>
          <p:cNvPr id="45" name="Straight Connector 44">
            <a:extLst>
              <a:ext uri="{FF2B5EF4-FFF2-40B4-BE49-F238E27FC236}">
                <a16:creationId xmlns:a16="http://schemas.microsoft.com/office/drawing/2014/main" id="{E7BF4EB9-2838-2845-A73D-BB383BA8F9FE}"/>
              </a:ext>
            </a:extLst>
          </p:cNvPr>
          <p:cNvCxnSpPr>
            <a:cxnSpLocks/>
            <a:stCxn id="54" idx="0"/>
            <a:endCxn id="42" idx="2"/>
          </p:cNvCxnSpPr>
          <p:nvPr/>
        </p:nvCxnSpPr>
        <p:spPr>
          <a:xfrm flipV="1">
            <a:off x="2031851" y="2685327"/>
            <a:ext cx="955556"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4394AA-917D-6F46-B2A2-F08E1A484A31}"/>
              </a:ext>
            </a:extLst>
          </p:cNvPr>
          <p:cNvCxnSpPr>
            <a:cxnSpLocks/>
            <a:stCxn id="55" idx="0"/>
            <a:endCxn id="42" idx="2"/>
          </p:cNvCxnSpPr>
          <p:nvPr/>
        </p:nvCxnSpPr>
        <p:spPr>
          <a:xfrm flipV="1">
            <a:off x="2856646" y="2685327"/>
            <a:ext cx="130761"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B04A573-3C65-2341-8CEB-3D358CCDD708}"/>
              </a:ext>
            </a:extLst>
          </p:cNvPr>
          <p:cNvCxnSpPr>
            <a:cxnSpLocks/>
            <a:stCxn id="54" idx="0"/>
            <a:endCxn id="44" idx="2"/>
          </p:cNvCxnSpPr>
          <p:nvPr/>
        </p:nvCxnSpPr>
        <p:spPr>
          <a:xfrm flipV="1">
            <a:off x="2031851" y="2685327"/>
            <a:ext cx="1923502"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E5A7F11-B9BE-9643-9D6C-A0578EFB298E}"/>
              </a:ext>
            </a:extLst>
          </p:cNvPr>
          <p:cNvCxnSpPr>
            <a:cxnSpLocks/>
            <a:stCxn id="55" idx="0"/>
            <a:endCxn id="44" idx="2"/>
          </p:cNvCxnSpPr>
          <p:nvPr/>
        </p:nvCxnSpPr>
        <p:spPr>
          <a:xfrm flipV="1">
            <a:off x="2856646" y="2685327"/>
            <a:ext cx="1098707"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426E3F9-ECF2-5245-A528-D24BB51859D5}"/>
              </a:ext>
            </a:extLst>
          </p:cNvPr>
          <p:cNvCxnSpPr>
            <a:cxnSpLocks/>
            <a:stCxn id="6" idx="0"/>
            <a:endCxn id="42" idx="2"/>
          </p:cNvCxnSpPr>
          <p:nvPr/>
        </p:nvCxnSpPr>
        <p:spPr>
          <a:xfrm flipH="1" flipV="1">
            <a:off x="2987407" y="2685327"/>
            <a:ext cx="1567414"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140849-DCEA-A144-888B-15A0828D1404}"/>
              </a:ext>
            </a:extLst>
          </p:cNvPr>
          <p:cNvCxnSpPr>
            <a:cxnSpLocks/>
            <a:stCxn id="6" idx="0"/>
            <a:endCxn id="44" idx="2"/>
          </p:cNvCxnSpPr>
          <p:nvPr/>
        </p:nvCxnSpPr>
        <p:spPr>
          <a:xfrm flipH="1" flipV="1">
            <a:off x="3955353" y="2685327"/>
            <a:ext cx="599468"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5FA9C25-D73F-BA40-BDCC-0F73952B92D7}"/>
              </a:ext>
            </a:extLst>
          </p:cNvPr>
          <p:cNvCxnSpPr>
            <a:cxnSpLocks/>
            <a:stCxn id="42" idx="2"/>
            <a:endCxn id="7" idx="0"/>
          </p:cNvCxnSpPr>
          <p:nvPr/>
        </p:nvCxnSpPr>
        <p:spPr>
          <a:xfrm>
            <a:off x="2987407" y="2685327"/>
            <a:ext cx="2409686"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6B3A3D6-60BD-F24E-914B-33FD8F35C848}"/>
              </a:ext>
            </a:extLst>
          </p:cNvPr>
          <p:cNvCxnSpPr>
            <a:cxnSpLocks/>
            <a:stCxn id="44" idx="2"/>
            <a:endCxn id="7" idx="0"/>
          </p:cNvCxnSpPr>
          <p:nvPr/>
        </p:nvCxnSpPr>
        <p:spPr>
          <a:xfrm>
            <a:off x="3955353" y="2685327"/>
            <a:ext cx="1441740" cy="975002"/>
          </a:xfrm>
          <a:prstGeom prst="line">
            <a:avLst/>
          </a:prstGeom>
        </p:spPr>
        <p:style>
          <a:lnRef idx="1">
            <a:schemeClr val="accent1"/>
          </a:lnRef>
          <a:fillRef idx="0">
            <a:schemeClr val="accent1"/>
          </a:fillRef>
          <a:effectRef idx="0">
            <a:schemeClr val="accent1"/>
          </a:effectRef>
          <a:fontRef idx="minor">
            <a:schemeClr val="tx1"/>
          </a:fontRef>
        </p:style>
      </p:cxnSp>
      <p:sp>
        <p:nvSpPr>
          <p:cNvPr id="69" name="Rounded Rectangle 68">
            <a:extLst>
              <a:ext uri="{FF2B5EF4-FFF2-40B4-BE49-F238E27FC236}">
                <a16:creationId xmlns:a16="http://schemas.microsoft.com/office/drawing/2014/main" id="{8FEFBF86-5E64-9143-B68B-8493E29C5649}"/>
              </a:ext>
            </a:extLst>
          </p:cNvPr>
          <p:cNvSpPr/>
          <p:nvPr/>
        </p:nvSpPr>
        <p:spPr>
          <a:xfrm>
            <a:off x="1284994" y="1880339"/>
            <a:ext cx="5136126" cy="3080290"/>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TextBox 69">
            <a:extLst>
              <a:ext uri="{FF2B5EF4-FFF2-40B4-BE49-F238E27FC236}">
                <a16:creationId xmlns:a16="http://schemas.microsoft.com/office/drawing/2014/main" id="{4D53567D-7B5F-6540-865B-527C32D18635}"/>
              </a:ext>
            </a:extLst>
          </p:cNvPr>
          <p:cNvSpPr txBox="1"/>
          <p:nvPr/>
        </p:nvSpPr>
        <p:spPr>
          <a:xfrm>
            <a:off x="1458176" y="1944059"/>
            <a:ext cx="1548822" cy="261610"/>
          </a:xfrm>
          <a:prstGeom prst="rect">
            <a:avLst/>
          </a:prstGeom>
          <a:noFill/>
        </p:spPr>
        <p:txBody>
          <a:bodyPr wrap="none" rtlCol="0">
            <a:spAutoFit/>
          </a:bodyPr>
          <a:lstStyle/>
          <a:p>
            <a:r>
              <a:rPr lang="en-US" sz="1100">
                <a:solidFill>
                  <a:schemeClr val="accent1">
                    <a:lumMod val="75000"/>
                  </a:schemeClr>
                </a:solidFill>
              </a:rPr>
              <a:t>JNPR EVPN Template</a:t>
            </a:r>
          </a:p>
        </p:txBody>
      </p:sp>
      <p:cxnSp>
        <p:nvCxnSpPr>
          <p:cNvPr id="4" name="Straight Connector 3">
            <a:extLst>
              <a:ext uri="{FF2B5EF4-FFF2-40B4-BE49-F238E27FC236}">
                <a16:creationId xmlns:a16="http://schemas.microsoft.com/office/drawing/2014/main" id="{01A99CE4-BA1A-B645-5561-1BB97D756653}"/>
              </a:ext>
            </a:extLst>
          </p:cNvPr>
          <p:cNvCxnSpPr>
            <a:cxnSpLocks/>
            <a:stCxn id="6" idx="2"/>
            <a:endCxn id="10" idx="0"/>
          </p:cNvCxnSpPr>
          <p:nvPr/>
        </p:nvCxnSpPr>
        <p:spPr>
          <a:xfrm>
            <a:off x="4554821" y="3946079"/>
            <a:ext cx="368140" cy="1449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1CC355-BE79-CED0-E4CC-E9977C79C5B2}"/>
              </a:ext>
            </a:extLst>
          </p:cNvPr>
          <p:cNvCxnSpPr>
            <a:cxnSpLocks/>
            <a:stCxn id="7" idx="2"/>
            <a:endCxn id="12" idx="0"/>
          </p:cNvCxnSpPr>
          <p:nvPr/>
        </p:nvCxnSpPr>
        <p:spPr>
          <a:xfrm flipH="1">
            <a:off x="4080690" y="3946079"/>
            <a:ext cx="1316403" cy="146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A75E4AD-3FAE-7D1C-019A-77D67F21E05C}"/>
              </a:ext>
            </a:extLst>
          </p:cNvPr>
          <p:cNvSpPr/>
          <p:nvPr/>
        </p:nvSpPr>
        <p:spPr>
          <a:xfrm>
            <a:off x="5406553" y="4091031"/>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bms3</a:t>
            </a:r>
          </a:p>
        </p:txBody>
      </p:sp>
      <p:cxnSp>
        <p:nvCxnSpPr>
          <p:cNvPr id="18" name="Straight Connector 17">
            <a:extLst>
              <a:ext uri="{FF2B5EF4-FFF2-40B4-BE49-F238E27FC236}">
                <a16:creationId xmlns:a16="http://schemas.microsoft.com/office/drawing/2014/main" id="{0AE23077-63DF-1E4E-CCEE-86EAAA3E7CCD}"/>
              </a:ext>
            </a:extLst>
          </p:cNvPr>
          <p:cNvCxnSpPr>
            <a:cxnSpLocks/>
            <a:stCxn id="6" idx="2"/>
            <a:endCxn id="17" idx="0"/>
          </p:cNvCxnSpPr>
          <p:nvPr/>
        </p:nvCxnSpPr>
        <p:spPr>
          <a:xfrm>
            <a:off x="4554821" y="3946079"/>
            <a:ext cx="1224151" cy="1449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DF4EAF4-7080-C978-AA31-45B804D76264}"/>
              </a:ext>
            </a:extLst>
          </p:cNvPr>
          <p:cNvSpPr txBox="1"/>
          <p:nvPr/>
        </p:nvSpPr>
        <p:spPr>
          <a:xfrm>
            <a:off x="5390082" y="4349901"/>
            <a:ext cx="777777" cy="230832"/>
          </a:xfrm>
          <a:prstGeom prst="rect">
            <a:avLst/>
          </a:prstGeom>
          <a:noFill/>
        </p:spPr>
        <p:txBody>
          <a:bodyPr wrap="none" rtlCol="0">
            <a:spAutoFit/>
          </a:bodyPr>
          <a:lstStyle/>
          <a:p>
            <a:r>
              <a:rPr lang="en-US" sz="900" dirty="0"/>
              <a:t>(DC-A only)</a:t>
            </a:r>
          </a:p>
        </p:txBody>
      </p:sp>
    </p:spTree>
    <p:extLst>
      <p:ext uri="{BB962C8B-B14F-4D97-AF65-F5344CB8AC3E}">
        <p14:creationId xmlns:p14="http://schemas.microsoft.com/office/powerpoint/2010/main" val="556963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Templates – DC-A</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Templates</a:t>
            </a:r>
            <a:r>
              <a:rPr lang="en-US" sz="1000" dirty="0"/>
              <a:t> and the create a new template</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Continue the template configuration as below</a:t>
            </a:r>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34</a:t>
            </a:fld>
            <a:endParaRPr lang="en-US"/>
          </a:p>
        </p:txBody>
      </p:sp>
      <p:graphicFrame>
        <p:nvGraphicFramePr>
          <p:cNvPr id="7" name="Table 7">
            <a:extLst>
              <a:ext uri="{FF2B5EF4-FFF2-40B4-BE49-F238E27FC236}">
                <a16:creationId xmlns:a16="http://schemas.microsoft.com/office/drawing/2014/main" id="{B1E34878-0585-294E-B467-C95E3E73C475}"/>
              </a:ext>
            </a:extLst>
          </p:cNvPr>
          <p:cNvGraphicFramePr>
            <a:graphicFrameLocks noGrp="1"/>
          </p:cNvGraphicFramePr>
          <p:nvPr>
            <p:extLst>
              <p:ext uri="{D42A27DB-BD31-4B8C-83A1-F6EECF244321}">
                <p14:modId xmlns:p14="http://schemas.microsoft.com/office/powerpoint/2010/main" val="2345290075"/>
              </p:ext>
            </p:extLst>
          </p:nvPr>
        </p:nvGraphicFramePr>
        <p:xfrm>
          <a:off x="546596" y="1391693"/>
          <a:ext cx="3130382" cy="853440"/>
        </p:xfrm>
        <a:graphic>
          <a:graphicData uri="http://schemas.openxmlformats.org/drawingml/2006/table">
            <a:tbl>
              <a:tblPr firstCol="1" bandRow="1">
                <a:tableStyleId>{5C22544A-7EE6-4342-B048-85BDC9FD1C3A}</a:tableStyleId>
              </a:tblPr>
              <a:tblGrid>
                <a:gridCol w="1755390">
                  <a:extLst>
                    <a:ext uri="{9D8B030D-6E8A-4147-A177-3AD203B41FA5}">
                      <a16:colId xmlns:a16="http://schemas.microsoft.com/office/drawing/2014/main" val="578006021"/>
                    </a:ext>
                  </a:extLst>
                </a:gridCol>
                <a:gridCol w="1374992">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0070C0"/>
                          </a:solidFill>
                        </a:rPr>
                        <a:t>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Type</a:t>
                      </a:r>
                    </a:p>
                  </a:txBody>
                  <a:tcPr/>
                </a:tc>
                <a:tc>
                  <a:txBody>
                    <a:bodyPr/>
                    <a:lstStyle/>
                    <a:p>
                      <a:r>
                        <a:rPr lang="en-US" sz="800"/>
                        <a:t>RACK BASED</a:t>
                      </a:r>
                    </a:p>
                  </a:txBody>
                  <a:tcPr/>
                </a:tc>
                <a:extLst>
                  <a:ext uri="{0D108BD9-81ED-4DB2-BD59-A6C34878D82A}">
                    <a16:rowId xmlns:a16="http://schemas.microsoft.com/office/drawing/2014/main" val="2246386874"/>
                  </a:ext>
                </a:extLst>
              </a:tr>
              <a:tr h="0">
                <a:tc>
                  <a:txBody>
                    <a:bodyPr/>
                    <a:lstStyle/>
                    <a:p>
                      <a:r>
                        <a:rPr lang="en-US" sz="800"/>
                        <a:t>ASN Allocation Scheme</a:t>
                      </a:r>
                    </a:p>
                  </a:txBody>
                  <a:tcPr/>
                </a:tc>
                <a:tc>
                  <a:txBody>
                    <a:bodyPr/>
                    <a:lstStyle/>
                    <a:p>
                      <a:r>
                        <a:rPr lang="en-US" sz="800" dirty="0"/>
                        <a:t>Unique</a:t>
                      </a:r>
                    </a:p>
                  </a:txBody>
                  <a:tcPr/>
                </a:tc>
                <a:extLst>
                  <a:ext uri="{0D108BD9-81ED-4DB2-BD59-A6C34878D82A}">
                    <a16:rowId xmlns:a16="http://schemas.microsoft.com/office/drawing/2014/main" val="2312277880"/>
                  </a:ext>
                </a:extLst>
              </a:tr>
              <a:tr h="0">
                <a:tc>
                  <a:txBody>
                    <a:bodyPr/>
                    <a:lstStyle/>
                    <a:p>
                      <a:r>
                        <a:rPr lang="en-US" sz="800"/>
                        <a:t>Overlay Control Protocol</a:t>
                      </a:r>
                    </a:p>
                  </a:txBody>
                  <a:tcPr/>
                </a:tc>
                <a:tc>
                  <a:txBody>
                    <a:bodyPr/>
                    <a:lstStyle/>
                    <a:p>
                      <a:r>
                        <a:rPr lang="en-US" sz="800" dirty="0"/>
                        <a:t>MP-EBGP EVPN</a:t>
                      </a:r>
                    </a:p>
                  </a:txBody>
                  <a:tcPr/>
                </a:tc>
                <a:extLst>
                  <a:ext uri="{0D108BD9-81ED-4DB2-BD59-A6C34878D82A}">
                    <a16:rowId xmlns:a16="http://schemas.microsoft.com/office/drawing/2014/main" val="1896469301"/>
                  </a:ext>
                </a:extLst>
              </a:tr>
            </a:tbl>
          </a:graphicData>
        </a:graphic>
      </p:graphicFrame>
      <p:graphicFrame>
        <p:nvGraphicFramePr>
          <p:cNvPr id="14" name="Table 7">
            <a:extLst>
              <a:ext uri="{FF2B5EF4-FFF2-40B4-BE49-F238E27FC236}">
                <a16:creationId xmlns:a16="http://schemas.microsoft.com/office/drawing/2014/main" id="{78A6649A-DB92-4F41-A292-0C85AC91B9E0}"/>
              </a:ext>
            </a:extLst>
          </p:cNvPr>
          <p:cNvGraphicFramePr>
            <a:graphicFrameLocks noGrp="1"/>
          </p:cNvGraphicFramePr>
          <p:nvPr>
            <p:extLst>
              <p:ext uri="{D42A27DB-BD31-4B8C-83A1-F6EECF244321}">
                <p14:modId xmlns:p14="http://schemas.microsoft.com/office/powerpoint/2010/main" val="833799519"/>
              </p:ext>
            </p:extLst>
          </p:nvPr>
        </p:nvGraphicFramePr>
        <p:xfrm>
          <a:off x="546596" y="3001472"/>
          <a:ext cx="3130382" cy="1280160"/>
        </p:xfrm>
        <a:graphic>
          <a:graphicData uri="http://schemas.openxmlformats.org/drawingml/2006/table">
            <a:tbl>
              <a:tblPr firstCol="1" bandRow="1">
                <a:tableStyleId>{7DF18680-E054-41AD-8BC1-D1AEF772440D}</a:tableStyleId>
              </a:tblPr>
              <a:tblGrid>
                <a:gridCol w="1748996">
                  <a:extLst>
                    <a:ext uri="{9D8B030D-6E8A-4147-A177-3AD203B41FA5}">
                      <a16:colId xmlns:a16="http://schemas.microsoft.com/office/drawing/2014/main" val="578006021"/>
                    </a:ext>
                  </a:extLst>
                </a:gridCol>
                <a:gridCol w="1381386">
                  <a:extLst>
                    <a:ext uri="{9D8B030D-6E8A-4147-A177-3AD203B41FA5}">
                      <a16:colId xmlns:a16="http://schemas.microsoft.com/office/drawing/2014/main" val="264078699"/>
                    </a:ext>
                  </a:extLst>
                </a:gridCol>
              </a:tblGrid>
              <a:tr h="0">
                <a:tc>
                  <a:txBody>
                    <a:bodyPr/>
                    <a:lstStyle/>
                    <a:p>
                      <a:r>
                        <a:rPr lang="en-US" sz="800"/>
                        <a:t>Rack Types #1</a:t>
                      </a:r>
                    </a:p>
                  </a:txBody>
                  <a:tcPr/>
                </a:tc>
                <a:tc>
                  <a:txBody>
                    <a:bodyPr/>
                    <a:lstStyle/>
                    <a:p>
                      <a:r>
                        <a:rPr lang="en-US" sz="800" dirty="0">
                          <a:solidFill>
                            <a:schemeClr val="bg1">
                              <a:lumMod val="75000"/>
                            </a:schemeClr>
                          </a:solidFill>
                        </a:rPr>
                        <a:t>Border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Rack Count #1</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1</a:t>
                      </a:r>
                    </a:p>
                  </a:txBody>
                  <a:tcPr/>
                </a:tc>
                <a:extLst>
                  <a:ext uri="{0D108BD9-81ED-4DB2-BD59-A6C34878D82A}">
                    <a16:rowId xmlns:a16="http://schemas.microsoft.com/office/drawing/2014/main" val="2246386874"/>
                  </a:ext>
                </a:extLst>
              </a:tr>
              <a:tr h="0">
                <a:tc>
                  <a:txBody>
                    <a:bodyPr/>
                    <a:lstStyle/>
                    <a:p>
                      <a:r>
                        <a:rPr lang="en-US" sz="800"/>
                        <a:t>Rack Types #2</a:t>
                      </a:r>
                    </a:p>
                  </a:txBody>
                  <a:tcPr/>
                </a:tc>
                <a:tc>
                  <a:txBody>
                    <a:bodyPr/>
                    <a:lstStyle/>
                    <a:p>
                      <a:r>
                        <a:rPr lang="en-US" sz="800" dirty="0">
                          <a:solidFill>
                            <a:schemeClr val="bg1">
                              <a:lumMod val="75000"/>
                            </a:schemeClr>
                          </a:solidFill>
                        </a:rPr>
                        <a:t>Server Rack DC-A</a:t>
                      </a:r>
                    </a:p>
                  </a:txBody>
                  <a:tcPr/>
                </a:tc>
                <a:extLst>
                  <a:ext uri="{0D108BD9-81ED-4DB2-BD59-A6C34878D82A}">
                    <a16:rowId xmlns:a16="http://schemas.microsoft.com/office/drawing/2014/main" val="1088043331"/>
                  </a:ext>
                </a:extLst>
              </a:tr>
              <a:tr h="0">
                <a:tc>
                  <a:txBody>
                    <a:bodyPr/>
                    <a:lstStyle/>
                    <a:p>
                      <a:r>
                        <a:rPr lang="en-US" sz="800"/>
                        <a:t>Rack Count #2</a:t>
                      </a:r>
                    </a:p>
                  </a:txBody>
                  <a:tcPr/>
                </a:tc>
                <a:tc>
                  <a:txBody>
                    <a:bodyPr/>
                    <a:lstStyle/>
                    <a:p>
                      <a:r>
                        <a:rPr lang="en-US" sz="800">
                          <a:solidFill>
                            <a:schemeClr val="bg1">
                              <a:lumMod val="75000"/>
                            </a:schemeClr>
                          </a:solidFill>
                        </a:rPr>
                        <a:t>1</a:t>
                      </a:r>
                    </a:p>
                  </a:txBody>
                  <a:tcPr/>
                </a:tc>
                <a:extLst>
                  <a:ext uri="{0D108BD9-81ED-4DB2-BD59-A6C34878D82A}">
                    <a16:rowId xmlns:a16="http://schemas.microsoft.com/office/drawing/2014/main" val="2106906357"/>
                  </a:ext>
                </a:extLst>
              </a:tr>
              <a:tr h="0">
                <a:tc>
                  <a:txBody>
                    <a:bodyPr/>
                    <a:lstStyle/>
                    <a:p>
                      <a:r>
                        <a:rPr lang="en-US" sz="800"/>
                        <a:t>Spine Logical Device</a:t>
                      </a:r>
                    </a:p>
                  </a:txBody>
                  <a:tcPr/>
                </a:tc>
                <a:tc>
                  <a:txBody>
                    <a:bodyPr/>
                    <a:lstStyle/>
                    <a:p>
                      <a:r>
                        <a:rPr lang="en-US" sz="800" dirty="0">
                          <a:solidFill>
                            <a:schemeClr val="bg1">
                              <a:lumMod val="75000"/>
                            </a:schemeClr>
                          </a:solidFill>
                        </a:rPr>
                        <a:t>vJunos-10x1-Spine</a:t>
                      </a:r>
                    </a:p>
                  </a:txBody>
                  <a:tcPr/>
                </a:tc>
                <a:extLst>
                  <a:ext uri="{0D108BD9-81ED-4DB2-BD59-A6C34878D82A}">
                    <a16:rowId xmlns:a16="http://schemas.microsoft.com/office/drawing/2014/main" val="2312277880"/>
                  </a:ext>
                </a:extLst>
              </a:tr>
              <a:tr h="0">
                <a:tc>
                  <a:txBody>
                    <a:bodyPr/>
                    <a:lstStyle/>
                    <a:p>
                      <a:r>
                        <a:rPr lang="en-US" sz="800"/>
                        <a:t>Spines Count</a:t>
                      </a:r>
                    </a:p>
                  </a:txBody>
                  <a:tcPr/>
                </a:tc>
                <a:tc>
                  <a:txBody>
                    <a:bodyPr/>
                    <a:lstStyle/>
                    <a:p>
                      <a:r>
                        <a:rPr lang="en-US" sz="800" dirty="0">
                          <a:solidFill>
                            <a:schemeClr val="bg1">
                              <a:lumMod val="75000"/>
                            </a:schemeClr>
                          </a:solidFill>
                        </a:rPr>
                        <a:t>2</a:t>
                      </a:r>
                    </a:p>
                  </a:txBody>
                  <a:tcPr/>
                </a:tc>
                <a:extLst>
                  <a:ext uri="{0D108BD9-81ED-4DB2-BD59-A6C34878D82A}">
                    <a16:rowId xmlns:a16="http://schemas.microsoft.com/office/drawing/2014/main" val="3734934511"/>
                  </a:ext>
                </a:extLst>
              </a:tr>
            </a:tbl>
          </a:graphicData>
        </a:graphic>
      </p:graphicFrame>
      <p:pic>
        <p:nvPicPr>
          <p:cNvPr id="8" name="Picture 7">
            <a:extLst>
              <a:ext uri="{FF2B5EF4-FFF2-40B4-BE49-F238E27FC236}">
                <a16:creationId xmlns:a16="http://schemas.microsoft.com/office/drawing/2014/main" id="{E5BDF86A-C22A-FD02-A77B-84D679E150EB}"/>
              </a:ext>
            </a:extLst>
          </p:cNvPr>
          <p:cNvPicPr>
            <a:picLocks noChangeAspect="1"/>
          </p:cNvPicPr>
          <p:nvPr/>
        </p:nvPicPr>
        <p:blipFill>
          <a:blip r:embed="rId2"/>
          <a:stretch>
            <a:fillRect/>
          </a:stretch>
        </p:blipFill>
        <p:spPr>
          <a:xfrm>
            <a:off x="3922861" y="1484579"/>
            <a:ext cx="5021431" cy="2746095"/>
          </a:xfrm>
          <a:prstGeom prst="rect">
            <a:avLst/>
          </a:prstGeom>
        </p:spPr>
      </p:pic>
    </p:spTree>
    <p:extLst>
      <p:ext uri="{BB962C8B-B14F-4D97-AF65-F5344CB8AC3E}">
        <p14:creationId xmlns:p14="http://schemas.microsoft.com/office/powerpoint/2010/main" val="2086210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Templates – DC-A</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35</a:t>
            </a:fld>
            <a:endParaRPr lang="en-US"/>
          </a:p>
        </p:txBody>
      </p:sp>
      <p:sp>
        <p:nvSpPr>
          <p:cNvPr id="28" name="Content Placeholder 2">
            <a:extLst>
              <a:ext uri="{FF2B5EF4-FFF2-40B4-BE49-F238E27FC236}">
                <a16:creationId xmlns:a16="http://schemas.microsoft.com/office/drawing/2014/main" id="{D90130D6-A0ED-7D49-8C77-E491CB445342}"/>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Templates</a:t>
            </a:r>
            <a:r>
              <a:rPr lang="en-US" sz="1000" dirty="0">
                <a:solidFill>
                  <a:schemeClr val="bg1">
                    <a:lumMod val="75000"/>
                  </a:schemeClr>
                </a:solidFill>
              </a:rPr>
              <a:t> and the create a new template</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Continue the template configuration as below</a:t>
            </a:r>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29" name="Table 7">
            <a:extLst>
              <a:ext uri="{FF2B5EF4-FFF2-40B4-BE49-F238E27FC236}">
                <a16:creationId xmlns:a16="http://schemas.microsoft.com/office/drawing/2014/main" id="{18499C92-9582-334B-BD76-25565A3FF3D5}"/>
              </a:ext>
            </a:extLst>
          </p:cNvPr>
          <p:cNvGraphicFramePr>
            <a:graphicFrameLocks noGrp="1"/>
          </p:cNvGraphicFramePr>
          <p:nvPr>
            <p:extLst>
              <p:ext uri="{D42A27DB-BD31-4B8C-83A1-F6EECF244321}">
                <p14:modId xmlns:p14="http://schemas.microsoft.com/office/powerpoint/2010/main" val="1747651326"/>
              </p:ext>
            </p:extLst>
          </p:nvPr>
        </p:nvGraphicFramePr>
        <p:xfrm>
          <a:off x="546596" y="1391693"/>
          <a:ext cx="3130382" cy="853440"/>
        </p:xfrm>
        <a:graphic>
          <a:graphicData uri="http://schemas.openxmlformats.org/drawingml/2006/table">
            <a:tbl>
              <a:tblPr firstCol="1" bandRow="1">
                <a:tableStyleId>{7DF18680-E054-41AD-8BC1-D1AEF772440D}</a:tableStyleId>
              </a:tblPr>
              <a:tblGrid>
                <a:gridCol w="1755390">
                  <a:extLst>
                    <a:ext uri="{9D8B030D-6E8A-4147-A177-3AD203B41FA5}">
                      <a16:colId xmlns:a16="http://schemas.microsoft.com/office/drawing/2014/main" val="578006021"/>
                    </a:ext>
                  </a:extLst>
                </a:gridCol>
                <a:gridCol w="1374992">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BFBFBF"/>
                          </a:solidFill>
                        </a:rPr>
                        <a:t>DC-A (</a:t>
                      </a:r>
                      <a:r>
                        <a:rPr lang="en-US" sz="800" dirty="0" err="1">
                          <a:solidFill>
                            <a:srgbClr val="BFBFBF"/>
                          </a:solidFill>
                        </a:rPr>
                        <a:t>vJunos</a:t>
                      </a:r>
                      <a:r>
                        <a:rPr lang="en-US" sz="800" dirty="0">
                          <a:solidFill>
                            <a:srgbClr val="BFBFBF"/>
                          </a:solidFill>
                        </a:rPr>
                        <a:t>)</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RACK BASED</a:t>
                      </a:r>
                    </a:p>
                  </a:txBody>
                  <a:tcPr/>
                </a:tc>
                <a:extLst>
                  <a:ext uri="{0D108BD9-81ED-4DB2-BD59-A6C34878D82A}">
                    <a16:rowId xmlns:a16="http://schemas.microsoft.com/office/drawing/2014/main" val="2246386874"/>
                  </a:ext>
                </a:extLst>
              </a:tr>
              <a:tr h="0">
                <a:tc>
                  <a:txBody>
                    <a:bodyPr/>
                    <a:lstStyle/>
                    <a:p>
                      <a:r>
                        <a:rPr lang="en-US" sz="800"/>
                        <a:t>ASN Allocation Scheme</a:t>
                      </a:r>
                    </a:p>
                  </a:txBody>
                  <a:tcPr/>
                </a:tc>
                <a:tc>
                  <a:txBody>
                    <a:bodyPr/>
                    <a:lstStyle/>
                    <a:p>
                      <a:r>
                        <a:rPr lang="en-US" sz="800">
                          <a:solidFill>
                            <a:srgbClr val="BFBFBF"/>
                          </a:solidFill>
                        </a:rPr>
                        <a:t>Unique</a:t>
                      </a:r>
                    </a:p>
                  </a:txBody>
                  <a:tcPr/>
                </a:tc>
                <a:extLst>
                  <a:ext uri="{0D108BD9-81ED-4DB2-BD59-A6C34878D82A}">
                    <a16:rowId xmlns:a16="http://schemas.microsoft.com/office/drawing/2014/main" val="2312277880"/>
                  </a:ext>
                </a:extLst>
              </a:tr>
              <a:tr h="0">
                <a:tc>
                  <a:txBody>
                    <a:bodyPr/>
                    <a:lstStyle/>
                    <a:p>
                      <a:r>
                        <a:rPr lang="en-US" sz="800"/>
                        <a:t>Overlay Control Protocol</a:t>
                      </a:r>
                    </a:p>
                  </a:txBody>
                  <a:tcPr/>
                </a:tc>
                <a:tc>
                  <a:txBody>
                    <a:bodyPr/>
                    <a:lstStyle/>
                    <a:p>
                      <a:r>
                        <a:rPr lang="en-US" sz="800" dirty="0">
                          <a:solidFill>
                            <a:srgbClr val="BFBFBF"/>
                          </a:solidFill>
                        </a:rPr>
                        <a:t>MP-EBGP EVPN</a:t>
                      </a:r>
                    </a:p>
                  </a:txBody>
                  <a:tcPr/>
                </a:tc>
                <a:extLst>
                  <a:ext uri="{0D108BD9-81ED-4DB2-BD59-A6C34878D82A}">
                    <a16:rowId xmlns:a16="http://schemas.microsoft.com/office/drawing/2014/main" val="1896469301"/>
                  </a:ext>
                </a:extLst>
              </a:tr>
            </a:tbl>
          </a:graphicData>
        </a:graphic>
      </p:graphicFrame>
      <p:graphicFrame>
        <p:nvGraphicFramePr>
          <p:cNvPr id="30" name="Table 7">
            <a:extLst>
              <a:ext uri="{FF2B5EF4-FFF2-40B4-BE49-F238E27FC236}">
                <a16:creationId xmlns:a16="http://schemas.microsoft.com/office/drawing/2014/main" id="{7B7F0789-824A-0F49-B852-CA0D42791D5F}"/>
              </a:ext>
            </a:extLst>
          </p:cNvPr>
          <p:cNvGraphicFramePr>
            <a:graphicFrameLocks noGrp="1"/>
          </p:cNvGraphicFramePr>
          <p:nvPr>
            <p:extLst>
              <p:ext uri="{D42A27DB-BD31-4B8C-83A1-F6EECF244321}">
                <p14:modId xmlns:p14="http://schemas.microsoft.com/office/powerpoint/2010/main" val="290319514"/>
              </p:ext>
            </p:extLst>
          </p:nvPr>
        </p:nvGraphicFramePr>
        <p:xfrm>
          <a:off x="546596" y="3001472"/>
          <a:ext cx="3130382" cy="1280160"/>
        </p:xfrm>
        <a:graphic>
          <a:graphicData uri="http://schemas.openxmlformats.org/drawingml/2006/table">
            <a:tbl>
              <a:tblPr firstCol="1" bandRow="1">
                <a:tableStyleId>{5C22544A-7EE6-4342-B048-85BDC9FD1C3A}</a:tableStyleId>
              </a:tblPr>
              <a:tblGrid>
                <a:gridCol w="1748996">
                  <a:extLst>
                    <a:ext uri="{9D8B030D-6E8A-4147-A177-3AD203B41FA5}">
                      <a16:colId xmlns:a16="http://schemas.microsoft.com/office/drawing/2014/main" val="578006021"/>
                    </a:ext>
                  </a:extLst>
                </a:gridCol>
                <a:gridCol w="1381386">
                  <a:extLst>
                    <a:ext uri="{9D8B030D-6E8A-4147-A177-3AD203B41FA5}">
                      <a16:colId xmlns:a16="http://schemas.microsoft.com/office/drawing/2014/main" val="264078699"/>
                    </a:ext>
                  </a:extLst>
                </a:gridCol>
              </a:tblGrid>
              <a:tr h="0">
                <a:tc>
                  <a:txBody>
                    <a:bodyPr/>
                    <a:lstStyle/>
                    <a:p>
                      <a:r>
                        <a:rPr lang="en-US" sz="800"/>
                        <a:t>Rack Types #1</a:t>
                      </a:r>
                    </a:p>
                  </a:txBody>
                  <a:tcPr/>
                </a:tc>
                <a:tc>
                  <a:txBody>
                    <a:bodyPr/>
                    <a:lstStyle/>
                    <a:p>
                      <a:r>
                        <a:rPr lang="en-US" sz="800" dirty="0">
                          <a:solidFill>
                            <a:srgbClr val="3C3C3C"/>
                          </a:solidFill>
                        </a:rPr>
                        <a:t>Border Rack 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Rack Count #1</a:t>
                      </a:r>
                      <a:endParaRPr lang="en-US" sz="800" b="1" kern="1200">
                        <a:solidFill>
                          <a:schemeClr val="lt1"/>
                        </a:solidFill>
                        <a:latin typeface="+mn-lt"/>
                        <a:ea typeface="+mn-ea"/>
                        <a:cs typeface="+mn-cs"/>
                      </a:endParaRPr>
                    </a:p>
                  </a:txBody>
                  <a:tcPr/>
                </a:tc>
                <a:tc>
                  <a:txBody>
                    <a:bodyPr/>
                    <a:lstStyle/>
                    <a:p>
                      <a:r>
                        <a:rPr lang="en-US" sz="800">
                          <a:solidFill>
                            <a:srgbClr val="3C3C3C"/>
                          </a:solidFill>
                        </a:rPr>
                        <a:t>1</a:t>
                      </a:r>
                    </a:p>
                  </a:txBody>
                  <a:tcPr/>
                </a:tc>
                <a:extLst>
                  <a:ext uri="{0D108BD9-81ED-4DB2-BD59-A6C34878D82A}">
                    <a16:rowId xmlns:a16="http://schemas.microsoft.com/office/drawing/2014/main" val="2246386874"/>
                  </a:ext>
                </a:extLst>
              </a:tr>
              <a:tr h="0">
                <a:tc>
                  <a:txBody>
                    <a:bodyPr/>
                    <a:lstStyle/>
                    <a:p>
                      <a:r>
                        <a:rPr lang="en-US" sz="800"/>
                        <a:t>Rack Types #2</a:t>
                      </a:r>
                    </a:p>
                  </a:txBody>
                  <a:tcPr/>
                </a:tc>
                <a:tc>
                  <a:txBody>
                    <a:bodyPr/>
                    <a:lstStyle/>
                    <a:p>
                      <a:r>
                        <a:rPr lang="en-US" sz="800" dirty="0">
                          <a:solidFill>
                            <a:srgbClr val="3C3C3C"/>
                          </a:solidFill>
                        </a:rPr>
                        <a:t>Server Rack DC-A</a:t>
                      </a:r>
                    </a:p>
                  </a:txBody>
                  <a:tcPr/>
                </a:tc>
                <a:extLst>
                  <a:ext uri="{0D108BD9-81ED-4DB2-BD59-A6C34878D82A}">
                    <a16:rowId xmlns:a16="http://schemas.microsoft.com/office/drawing/2014/main" val="1088043331"/>
                  </a:ext>
                </a:extLst>
              </a:tr>
              <a:tr h="0">
                <a:tc>
                  <a:txBody>
                    <a:bodyPr/>
                    <a:lstStyle/>
                    <a:p>
                      <a:r>
                        <a:rPr lang="en-US" sz="800"/>
                        <a:t>Rack Count #2</a:t>
                      </a:r>
                    </a:p>
                  </a:txBody>
                  <a:tcPr/>
                </a:tc>
                <a:tc>
                  <a:txBody>
                    <a:bodyPr/>
                    <a:lstStyle/>
                    <a:p>
                      <a:r>
                        <a:rPr lang="en-US" sz="800">
                          <a:solidFill>
                            <a:srgbClr val="3C3C3C"/>
                          </a:solidFill>
                        </a:rPr>
                        <a:t>1</a:t>
                      </a:r>
                    </a:p>
                  </a:txBody>
                  <a:tcPr/>
                </a:tc>
                <a:extLst>
                  <a:ext uri="{0D108BD9-81ED-4DB2-BD59-A6C34878D82A}">
                    <a16:rowId xmlns:a16="http://schemas.microsoft.com/office/drawing/2014/main" val="2106906357"/>
                  </a:ext>
                </a:extLst>
              </a:tr>
              <a:tr h="0">
                <a:tc>
                  <a:txBody>
                    <a:bodyPr/>
                    <a:lstStyle/>
                    <a:p>
                      <a:r>
                        <a:rPr lang="en-US" sz="800"/>
                        <a:t>Spine Logical Device</a:t>
                      </a:r>
                    </a:p>
                  </a:txBody>
                  <a:tcPr/>
                </a:tc>
                <a:tc>
                  <a:txBody>
                    <a:bodyPr/>
                    <a:lstStyle/>
                    <a:p>
                      <a:r>
                        <a:rPr lang="en-US" sz="800" dirty="0">
                          <a:solidFill>
                            <a:srgbClr val="3C3C3C"/>
                          </a:solidFill>
                        </a:rPr>
                        <a:t>vJunos-10x1-Spine</a:t>
                      </a:r>
                    </a:p>
                  </a:txBody>
                  <a:tcPr/>
                </a:tc>
                <a:extLst>
                  <a:ext uri="{0D108BD9-81ED-4DB2-BD59-A6C34878D82A}">
                    <a16:rowId xmlns:a16="http://schemas.microsoft.com/office/drawing/2014/main" val="2312277880"/>
                  </a:ext>
                </a:extLst>
              </a:tr>
              <a:tr h="0">
                <a:tc>
                  <a:txBody>
                    <a:bodyPr/>
                    <a:lstStyle/>
                    <a:p>
                      <a:r>
                        <a:rPr lang="en-US" sz="800"/>
                        <a:t>Spines Count</a:t>
                      </a:r>
                    </a:p>
                  </a:txBody>
                  <a:tcPr/>
                </a:tc>
                <a:tc>
                  <a:txBody>
                    <a:bodyPr/>
                    <a:lstStyle/>
                    <a:p>
                      <a:r>
                        <a:rPr lang="en-US" sz="800" dirty="0">
                          <a:solidFill>
                            <a:srgbClr val="3C3C3C"/>
                          </a:solidFill>
                        </a:rPr>
                        <a:t>2</a:t>
                      </a:r>
                    </a:p>
                  </a:txBody>
                  <a:tcPr/>
                </a:tc>
                <a:extLst>
                  <a:ext uri="{0D108BD9-81ED-4DB2-BD59-A6C34878D82A}">
                    <a16:rowId xmlns:a16="http://schemas.microsoft.com/office/drawing/2014/main" val="3734934511"/>
                  </a:ext>
                </a:extLst>
              </a:tr>
            </a:tbl>
          </a:graphicData>
        </a:graphic>
      </p:graphicFrame>
      <p:pic>
        <p:nvPicPr>
          <p:cNvPr id="6" name="Picture 5">
            <a:extLst>
              <a:ext uri="{FF2B5EF4-FFF2-40B4-BE49-F238E27FC236}">
                <a16:creationId xmlns:a16="http://schemas.microsoft.com/office/drawing/2014/main" id="{05A3485A-643E-703A-835B-AC3E87FA0941}"/>
              </a:ext>
            </a:extLst>
          </p:cNvPr>
          <p:cNvPicPr>
            <a:picLocks noChangeAspect="1"/>
          </p:cNvPicPr>
          <p:nvPr/>
        </p:nvPicPr>
        <p:blipFill>
          <a:blip r:embed="rId2"/>
          <a:stretch>
            <a:fillRect/>
          </a:stretch>
        </p:blipFill>
        <p:spPr>
          <a:xfrm>
            <a:off x="3922861" y="1391693"/>
            <a:ext cx="5124255" cy="3177995"/>
          </a:xfrm>
          <a:prstGeom prst="rect">
            <a:avLst/>
          </a:prstGeom>
        </p:spPr>
      </p:pic>
    </p:spTree>
    <p:extLst>
      <p:ext uri="{BB962C8B-B14F-4D97-AF65-F5344CB8AC3E}">
        <p14:creationId xmlns:p14="http://schemas.microsoft.com/office/powerpoint/2010/main" val="1522856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Templates – DC-B</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Templates</a:t>
            </a:r>
            <a:r>
              <a:rPr lang="en-US" sz="1000" dirty="0"/>
              <a:t> and the create a new template</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Continue the template configuration as below</a:t>
            </a:r>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36</a:t>
            </a:fld>
            <a:endParaRPr lang="en-US"/>
          </a:p>
        </p:txBody>
      </p:sp>
      <p:graphicFrame>
        <p:nvGraphicFramePr>
          <p:cNvPr id="7" name="Table 7">
            <a:extLst>
              <a:ext uri="{FF2B5EF4-FFF2-40B4-BE49-F238E27FC236}">
                <a16:creationId xmlns:a16="http://schemas.microsoft.com/office/drawing/2014/main" id="{B1E34878-0585-294E-B467-C95E3E73C475}"/>
              </a:ext>
            </a:extLst>
          </p:cNvPr>
          <p:cNvGraphicFramePr>
            <a:graphicFrameLocks noGrp="1"/>
          </p:cNvGraphicFramePr>
          <p:nvPr>
            <p:extLst>
              <p:ext uri="{D42A27DB-BD31-4B8C-83A1-F6EECF244321}">
                <p14:modId xmlns:p14="http://schemas.microsoft.com/office/powerpoint/2010/main" val="3937980261"/>
              </p:ext>
            </p:extLst>
          </p:nvPr>
        </p:nvGraphicFramePr>
        <p:xfrm>
          <a:off x="546596" y="1391693"/>
          <a:ext cx="3130382" cy="853440"/>
        </p:xfrm>
        <a:graphic>
          <a:graphicData uri="http://schemas.openxmlformats.org/drawingml/2006/table">
            <a:tbl>
              <a:tblPr firstCol="1" bandRow="1">
                <a:tableStyleId>{5C22544A-7EE6-4342-B048-85BDC9FD1C3A}</a:tableStyleId>
              </a:tblPr>
              <a:tblGrid>
                <a:gridCol w="1755390">
                  <a:extLst>
                    <a:ext uri="{9D8B030D-6E8A-4147-A177-3AD203B41FA5}">
                      <a16:colId xmlns:a16="http://schemas.microsoft.com/office/drawing/2014/main" val="578006021"/>
                    </a:ext>
                  </a:extLst>
                </a:gridCol>
                <a:gridCol w="1374992">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t>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Type</a:t>
                      </a:r>
                    </a:p>
                  </a:txBody>
                  <a:tcPr/>
                </a:tc>
                <a:tc>
                  <a:txBody>
                    <a:bodyPr/>
                    <a:lstStyle/>
                    <a:p>
                      <a:r>
                        <a:rPr lang="en-US" sz="800"/>
                        <a:t>RACK BASED</a:t>
                      </a:r>
                    </a:p>
                  </a:txBody>
                  <a:tcPr/>
                </a:tc>
                <a:extLst>
                  <a:ext uri="{0D108BD9-81ED-4DB2-BD59-A6C34878D82A}">
                    <a16:rowId xmlns:a16="http://schemas.microsoft.com/office/drawing/2014/main" val="2246386874"/>
                  </a:ext>
                </a:extLst>
              </a:tr>
              <a:tr h="0">
                <a:tc>
                  <a:txBody>
                    <a:bodyPr/>
                    <a:lstStyle/>
                    <a:p>
                      <a:r>
                        <a:rPr lang="en-US" sz="800"/>
                        <a:t>ASN Allocation Scheme</a:t>
                      </a:r>
                    </a:p>
                  </a:txBody>
                  <a:tcPr/>
                </a:tc>
                <a:tc>
                  <a:txBody>
                    <a:bodyPr/>
                    <a:lstStyle/>
                    <a:p>
                      <a:r>
                        <a:rPr lang="en-US" sz="800" dirty="0"/>
                        <a:t>Unique</a:t>
                      </a:r>
                    </a:p>
                  </a:txBody>
                  <a:tcPr/>
                </a:tc>
                <a:extLst>
                  <a:ext uri="{0D108BD9-81ED-4DB2-BD59-A6C34878D82A}">
                    <a16:rowId xmlns:a16="http://schemas.microsoft.com/office/drawing/2014/main" val="2312277880"/>
                  </a:ext>
                </a:extLst>
              </a:tr>
              <a:tr h="0">
                <a:tc>
                  <a:txBody>
                    <a:bodyPr/>
                    <a:lstStyle/>
                    <a:p>
                      <a:r>
                        <a:rPr lang="en-US" sz="800"/>
                        <a:t>Overlay Control Protocol</a:t>
                      </a:r>
                    </a:p>
                  </a:txBody>
                  <a:tcPr/>
                </a:tc>
                <a:tc>
                  <a:txBody>
                    <a:bodyPr/>
                    <a:lstStyle/>
                    <a:p>
                      <a:r>
                        <a:rPr lang="en-US" sz="800" dirty="0"/>
                        <a:t>MP-EBGP EVPN</a:t>
                      </a:r>
                    </a:p>
                  </a:txBody>
                  <a:tcPr/>
                </a:tc>
                <a:extLst>
                  <a:ext uri="{0D108BD9-81ED-4DB2-BD59-A6C34878D82A}">
                    <a16:rowId xmlns:a16="http://schemas.microsoft.com/office/drawing/2014/main" val="1896469301"/>
                  </a:ext>
                </a:extLst>
              </a:tr>
            </a:tbl>
          </a:graphicData>
        </a:graphic>
      </p:graphicFrame>
      <p:graphicFrame>
        <p:nvGraphicFramePr>
          <p:cNvPr id="14" name="Table 7">
            <a:extLst>
              <a:ext uri="{FF2B5EF4-FFF2-40B4-BE49-F238E27FC236}">
                <a16:creationId xmlns:a16="http://schemas.microsoft.com/office/drawing/2014/main" id="{78A6649A-DB92-4F41-A292-0C85AC91B9E0}"/>
              </a:ext>
            </a:extLst>
          </p:cNvPr>
          <p:cNvGraphicFramePr>
            <a:graphicFrameLocks noGrp="1"/>
          </p:cNvGraphicFramePr>
          <p:nvPr>
            <p:extLst>
              <p:ext uri="{D42A27DB-BD31-4B8C-83A1-F6EECF244321}">
                <p14:modId xmlns:p14="http://schemas.microsoft.com/office/powerpoint/2010/main" val="790254580"/>
              </p:ext>
            </p:extLst>
          </p:nvPr>
        </p:nvGraphicFramePr>
        <p:xfrm>
          <a:off x="546596" y="3001472"/>
          <a:ext cx="3130382" cy="1280160"/>
        </p:xfrm>
        <a:graphic>
          <a:graphicData uri="http://schemas.openxmlformats.org/drawingml/2006/table">
            <a:tbl>
              <a:tblPr firstCol="1" bandRow="1">
                <a:tableStyleId>{7DF18680-E054-41AD-8BC1-D1AEF772440D}</a:tableStyleId>
              </a:tblPr>
              <a:tblGrid>
                <a:gridCol w="1748996">
                  <a:extLst>
                    <a:ext uri="{9D8B030D-6E8A-4147-A177-3AD203B41FA5}">
                      <a16:colId xmlns:a16="http://schemas.microsoft.com/office/drawing/2014/main" val="578006021"/>
                    </a:ext>
                  </a:extLst>
                </a:gridCol>
                <a:gridCol w="1381386">
                  <a:extLst>
                    <a:ext uri="{9D8B030D-6E8A-4147-A177-3AD203B41FA5}">
                      <a16:colId xmlns:a16="http://schemas.microsoft.com/office/drawing/2014/main" val="264078699"/>
                    </a:ext>
                  </a:extLst>
                </a:gridCol>
              </a:tblGrid>
              <a:tr h="0">
                <a:tc>
                  <a:txBody>
                    <a:bodyPr/>
                    <a:lstStyle/>
                    <a:p>
                      <a:r>
                        <a:rPr lang="en-US" sz="800"/>
                        <a:t>Rack Types #1</a:t>
                      </a:r>
                    </a:p>
                  </a:txBody>
                  <a:tcPr/>
                </a:tc>
                <a:tc>
                  <a:txBody>
                    <a:bodyPr/>
                    <a:lstStyle/>
                    <a:p>
                      <a:r>
                        <a:rPr lang="en-US" sz="800" dirty="0">
                          <a:solidFill>
                            <a:schemeClr val="bg1">
                              <a:lumMod val="75000"/>
                            </a:schemeClr>
                          </a:solidFill>
                        </a:rPr>
                        <a:t>Border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Rack Count #1</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1</a:t>
                      </a:r>
                    </a:p>
                  </a:txBody>
                  <a:tcPr/>
                </a:tc>
                <a:extLst>
                  <a:ext uri="{0D108BD9-81ED-4DB2-BD59-A6C34878D82A}">
                    <a16:rowId xmlns:a16="http://schemas.microsoft.com/office/drawing/2014/main" val="2246386874"/>
                  </a:ext>
                </a:extLst>
              </a:tr>
              <a:tr h="0">
                <a:tc>
                  <a:txBody>
                    <a:bodyPr/>
                    <a:lstStyle/>
                    <a:p>
                      <a:r>
                        <a:rPr lang="en-US" sz="800"/>
                        <a:t>Rack Types #2</a:t>
                      </a:r>
                    </a:p>
                  </a:txBody>
                  <a:tcPr/>
                </a:tc>
                <a:tc>
                  <a:txBody>
                    <a:bodyPr/>
                    <a:lstStyle/>
                    <a:p>
                      <a:r>
                        <a:rPr lang="en-US" sz="800" dirty="0">
                          <a:solidFill>
                            <a:schemeClr val="bg1">
                              <a:lumMod val="75000"/>
                            </a:schemeClr>
                          </a:solidFill>
                        </a:rPr>
                        <a:t>Server Rack DC-B</a:t>
                      </a:r>
                    </a:p>
                  </a:txBody>
                  <a:tcPr/>
                </a:tc>
                <a:extLst>
                  <a:ext uri="{0D108BD9-81ED-4DB2-BD59-A6C34878D82A}">
                    <a16:rowId xmlns:a16="http://schemas.microsoft.com/office/drawing/2014/main" val="1088043331"/>
                  </a:ext>
                </a:extLst>
              </a:tr>
              <a:tr h="0">
                <a:tc>
                  <a:txBody>
                    <a:bodyPr/>
                    <a:lstStyle/>
                    <a:p>
                      <a:r>
                        <a:rPr lang="en-US" sz="800"/>
                        <a:t>Rack Count #2</a:t>
                      </a:r>
                    </a:p>
                  </a:txBody>
                  <a:tcPr/>
                </a:tc>
                <a:tc>
                  <a:txBody>
                    <a:bodyPr/>
                    <a:lstStyle/>
                    <a:p>
                      <a:r>
                        <a:rPr lang="en-US" sz="800">
                          <a:solidFill>
                            <a:schemeClr val="bg1">
                              <a:lumMod val="75000"/>
                            </a:schemeClr>
                          </a:solidFill>
                        </a:rPr>
                        <a:t>1</a:t>
                      </a:r>
                    </a:p>
                  </a:txBody>
                  <a:tcPr/>
                </a:tc>
                <a:extLst>
                  <a:ext uri="{0D108BD9-81ED-4DB2-BD59-A6C34878D82A}">
                    <a16:rowId xmlns:a16="http://schemas.microsoft.com/office/drawing/2014/main" val="2106906357"/>
                  </a:ext>
                </a:extLst>
              </a:tr>
              <a:tr h="0">
                <a:tc>
                  <a:txBody>
                    <a:bodyPr/>
                    <a:lstStyle/>
                    <a:p>
                      <a:r>
                        <a:rPr lang="en-US" sz="800"/>
                        <a:t>Spine Logical Device</a:t>
                      </a:r>
                    </a:p>
                  </a:txBody>
                  <a:tcPr/>
                </a:tc>
                <a:tc>
                  <a:txBody>
                    <a:bodyPr/>
                    <a:lstStyle/>
                    <a:p>
                      <a:r>
                        <a:rPr lang="en-US" sz="800" dirty="0">
                          <a:solidFill>
                            <a:schemeClr val="bg1">
                              <a:lumMod val="75000"/>
                            </a:schemeClr>
                          </a:solidFill>
                        </a:rPr>
                        <a:t>vJunos-10x1-Spine</a:t>
                      </a:r>
                    </a:p>
                  </a:txBody>
                  <a:tcPr/>
                </a:tc>
                <a:extLst>
                  <a:ext uri="{0D108BD9-81ED-4DB2-BD59-A6C34878D82A}">
                    <a16:rowId xmlns:a16="http://schemas.microsoft.com/office/drawing/2014/main" val="2312277880"/>
                  </a:ext>
                </a:extLst>
              </a:tr>
              <a:tr h="0">
                <a:tc>
                  <a:txBody>
                    <a:bodyPr/>
                    <a:lstStyle/>
                    <a:p>
                      <a:r>
                        <a:rPr lang="en-US" sz="800"/>
                        <a:t>Spines Count</a:t>
                      </a:r>
                    </a:p>
                  </a:txBody>
                  <a:tcPr/>
                </a:tc>
                <a:tc>
                  <a:txBody>
                    <a:bodyPr/>
                    <a:lstStyle/>
                    <a:p>
                      <a:r>
                        <a:rPr lang="en-US" sz="800" dirty="0">
                          <a:solidFill>
                            <a:schemeClr val="bg1">
                              <a:lumMod val="75000"/>
                            </a:schemeClr>
                          </a:solidFill>
                        </a:rPr>
                        <a:t>2</a:t>
                      </a:r>
                    </a:p>
                  </a:txBody>
                  <a:tcPr/>
                </a:tc>
                <a:extLst>
                  <a:ext uri="{0D108BD9-81ED-4DB2-BD59-A6C34878D82A}">
                    <a16:rowId xmlns:a16="http://schemas.microsoft.com/office/drawing/2014/main" val="3734934511"/>
                  </a:ext>
                </a:extLst>
              </a:tr>
            </a:tbl>
          </a:graphicData>
        </a:graphic>
      </p:graphicFrame>
      <p:pic>
        <p:nvPicPr>
          <p:cNvPr id="8" name="Picture 7">
            <a:extLst>
              <a:ext uri="{FF2B5EF4-FFF2-40B4-BE49-F238E27FC236}">
                <a16:creationId xmlns:a16="http://schemas.microsoft.com/office/drawing/2014/main" id="{34DD6A37-0603-61CE-605D-86F1967DA7B1}"/>
              </a:ext>
            </a:extLst>
          </p:cNvPr>
          <p:cNvPicPr>
            <a:picLocks noChangeAspect="1"/>
          </p:cNvPicPr>
          <p:nvPr/>
        </p:nvPicPr>
        <p:blipFill>
          <a:blip r:embed="rId2"/>
          <a:stretch>
            <a:fillRect/>
          </a:stretch>
        </p:blipFill>
        <p:spPr>
          <a:xfrm>
            <a:off x="3840480" y="1430346"/>
            <a:ext cx="5131801" cy="2801304"/>
          </a:xfrm>
          <a:prstGeom prst="rect">
            <a:avLst/>
          </a:prstGeom>
        </p:spPr>
      </p:pic>
    </p:spTree>
    <p:extLst>
      <p:ext uri="{BB962C8B-B14F-4D97-AF65-F5344CB8AC3E}">
        <p14:creationId xmlns:p14="http://schemas.microsoft.com/office/powerpoint/2010/main" val="2455131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Templates – DC-B</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37</a:t>
            </a:fld>
            <a:endParaRPr lang="en-US"/>
          </a:p>
        </p:txBody>
      </p:sp>
      <p:sp>
        <p:nvSpPr>
          <p:cNvPr id="28" name="Content Placeholder 2">
            <a:extLst>
              <a:ext uri="{FF2B5EF4-FFF2-40B4-BE49-F238E27FC236}">
                <a16:creationId xmlns:a16="http://schemas.microsoft.com/office/drawing/2014/main" id="{D90130D6-A0ED-7D49-8C77-E491CB445342}"/>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Templates</a:t>
            </a:r>
            <a:r>
              <a:rPr lang="en-US" sz="1000" dirty="0">
                <a:solidFill>
                  <a:schemeClr val="bg1">
                    <a:lumMod val="75000"/>
                  </a:schemeClr>
                </a:solidFill>
              </a:rPr>
              <a:t>, and the create a new template</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Continue the template configuration as below</a:t>
            </a:r>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29" name="Table 7">
            <a:extLst>
              <a:ext uri="{FF2B5EF4-FFF2-40B4-BE49-F238E27FC236}">
                <a16:creationId xmlns:a16="http://schemas.microsoft.com/office/drawing/2014/main" id="{18499C92-9582-334B-BD76-25565A3FF3D5}"/>
              </a:ext>
            </a:extLst>
          </p:cNvPr>
          <p:cNvGraphicFramePr>
            <a:graphicFrameLocks noGrp="1"/>
          </p:cNvGraphicFramePr>
          <p:nvPr>
            <p:extLst>
              <p:ext uri="{D42A27DB-BD31-4B8C-83A1-F6EECF244321}">
                <p14:modId xmlns:p14="http://schemas.microsoft.com/office/powerpoint/2010/main" val="3218414677"/>
              </p:ext>
            </p:extLst>
          </p:nvPr>
        </p:nvGraphicFramePr>
        <p:xfrm>
          <a:off x="546596" y="1391693"/>
          <a:ext cx="3130382" cy="853440"/>
        </p:xfrm>
        <a:graphic>
          <a:graphicData uri="http://schemas.openxmlformats.org/drawingml/2006/table">
            <a:tbl>
              <a:tblPr firstCol="1" bandRow="1">
                <a:tableStyleId>{7DF18680-E054-41AD-8BC1-D1AEF772440D}</a:tableStyleId>
              </a:tblPr>
              <a:tblGrid>
                <a:gridCol w="1755390">
                  <a:extLst>
                    <a:ext uri="{9D8B030D-6E8A-4147-A177-3AD203B41FA5}">
                      <a16:colId xmlns:a16="http://schemas.microsoft.com/office/drawing/2014/main" val="578006021"/>
                    </a:ext>
                  </a:extLst>
                </a:gridCol>
                <a:gridCol w="1374992">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BFBFBF"/>
                          </a:solidFill>
                        </a:rPr>
                        <a:t>DC-B (</a:t>
                      </a:r>
                      <a:r>
                        <a:rPr lang="en-US" sz="800" dirty="0" err="1">
                          <a:solidFill>
                            <a:srgbClr val="BFBFBF"/>
                          </a:solidFill>
                        </a:rPr>
                        <a:t>vEvo</a:t>
                      </a:r>
                      <a:r>
                        <a:rPr lang="en-US" sz="800" dirty="0">
                          <a:solidFill>
                            <a:srgbClr val="BFBFBF"/>
                          </a:solidFill>
                        </a:rPr>
                        <a:t>)</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RACK BASED</a:t>
                      </a:r>
                    </a:p>
                  </a:txBody>
                  <a:tcPr/>
                </a:tc>
                <a:extLst>
                  <a:ext uri="{0D108BD9-81ED-4DB2-BD59-A6C34878D82A}">
                    <a16:rowId xmlns:a16="http://schemas.microsoft.com/office/drawing/2014/main" val="2246386874"/>
                  </a:ext>
                </a:extLst>
              </a:tr>
              <a:tr h="0">
                <a:tc>
                  <a:txBody>
                    <a:bodyPr/>
                    <a:lstStyle/>
                    <a:p>
                      <a:r>
                        <a:rPr lang="en-US" sz="800"/>
                        <a:t>ASN Allocation Scheme</a:t>
                      </a:r>
                    </a:p>
                  </a:txBody>
                  <a:tcPr/>
                </a:tc>
                <a:tc>
                  <a:txBody>
                    <a:bodyPr/>
                    <a:lstStyle/>
                    <a:p>
                      <a:r>
                        <a:rPr lang="en-US" sz="800">
                          <a:solidFill>
                            <a:srgbClr val="BFBFBF"/>
                          </a:solidFill>
                        </a:rPr>
                        <a:t>Unique</a:t>
                      </a:r>
                    </a:p>
                  </a:txBody>
                  <a:tcPr/>
                </a:tc>
                <a:extLst>
                  <a:ext uri="{0D108BD9-81ED-4DB2-BD59-A6C34878D82A}">
                    <a16:rowId xmlns:a16="http://schemas.microsoft.com/office/drawing/2014/main" val="2312277880"/>
                  </a:ext>
                </a:extLst>
              </a:tr>
              <a:tr h="0">
                <a:tc>
                  <a:txBody>
                    <a:bodyPr/>
                    <a:lstStyle/>
                    <a:p>
                      <a:r>
                        <a:rPr lang="en-US" sz="800"/>
                        <a:t>Overlay Control Protocol</a:t>
                      </a:r>
                    </a:p>
                  </a:txBody>
                  <a:tcPr/>
                </a:tc>
                <a:tc>
                  <a:txBody>
                    <a:bodyPr/>
                    <a:lstStyle/>
                    <a:p>
                      <a:r>
                        <a:rPr lang="en-US" sz="800" dirty="0">
                          <a:solidFill>
                            <a:srgbClr val="BFBFBF"/>
                          </a:solidFill>
                        </a:rPr>
                        <a:t>MP-EBGP EVPN</a:t>
                      </a:r>
                    </a:p>
                  </a:txBody>
                  <a:tcPr/>
                </a:tc>
                <a:extLst>
                  <a:ext uri="{0D108BD9-81ED-4DB2-BD59-A6C34878D82A}">
                    <a16:rowId xmlns:a16="http://schemas.microsoft.com/office/drawing/2014/main" val="1896469301"/>
                  </a:ext>
                </a:extLst>
              </a:tr>
            </a:tbl>
          </a:graphicData>
        </a:graphic>
      </p:graphicFrame>
      <p:graphicFrame>
        <p:nvGraphicFramePr>
          <p:cNvPr id="30" name="Table 7">
            <a:extLst>
              <a:ext uri="{FF2B5EF4-FFF2-40B4-BE49-F238E27FC236}">
                <a16:creationId xmlns:a16="http://schemas.microsoft.com/office/drawing/2014/main" id="{7B7F0789-824A-0F49-B852-CA0D42791D5F}"/>
              </a:ext>
            </a:extLst>
          </p:cNvPr>
          <p:cNvGraphicFramePr>
            <a:graphicFrameLocks noGrp="1"/>
          </p:cNvGraphicFramePr>
          <p:nvPr>
            <p:extLst>
              <p:ext uri="{D42A27DB-BD31-4B8C-83A1-F6EECF244321}">
                <p14:modId xmlns:p14="http://schemas.microsoft.com/office/powerpoint/2010/main" val="4113751"/>
              </p:ext>
            </p:extLst>
          </p:nvPr>
        </p:nvGraphicFramePr>
        <p:xfrm>
          <a:off x="546596" y="3001472"/>
          <a:ext cx="3130382" cy="1280160"/>
        </p:xfrm>
        <a:graphic>
          <a:graphicData uri="http://schemas.openxmlformats.org/drawingml/2006/table">
            <a:tbl>
              <a:tblPr firstCol="1" bandRow="1">
                <a:tableStyleId>{5C22544A-7EE6-4342-B048-85BDC9FD1C3A}</a:tableStyleId>
              </a:tblPr>
              <a:tblGrid>
                <a:gridCol w="1748996">
                  <a:extLst>
                    <a:ext uri="{9D8B030D-6E8A-4147-A177-3AD203B41FA5}">
                      <a16:colId xmlns:a16="http://schemas.microsoft.com/office/drawing/2014/main" val="578006021"/>
                    </a:ext>
                  </a:extLst>
                </a:gridCol>
                <a:gridCol w="1381386">
                  <a:extLst>
                    <a:ext uri="{9D8B030D-6E8A-4147-A177-3AD203B41FA5}">
                      <a16:colId xmlns:a16="http://schemas.microsoft.com/office/drawing/2014/main" val="264078699"/>
                    </a:ext>
                  </a:extLst>
                </a:gridCol>
              </a:tblGrid>
              <a:tr h="0">
                <a:tc>
                  <a:txBody>
                    <a:bodyPr/>
                    <a:lstStyle/>
                    <a:p>
                      <a:r>
                        <a:rPr lang="en-US" sz="800"/>
                        <a:t>Rack Types #1</a:t>
                      </a:r>
                    </a:p>
                  </a:txBody>
                  <a:tcPr/>
                </a:tc>
                <a:tc>
                  <a:txBody>
                    <a:bodyPr/>
                    <a:lstStyle/>
                    <a:p>
                      <a:r>
                        <a:rPr lang="en-US" sz="800" dirty="0">
                          <a:solidFill>
                            <a:srgbClr val="3C3C3C"/>
                          </a:solidFill>
                        </a:rPr>
                        <a:t>Border Rack DC-B</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Rack Count #1</a:t>
                      </a:r>
                      <a:endParaRPr lang="en-US" sz="800" b="1" kern="1200">
                        <a:solidFill>
                          <a:schemeClr val="lt1"/>
                        </a:solidFill>
                        <a:latin typeface="+mn-lt"/>
                        <a:ea typeface="+mn-ea"/>
                        <a:cs typeface="+mn-cs"/>
                      </a:endParaRPr>
                    </a:p>
                  </a:txBody>
                  <a:tcPr/>
                </a:tc>
                <a:tc>
                  <a:txBody>
                    <a:bodyPr/>
                    <a:lstStyle/>
                    <a:p>
                      <a:r>
                        <a:rPr lang="en-US" sz="800">
                          <a:solidFill>
                            <a:srgbClr val="3C3C3C"/>
                          </a:solidFill>
                        </a:rPr>
                        <a:t>1</a:t>
                      </a:r>
                    </a:p>
                  </a:txBody>
                  <a:tcPr/>
                </a:tc>
                <a:extLst>
                  <a:ext uri="{0D108BD9-81ED-4DB2-BD59-A6C34878D82A}">
                    <a16:rowId xmlns:a16="http://schemas.microsoft.com/office/drawing/2014/main" val="2246386874"/>
                  </a:ext>
                </a:extLst>
              </a:tr>
              <a:tr h="0">
                <a:tc>
                  <a:txBody>
                    <a:bodyPr/>
                    <a:lstStyle/>
                    <a:p>
                      <a:r>
                        <a:rPr lang="en-US" sz="800"/>
                        <a:t>Rack Types #2</a:t>
                      </a:r>
                    </a:p>
                  </a:txBody>
                  <a:tcPr/>
                </a:tc>
                <a:tc>
                  <a:txBody>
                    <a:bodyPr/>
                    <a:lstStyle/>
                    <a:p>
                      <a:r>
                        <a:rPr lang="en-US" sz="800" dirty="0">
                          <a:solidFill>
                            <a:srgbClr val="3C3C3C"/>
                          </a:solidFill>
                        </a:rPr>
                        <a:t>Server Rack DC-B</a:t>
                      </a:r>
                    </a:p>
                  </a:txBody>
                  <a:tcPr/>
                </a:tc>
                <a:extLst>
                  <a:ext uri="{0D108BD9-81ED-4DB2-BD59-A6C34878D82A}">
                    <a16:rowId xmlns:a16="http://schemas.microsoft.com/office/drawing/2014/main" val="1088043331"/>
                  </a:ext>
                </a:extLst>
              </a:tr>
              <a:tr h="0">
                <a:tc>
                  <a:txBody>
                    <a:bodyPr/>
                    <a:lstStyle/>
                    <a:p>
                      <a:r>
                        <a:rPr lang="en-US" sz="800"/>
                        <a:t>Rack Count #2</a:t>
                      </a:r>
                    </a:p>
                  </a:txBody>
                  <a:tcPr/>
                </a:tc>
                <a:tc>
                  <a:txBody>
                    <a:bodyPr/>
                    <a:lstStyle/>
                    <a:p>
                      <a:r>
                        <a:rPr lang="en-US" sz="800">
                          <a:solidFill>
                            <a:srgbClr val="3C3C3C"/>
                          </a:solidFill>
                        </a:rPr>
                        <a:t>1</a:t>
                      </a:r>
                    </a:p>
                  </a:txBody>
                  <a:tcPr/>
                </a:tc>
                <a:extLst>
                  <a:ext uri="{0D108BD9-81ED-4DB2-BD59-A6C34878D82A}">
                    <a16:rowId xmlns:a16="http://schemas.microsoft.com/office/drawing/2014/main" val="2106906357"/>
                  </a:ext>
                </a:extLst>
              </a:tr>
              <a:tr h="0">
                <a:tc>
                  <a:txBody>
                    <a:bodyPr/>
                    <a:lstStyle/>
                    <a:p>
                      <a:r>
                        <a:rPr lang="en-US" sz="800"/>
                        <a:t>Spine Logical Device</a:t>
                      </a:r>
                    </a:p>
                  </a:txBody>
                  <a:tcPr/>
                </a:tc>
                <a:tc>
                  <a:txBody>
                    <a:bodyPr/>
                    <a:lstStyle/>
                    <a:p>
                      <a:r>
                        <a:rPr lang="en-US" sz="800" dirty="0">
                          <a:solidFill>
                            <a:srgbClr val="3C3C3C"/>
                          </a:solidFill>
                        </a:rPr>
                        <a:t>vJunos-10x1-Spine</a:t>
                      </a:r>
                    </a:p>
                  </a:txBody>
                  <a:tcPr/>
                </a:tc>
                <a:extLst>
                  <a:ext uri="{0D108BD9-81ED-4DB2-BD59-A6C34878D82A}">
                    <a16:rowId xmlns:a16="http://schemas.microsoft.com/office/drawing/2014/main" val="2312277880"/>
                  </a:ext>
                </a:extLst>
              </a:tr>
              <a:tr h="0">
                <a:tc>
                  <a:txBody>
                    <a:bodyPr/>
                    <a:lstStyle/>
                    <a:p>
                      <a:r>
                        <a:rPr lang="en-US" sz="800"/>
                        <a:t>Spines Count</a:t>
                      </a:r>
                    </a:p>
                  </a:txBody>
                  <a:tcPr/>
                </a:tc>
                <a:tc>
                  <a:txBody>
                    <a:bodyPr/>
                    <a:lstStyle/>
                    <a:p>
                      <a:r>
                        <a:rPr lang="en-US" sz="800" dirty="0">
                          <a:solidFill>
                            <a:srgbClr val="3C3C3C"/>
                          </a:solidFill>
                        </a:rPr>
                        <a:t>2</a:t>
                      </a:r>
                    </a:p>
                  </a:txBody>
                  <a:tcPr/>
                </a:tc>
                <a:extLst>
                  <a:ext uri="{0D108BD9-81ED-4DB2-BD59-A6C34878D82A}">
                    <a16:rowId xmlns:a16="http://schemas.microsoft.com/office/drawing/2014/main" val="3734934511"/>
                  </a:ext>
                </a:extLst>
              </a:tr>
            </a:tbl>
          </a:graphicData>
        </a:graphic>
      </p:graphicFrame>
      <p:pic>
        <p:nvPicPr>
          <p:cNvPr id="8" name="Picture 7">
            <a:extLst>
              <a:ext uri="{FF2B5EF4-FFF2-40B4-BE49-F238E27FC236}">
                <a16:creationId xmlns:a16="http://schemas.microsoft.com/office/drawing/2014/main" id="{C5610513-A672-25F4-3FF2-2FA6D9060660}"/>
              </a:ext>
            </a:extLst>
          </p:cNvPr>
          <p:cNvPicPr>
            <a:picLocks noChangeAspect="1"/>
          </p:cNvPicPr>
          <p:nvPr/>
        </p:nvPicPr>
        <p:blipFill>
          <a:blip r:embed="rId2"/>
          <a:stretch>
            <a:fillRect/>
          </a:stretch>
        </p:blipFill>
        <p:spPr>
          <a:xfrm>
            <a:off x="3922861" y="1525130"/>
            <a:ext cx="5096408" cy="2767060"/>
          </a:xfrm>
          <a:prstGeom prst="rect">
            <a:avLst/>
          </a:prstGeom>
        </p:spPr>
      </p:pic>
    </p:spTree>
    <p:extLst>
      <p:ext uri="{BB962C8B-B14F-4D97-AF65-F5344CB8AC3E}">
        <p14:creationId xmlns:p14="http://schemas.microsoft.com/office/powerpoint/2010/main" val="3680040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38</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a:t>A Blueprint represents a logical fabric in its initial state. The Blueprint is a sort of scaffolding that we us to build our operational Intent. In our lab setup, there are two data centers, so we will create two Blueprints based on the templates we created in previous step.</a:t>
            </a:r>
          </a:p>
          <a:p>
            <a:pPr marL="0" indent="0">
              <a:lnSpc>
                <a:spcPct val="100000"/>
              </a:lnSpc>
              <a:buNone/>
            </a:pPr>
            <a:r>
              <a:rPr lang="en-US" sz="1200" dirty="0"/>
              <a:t>After creating the Blueprint, the first task is to assign the ASN and IP pool resources to various objects like spine/leaf ASN, spine/leaf loopback address, and fabric link address.</a:t>
            </a:r>
          </a:p>
          <a:p>
            <a:pPr marL="0" indent="0">
              <a:lnSpc>
                <a:spcPct val="100000"/>
              </a:lnSpc>
              <a:buNone/>
            </a:pPr>
            <a:r>
              <a:rPr lang="en-US" sz="1200" dirty="0"/>
              <a:t>Next, we will assign the Interface Map to link the Logical Devices in the Blueprint to a Device Profile (</a:t>
            </a:r>
            <a:r>
              <a:rPr lang="en-US" sz="1200" dirty="0" err="1"/>
              <a:t>vJunos</a:t>
            </a:r>
            <a:r>
              <a:rPr lang="en-US" sz="1200" dirty="0"/>
              <a:t>).  Finally, we will select the physical device from the Managed Devices list and assign to each Logical Device.</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Blueprints</a:t>
            </a:r>
          </a:p>
        </p:txBody>
      </p:sp>
      <p:sp>
        <p:nvSpPr>
          <p:cNvPr id="71" name="Rounded Rectangle 70">
            <a:extLst>
              <a:ext uri="{FF2B5EF4-FFF2-40B4-BE49-F238E27FC236}">
                <a16:creationId xmlns:a16="http://schemas.microsoft.com/office/drawing/2014/main" id="{B8A5B5DD-7DBD-DE4B-929F-1FD30CE46325}"/>
              </a:ext>
            </a:extLst>
          </p:cNvPr>
          <p:cNvSpPr/>
          <p:nvPr/>
        </p:nvSpPr>
        <p:spPr>
          <a:xfrm>
            <a:off x="57097" y="3185058"/>
            <a:ext cx="3564270" cy="1775571"/>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2" name="TextBox 71">
            <a:extLst>
              <a:ext uri="{FF2B5EF4-FFF2-40B4-BE49-F238E27FC236}">
                <a16:creationId xmlns:a16="http://schemas.microsoft.com/office/drawing/2014/main" id="{55EEBEEC-56D5-FF48-9220-6DF578F23952}"/>
              </a:ext>
            </a:extLst>
          </p:cNvPr>
          <p:cNvSpPr txBox="1"/>
          <p:nvPr/>
        </p:nvSpPr>
        <p:spPr>
          <a:xfrm>
            <a:off x="107766" y="3185058"/>
            <a:ext cx="1055097" cy="246221"/>
          </a:xfrm>
          <a:prstGeom prst="rect">
            <a:avLst/>
          </a:prstGeom>
          <a:noFill/>
        </p:spPr>
        <p:txBody>
          <a:bodyPr wrap="none" rtlCol="0">
            <a:spAutoFit/>
          </a:bodyPr>
          <a:lstStyle/>
          <a:p>
            <a:r>
              <a:rPr lang="en-US" sz="1000" dirty="0">
                <a:solidFill>
                  <a:schemeClr val="accent1">
                    <a:lumMod val="75000"/>
                  </a:schemeClr>
                </a:solidFill>
              </a:rPr>
              <a:t>DC-A Blueprint</a:t>
            </a:r>
          </a:p>
        </p:txBody>
      </p:sp>
      <p:sp>
        <p:nvSpPr>
          <p:cNvPr id="73" name="Rectangle 72">
            <a:extLst>
              <a:ext uri="{FF2B5EF4-FFF2-40B4-BE49-F238E27FC236}">
                <a16:creationId xmlns:a16="http://schemas.microsoft.com/office/drawing/2014/main" id="{174A80E4-1764-5740-AA22-3E11E86ABF94}"/>
              </a:ext>
            </a:extLst>
          </p:cNvPr>
          <p:cNvSpPr/>
          <p:nvPr/>
        </p:nvSpPr>
        <p:spPr>
          <a:xfrm>
            <a:off x="723912"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A-spine1</a:t>
            </a:r>
          </a:p>
        </p:txBody>
      </p:sp>
      <p:sp>
        <p:nvSpPr>
          <p:cNvPr id="74" name="Rectangle 73">
            <a:extLst>
              <a:ext uri="{FF2B5EF4-FFF2-40B4-BE49-F238E27FC236}">
                <a16:creationId xmlns:a16="http://schemas.microsoft.com/office/drawing/2014/main" id="{C84622EF-4133-E046-BA7D-4B51E5C4DE17}"/>
              </a:ext>
            </a:extLst>
          </p:cNvPr>
          <p:cNvSpPr/>
          <p:nvPr/>
        </p:nvSpPr>
        <p:spPr>
          <a:xfrm>
            <a:off x="1584901"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A-spine2</a:t>
            </a:r>
          </a:p>
        </p:txBody>
      </p:sp>
      <p:sp>
        <p:nvSpPr>
          <p:cNvPr id="75" name="Rounded Rectangle 74">
            <a:extLst>
              <a:ext uri="{FF2B5EF4-FFF2-40B4-BE49-F238E27FC236}">
                <a16:creationId xmlns:a16="http://schemas.microsoft.com/office/drawing/2014/main" id="{AD3DC832-F6DD-6045-B3AD-DF06F6EDDF8B}"/>
              </a:ext>
            </a:extLst>
          </p:cNvPr>
          <p:cNvSpPr/>
          <p:nvPr/>
        </p:nvSpPr>
        <p:spPr>
          <a:xfrm>
            <a:off x="90620" y="3879800"/>
            <a:ext cx="1393982"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6" name="TextBox 75">
            <a:extLst>
              <a:ext uri="{FF2B5EF4-FFF2-40B4-BE49-F238E27FC236}">
                <a16:creationId xmlns:a16="http://schemas.microsoft.com/office/drawing/2014/main" id="{AFB450E3-5B84-1F40-BAC4-5273182CFC53}"/>
              </a:ext>
            </a:extLst>
          </p:cNvPr>
          <p:cNvSpPr txBox="1"/>
          <p:nvPr/>
        </p:nvSpPr>
        <p:spPr>
          <a:xfrm>
            <a:off x="420078" y="4691324"/>
            <a:ext cx="737702" cy="215444"/>
          </a:xfrm>
          <a:prstGeom prst="rect">
            <a:avLst/>
          </a:prstGeom>
          <a:noFill/>
        </p:spPr>
        <p:txBody>
          <a:bodyPr wrap="none" rtlCol="0">
            <a:spAutoFit/>
          </a:bodyPr>
          <a:lstStyle/>
          <a:p>
            <a:r>
              <a:rPr lang="en-US" sz="800">
                <a:solidFill>
                  <a:schemeClr val="accent1">
                    <a:lumMod val="75000"/>
                  </a:schemeClr>
                </a:solidFill>
              </a:rPr>
              <a:t>Border Rack</a:t>
            </a:r>
          </a:p>
        </p:txBody>
      </p:sp>
      <p:sp>
        <p:nvSpPr>
          <p:cNvPr id="77" name="Rounded Rectangle 76">
            <a:extLst>
              <a:ext uri="{FF2B5EF4-FFF2-40B4-BE49-F238E27FC236}">
                <a16:creationId xmlns:a16="http://schemas.microsoft.com/office/drawing/2014/main" id="{7ADDA034-74DE-0A45-BD3E-056F775F3D31}"/>
              </a:ext>
            </a:extLst>
          </p:cNvPr>
          <p:cNvSpPr/>
          <p:nvPr/>
        </p:nvSpPr>
        <p:spPr>
          <a:xfrm>
            <a:off x="1584901" y="3879800"/>
            <a:ext cx="2000812"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8" name="TextBox 77">
            <a:extLst>
              <a:ext uri="{FF2B5EF4-FFF2-40B4-BE49-F238E27FC236}">
                <a16:creationId xmlns:a16="http://schemas.microsoft.com/office/drawing/2014/main" id="{5B35571A-13B6-1E4A-A998-9903A1136D57}"/>
              </a:ext>
            </a:extLst>
          </p:cNvPr>
          <p:cNvSpPr txBox="1"/>
          <p:nvPr/>
        </p:nvSpPr>
        <p:spPr>
          <a:xfrm>
            <a:off x="1923585" y="4691324"/>
            <a:ext cx="720069" cy="215444"/>
          </a:xfrm>
          <a:prstGeom prst="rect">
            <a:avLst/>
          </a:prstGeom>
          <a:noFill/>
        </p:spPr>
        <p:txBody>
          <a:bodyPr wrap="none" rtlCol="0">
            <a:spAutoFit/>
          </a:bodyPr>
          <a:lstStyle/>
          <a:p>
            <a:r>
              <a:rPr lang="en-US" sz="800">
                <a:solidFill>
                  <a:schemeClr val="accent1">
                    <a:lumMod val="75000"/>
                  </a:schemeClr>
                </a:solidFill>
              </a:rPr>
              <a:t>Server Rack</a:t>
            </a:r>
          </a:p>
        </p:txBody>
      </p:sp>
      <p:sp>
        <p:nvSpPr>
          <p:cNvPr id="79" name="Rectangle 78">
            <a:extLst>
              <a:ext uri="{FF2B5EF4-FFF2-40B4-BE49-F238E27FC236}">
                <a16:creationId xmlns:a16="http://schemas.microsoft.com/office/drawing/2014/main" id="{F64812E1-2971-A64E-B034-BF1DE2F19961}"/>
              </a:ext>
            </a:extLst>
          </p:cNvPr>
          <p:cNvSpPr/>
          <p:nvPr/>
        </p:nvSpPr>
        <p:spPr>
          <a:xfrm>
            <a:off x="180500"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A-border1</a:t>
            </a:r>
          </a:p>
        </p:txBody>
      </p:sp>
      <p:sp>
        <p:nvSpPr>
          <p:cNvPr id="81" name="Rectangle 80">
            <a:extLst>
              <a:ext uri="{FF2B5EF4-FFF2-40B4-BE49-F238E27FC236}">
                <a16:creationId xmlns:a16="http://schemas.microsoft.com/office/drawing/2014/main" id="{A07BE3A5-E6A6-A547-9686-C9C7032FB7A7}"/>
              </a:ext>
            </a:extLst>
          </p:cNvPr>
          <p:cNvSpPr/>
          <p:nvPr/>
        </p:nvSpPr>
        <p:spPr>
          <a:xfrm>
            <a:off x="809214"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A-border1</a:t>
            </a:r>
          </a:p>
        </p:txBody>
      </p:sp>
      <p:sp>
        <p:nvSpPr>
          <p:cNvPr id="82" name="Rectangle 81">
            <a:extLst>
              <a:ext uri="{FF2B5EF4-FFF2-40B4-BE49-F238E27FC236}">
                <a16:creationId xmlns:a16="http://schemas.microsoft.com/office/drawing/2014/main" id="{1823E28C-9000-6C42-B02C-658C35F7A6BA}"/>
              </a:ext>
            </a:extLst>
          </p:cNvPr>
          <p:cNvSpPr/>
          <p:nvPr/>
        </p:nvSpPr>
        <p:spPr>
          <a:xfrm>
            <a:off x="1991291"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A-leaf1</a:t>
            </a:r>
          </a:p>
        </p:txBody>
      </p:sp>
      <p:sp>
        <p:nvSpPr>
          <p:cNvPr id="83" name="Rectangle 82">
            <a:extLst>
              <a:ext uri="{FF2B5EF4-FFF2-40B4-BE49-F238E27FC236}">
                <a16:creationId xmlns:a16="http://schemas.microsoft.com/office/drawing/2014/main" id="{6EF1D2D3-6609-D34A-A028-95A2BE159232}"/>
              </a:ext>
            </a:extLst>
          </p:cNvPr>
          <p:cNvSpPr/>
          <p:nvPr/>
        </p:nvSpPr>
        <p:spPr>
          <a:xfrm>
            <a:off x="2620005"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A-leaf2</a:t>
            </a:r>
          </a:p>
        </p:txBody>
      </p:sp>
      <p:sp>
        <p:nvSpPr>
          <p:cNvPr id="85" name="Rectangle 84">
            <a:extLst>
              <a:ext uri="{FF2B5EF4-FFF2-40B4-BE49-F238E27FC236}">
                <a16:creationId xmlns:a16="http://schemas.microsoft.com/office/drawing/2014/main" id="{A21FD8B9-5AF3-6C46-9FBB-31C421CC5389}"/>
              </a:ext>
            </a:extLst>
          </p:cNvPr>
          <p:cNvSpPr/>
          <p:nvPr/>
        </p:nvSpPr>
        <p:spPr>
          <a:xfrm>
            <a:off x="1679719" y="4492217"/>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dirty="0"/>
              <a:t>A-bms-1</a:t>
            </a:r>
          </a:p>
        </p:txBody>
      </p:sp>
      <p:cxnSp>
        <p:nvCxnSpPr>
          <p:cNvPr id="8" name="Straight Connector 7">
            <a:extLst>
              <a:ext uri="{FF2B5EF4-FFF2-40B4-BE49-F238E27FC236}">
                <a16:creationId xmlns:a16="http://schemas.microsoft.com/office/drawing/2014/main" id="{673C3FB2-EBDD-DA4F-80AA-A7A8B9AC1303}"/>
              </a:ext>
            </a:extLst>
          </p:cNvPr>
          <p:cNvCxnSpPr>
            <a:cxnSpLocks/>
            <a:stCxn id="79" idx="0"/>
            <a:endCxn id="73" idx="2"/>
          </p:cNvCxnSpPr>
          <p:nvPr/>
        </p:nvCxnSpPr>
        <p:spPr>
          <a:xfrm flipV="1">
            <a:off x="476155" y="3763752"/>
            <a:ext cx="57575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1E19368-E49E-7548-A572-33E1363166A5}"/>
              </a:ext>
            </a:extLst>
          </p:cNvPr>
          <p:cNvCxnSpPr>
            <a:cxnSpLocks/>
            <a:stCxn id="79" idx="0"/>
            <a:endCxn id="74" idx="2"/>
          </p:cNvCxnSpPr>
          <p:nvPr/>
        </p:nvCxnSpPr>
        <p:spPr>
          <a:xfrm flipV="1">
            <a:off x="476155" y="3763752"/>
            <a:ext cx="143673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3BB7B3-B613-9044-B48E-06B309CB3320}"/>
              </a:ext>
            </a:extLst>
          </p:cNvPr>
          <p:cNvCxnSpPr>
            <a:cxnSpLocks/>
            <a:stCxn id="81" idx="0"/>
            <a:endCxn id="73" idx="2"/>
          </p:cNvCxnSpPr>
          <p:nvPr/>
        </p:nvCxnSpPr>
        <p:spPr>
          <a:xfrm flipH="1" flipV="1">
            <a:off x="1051905" y="3763752"/>
            <a:ext cx="5296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6DC4D44-24EA-C94C-A503-9AA5B5735EAE}"/>
              </a:ext>
            </a:extLst>
          </p:cNvPr>
          <p:cNvCxnSpPr>
            <a:cxnSpLocks/>
            <a:stCxn id="81" idx="0"/>
            <a:endCxn id="74" idx="2"/>
          </p:cNvCxnSpPr>
          <p:nvPr/>
        </p:nvCxnSpPr>
        <p:spPr>
          <a:xfrm flipV="1">
            <a:off x="1104869" y="3763752"/>
            <a:ext cx="808025"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A2E3026-C192-DF4C-BB5A-A64B19A0B27F}"/>
              </a:ext>
            </a:extLst>
          </p:cNvPr>
          <p:cNvCxnSpPr>
            <a:cxnSpLocks/>
            <a:stCxn id="82" idx="0"/>
            <a:endCxn id="73" idx="2"/>
          </p:cNvCxnSpPr>
          <p:nvPr/>
        </p:nvCxnSpPr>
        <p:spPr>
          <a:xfrm flipH="1" flipV="1">
            <a:off x="1051905" y="3763752"/>
            <a:ext cx="1235041"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9F38CAB-336D-9944-AD3B-A90C212143C7}"/>
              </a:ext>
            </a:extLst>
          </p:cNvPr>
          <p:cNvCxnSpPr>
            <a:cxnSpLocks/>
            <a:stCxn id="83" idx="0"/>
            <a:endCxn id="74" idx="2"/>
          </p:cNvCxnSpPr>
          <p:nvPr/>
        </p:nvCxnSpPr>
        <p:spPr>
          <a:xfrm flipH="1" flipV="1">
            <a:off x="1912894" y="3763752"/>
            <a:ext cx="1002766"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2D63B25-2A4F-2B4D-A710-CBF33BD9A179}"/>
              </a:ext>
            </a:extLst>
          </p:cNvPr>
          <p:cNvCxnSpPr>
            <a:cxnSpLocks/>
            <a:stCxn id="82" idx="0"/>
            <a:endCxn id="74" idx="2"/>
          </p:cNvCxnSpPr>
          <p:nvPr/>
        </p:nvCxnSpPr>
        <p:spPr>
          <a:xfrm flipH="1" flipV="1">
            <a:off x="1912894" y="3763752"/>
            <a:ext cx="374052"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25B0FE1-71C7-B840-8CE5-DE84F0E78433}"/>
              </a:ext>
            </a:extLst>
          </p:cNvPr>
          <p:cNvCxnSpPr>
            <a:cxnSpLocks/>
            <a:stCxn id="83" idx="0"/>
            <a:endCxn id="73" idx="2"/>
          </p:cNvCxnSpPr>
          <p:nvPr/>
        </p:nvCxnSpPr>
        <p:spPr>
          <a:xfrm flipH="1" flipV="1">
            <a:off x="1051905" y="3763752"/>
            <a:ext cx="1863755"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F7524EC-CA40-6F44-BAAE-439D1A13F3ED}"/>
              </a:ext>
            </a:extLst>
          </p:cNvPr>
          <p:cNvCxnSpPr>
            <a:cxnSpLocks/>
            <a:stCxn id="85" idx="0"/>
            <a:endCxn id="82" idx="2"/>
          </p:cNvCxnSpPr>
          <p:nvPr/>
        </p:nvCxnSpPr>
        <p:spPr>
          <a:xfrm flipV="1">
            <a:off x="1975373" y="4333227"/>
            <a:ext cx="311573" cy="15899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837BAF1-E3DE-E942-A82B-E25C2C0BE2DC}"/>
              </a:ext>
            </a:extLst>
          </p:cNvPr>
          <p:cNvCxnSpPr>
            <a:cxnSpLocks/>
            <a:stCxn id="124" idx="0"/>
            <a:endCxn id="83" idx="2"/>
          </p:cNvCxnSpPr>
          <p:nvPr/>
        </p:nvCxnSpPr>
        <p:spPr>
          <a:xfrm flipV="1">
            <a:off x="2607359" y="4333227"/>
            <a:ext cx="308301" cy="15727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Rounded Rectangle 99">
            <a:extLst>
              <a:ext uri="{FF2B5EF4-FFF2-40B4-BE49-F238E27FC236}">
                <a16:creationId xmlns:a16="http://schemas.microsoft.com/office/drawing/2014/main" id="{8EE88864-EAD7-C64A-8028-147BD4708D13}"/>
              </a:ext>
            </a:extLst>
          </p:cNvPr>
          <p:cNvSpPr/>
          <p:nvPr/>
        </p:nvSpPr>
        <p:spPr>
          <a:xfrm>
            <a:off x="3722877" y="3185058"/>
            <a:ext cx="3160510" cy="1775571"/>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TextBox 100">
            <a:extLst>
              <a:ext uri="{FF2B5EF4-FFF2-40B4-BE49-F238E27FC236}">
                <a16:creationId xmlns:a16="http://schemas.microsoft.com/office/drawing/2014/main" id="{38ACFDB1-D2C9-254D-9929-9D6FAA6B8621}"/>
              </a:ext>
            </a:extLst>
          </p:cNvPr>
          <p:cNvSpPr txBox="1"/>
          <p:nvPr/>
        </p:nvSpPr>
        <p:spPr>
          <a:xfrm>
            <a:off x="3773546" y="3185058"/>
            <a:ext cx="1051891" cy="246221"/>
          </a:xfrm>
          <a:prstGeom prst="rect">
            <a:avLst/>
          </a:prstGeom>
          <a:noFill/>
        </p:spPr>
        <p:txBody>
          <a:bodyPr wrap="none" rtlCol="0">
            <a:spAutoFit/>
          </a:bodyPr>
          <a:lstStyle/>
          <a:p>
            <a:r>
              <a:rPr lang="en-US" sz="1000" dirty="0">
                <a:solidFill>
                  <a:schemeClr val="accent1">
                    <a:lumMod val="75000"/>
                  </a:schemeClr>
                </a:solidFill>
              </a:rPr>
              <a:t>DC-B Blueprint</a:t>
            </a:r>
          </a:p>
        </p:txBody>
      </p:sp>
      <p:sp>
        <p:nvSpPr>
          <p:cNvPr id="102" name="Rectangle 101">
            <a:extLst>
              <a:ext uri="{FF2B5EF4-FFF2-40B4-BE49-F238E27FC236}">
                <a16:creationId xmlns:a16="http://schemas.microsoft.com/office/drawing/2014/main" id="{E1E87B57-9F4C-444F-94DC-134457CFD683}"/>
              </a:ext>
            </a:extLst>
          </p:cNvPr>
          <p:cNvSpPr/>
          <p:nvPr/>
        </p:nvSpPr>
        <p:spPr>
          <a:xfrm>
            <a:off x="4484518"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B-spine1</a:t>
            </a:r>
          </a:p>
        </p:txBody>
      </p:sp>
      <p:sp>
        <p:nvSpPr>
          <p:cNvPr id="103" name="Rectangle 102">
            <a:extLst>
              <a:ext uri="{FF2B5EF4-FFF2-40B4-BE49-F238E27FC236}">
                <a16:creationId xmlns:a16="http://schemas.microsoft.com/office/drawing/2014/main" id="{675A476D-3164-1049-8E11-382139744236}"/>
              </a:ext>
            </a:extLst>
          </p:cNvPr>
          <p:cNvSpPr/>
          <p:nvPr/>
        </p:nvSpPr>
        <p:spPr>
          <a:xfrm>
            <a:off x="5345507"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B-spine2</a:t>
            </a:r>
          </a:p>
        </p:txBody>
      </p:sp>
      <p:sp>
        <p:nvSpPr>
          <p:cNvPr id="104" name="Rounded Rectangle 103">
            <a:extLst>
              <a:ext uri="{FF2B5EF4-FFF2-40B4-BE49-F238E27FC236}">
                <a16:creationId xmlns:a16="http://schemas.microsoft.com/office/drawing/2014/main" id="{A064D509-C6A3-FF4C-B9B1-B11DDF4CCB22}"/>
              </a:ext>
            </a:extLst>
          </p:cNvPr>
          <p:cNvSpPr/>
          <p:nvPr/>
        </p:nvSpPr>
        <p:spPr>
          <a:xfrm>
            <a:off x="3851226" y="3879800"/>
            <a:ext cx="1393982"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TextBox 104">
            <a:extLst>
              <a:ext uri="{FF2B5EF4-FFF2-40B4-BE49-F238E27FC236}">
                <a16:creationId xmlns:a16="http://schemas.microsoft.com/office/drawing/2014/main" id="{B117242A-30C6-994C-B59C-BA390F9535DC}"/>
              </a:ext>
            </a:extLst>
          </p:cNvPr>
          <p:cNvSpPr txBox="1"/>
          <p:nvPr/>
        </p:nvSpPr>
        <p:spPr>
          <a:xfrm>
            <a:off x="4180684" y="4691324"/>
            <a:ext cx="737702" cy="215444"/>
          </a:xfrm>
          <a:prstGeom prst="rect">
            <a:avLst/>
          </a:prstGeom>
          <a:noFill/>
        </p:spPr>
        <p:txBody>
          <a:bodyPr wrap="none" rtlCol="0">
            <a:spAutoFit/>
          </a:bodyPr>
          <a:lstStyle/>
          <a:p>
            <a:r>
              <a:rPr lang="en-US" sz="800">
                <a:solidFill>
                  <a:schemeClr val="accent1">
                    <a:lumMod val="75000"/>
                  </a:schemeClr>
                </a:solidFill>
              </a:rPr>
              <a:t>Border Rack</a:t>
            </a:r>
          </a:p>
        </p:txBody>
      </p:sp>
      <p:sp>
        <p:nvSpPr>
          <p:cNvPr id="106" name="Rounded Rectangle 105">
            <a:extLst>
              <a:ext uri="{FF2B5EF4-FFF2-40B4-BE49-F238E27FC236}">
                <a16:creationId xmlns:a16="http://schemas.microsoft.com/office/drawing/2014/main" id="{50ACCA05-9597-9E4F-BB4B-3EC53D5D22BC}"/>
              </a:ext>
            </a:extLst>
          </p:cNvPr>
          <p:cNvSpPr/>
          <p:nvPr/>
        </p:nvSpPr>
        <p:spPr>
          <a:xfrm>
            <a:off x="5345507" y="3879800"/>
            <a:ext cx="1415140"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TextBox 106">
            <a:extLst>
              <a:ext uri="{FF2B5EF4-FFF2-40B4-BE49-F238E27FC236}">
                <a16:creationId xmlns:a16="http://schemas.microsoft.com/office/drawing/2014/main" id="{37ACD2DF-ECBF-D04E-BB1A-4C43A1DA971F}"/>
              </a:ext>
            </a:extLst>
          </p:cNvPr>
          <p:cNvSpPr txBox="1"/>
          <p:nvPr/>
        </p:nvSpPr>
        <p:spPr>
          <a:xfrm>
            <a:off x="5684191" y="4691324"/>
            <a:ext cx="720069" cy="215444"/>
          </a:xfrm>
          <a:prstGeom prst="rect">
            <a:avLst/>
          </a:prstGeom>
          <a:noFill/>
        </p:spPr>
        <p:txBody>
          <a:bodyPr wrap="none" rtlCol="0">
            <a:spAutoFit/>
          </a:bodyPr>
          <a:lstStyle/>
          <a:p>
            <a:r>
              <a:rPr lang="en-US" sz="800">
                <a:solidFill>
                  <a:schemeClr val="accent1">
                    <a:lumMod val="75000"/>
                  </a:schemeClr>
                </a:solidFill>
              </a:rPr>
              <a:t>Server Rack</a:t>
            </a:r>
          </a:p>
        </p:txBody>
      </p:sp>
      <p:sp>
        <p:nvSpPr>
          <p:cNvPr id="108" name="Rectangle 107">
            <a:extLst>
              <a:ext uri="{FF2B5EF4-FFF2-40B4-BE49-F238E27FC236}">
                <a16:creationId xmlns:a16="http://schemas.microsoft.com/office/drawing/2014/main" id="{874D3E7D-0488-3E46-99A3-819E9CC91C2F}"/>
              </a:ext>
            </a:extLst>
          </p:cNvPr>
          <p:cNvSpPr/>
          <p:nvPr/>
        </p:nvSpPr>
        <p:spPr>
          <a:xfrm>
            <a:off x="3941106"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B-border1</a:t>
            </a:r>
          </a:p>
        </p:txBody>
      </p:sp>
      <p:sp>
        <p:nvSpPr>
          <p:cNvPr id="109" name="Rectangle 108">
            <a:extLst>
              <a:ext uri="{FF2B5EF4-FFF2-40B4-BE49-F238E27FC236}">
                <a16:creationId xmlns:a16="http://schemas.microsoft.com/office/drawing/2014/main" id="{2BCBA36C-E54D-1248-A29E-07BBA6894BDF}"/>
              </a:ext>
            </a:extLst>
          </p:cNvPr>
          <p:cNvSpPr/>
          <p:nvPr/>
        </p:nvSpPr>
        <p:spPr>
          <a:xfrm>
            <a:off x="4569820"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B-border1</a:t>
            </a:r>
          </a:p>
        </p:txBody>
      </p:sp>
      <p:sp>
        <p:nvSpPr>
          <p:cNvPr id="110" name="Rectangle 109">
            <a:extLst>
              <a:ext uri="{FF2B5EF4-FFF2-40B4-BE49-F238E27FC236}">
                <a16:creationId xmlns:a16="http://schemas.microsoft.com/office/drawing/2014/main" id="{B0E40138-DD90-D34D-A214-492172E5E76F}"/>
              </a:ext>
            </a:extLst>
          </p:cNvPr>
          <p:cNvSpPr/>
          <p:nvPr/>
        </p:nvSpPr>
        <p:spPr>
          <a:xfrm>
            <a:off x="5440325"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B-leaf1</a:t>
            </a:r>
          </a:p>
        </p:txBody>
      </p:sp>
      <p:sp>
        <p:nvSpPr>
          <p:cNvPr id="111" name="Rectangle 110">
            <a:extLst>
              <a:ext uri="{FF2B5EF4-FFF2-40B4-BE49-F238E27FC236}">
                <a16:creationId xmlns:a16="http://schemas.microsoft.com/office/drawing/2014/main" id="{582DE4C0-9EC4-2B42-B60B-C5E06D91DDDC}"/>
              </a:ext>
            </a:extLst>
          </p:cNvPr>
          <p:cNvSpPr/>
          <p:nvPr/>
        </p:nvSpPr>
        <p:spPr>
          <a:xfrm>
            <a:off x="6069039"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B-leaf2</a:t>
            </a:r>
          </a:p>
        </p:txBody>
      </p:sp>
      <p:sp>
        <p:nvSpPr>
          <p:cNvPr id="112" name="Rectangle 111">
            <a:extLst>
              <a:ext uri="{FF2B5EF4-FFF2-40B4-BE49-F238E27FC236}">
                <a16:creationId xmlns:a16="http://schemas.microsoft.com/office/drawing/2014/main" id="{242D8D35-C5A6-F948-895C-EE19CD1C04F7}"/>
              </a:ext>
            </a:extLst>
          </p:cNvPr>
          <p:cNvSpPr/>
          <p:nvPr/>
        </p:nvSpPr>
        <p:spPr>
          <a:xfrm>
            <a:off x="6069039" y="4490394"/>
            <a:ext cx="591309"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dirty="0"/>
              <a:t>B-bms-2</a:t>
            </a:r>
          </a:p>
        </p:txBody>
      </p:sp>
      <p:sp>
        <p:nvSpPr>
          <p:cNvPr id="113" name="Rectangle 112">
            <a:extLst>
              <a:ext uri="{FF2B5EF4-FFF2-40B4-BE49-F238E27FC236}">
                <a16:creationId xmlns:a16="http://schemas.microsoft.com/office/drawing/2014/main" id="{7CC47A72-D199-8244-AF38-1DAA64FD435A}"/>
              </a:ext>
            </a:extLst>
          </p:cNvPr>
          <p:cNvSpPr/>
          <p:nvPr/>
        </p:nvSpPr>
        <p:spPr>
          <a:xfrm>
            <a:off x="5440325" y="4492217"/>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dirty="0"/>
              <a:t>B-bms-1</a:t>
            </a:r>
          </a:p>
        </p:txBody>
      </p:sp>
      <p:cxnSp>
        <p:nvCxnSpPr>
          <p:cNvPr id="114" name="Straight Connector 113">
            <a:extLst>
              <a:ext uri="{FF2B5EF4-FFF2-40B4-BE49-F238E27FC236}">
                <a16:creationId xmlns:a16="http://schemas.microsoft.com/office/drawing/2014/main" id="{93183FC8-4473-5845-B24A-7F1E4FEA0B19}"/>
              </a:ext>
            </a:extLst>
          </p:cNvPr>
          <p:cNvCxnSpPr>
            <a:cxnSpLocks/>
            <a:stCxn id="108" idx="0"/>
            <a:endCxn id="102" idx="2"/>
          </p:cNvCxnSpPr>
          <p:nvPr/>
        </p:nvCxnSpPr>
        <p:spPr>
          <a:xfrm flipV="1">
            <a:off x="4236761" y="3763752"/>
            <a:ext cx="57575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AC6BE24-827E-4D45-AA82-C3F8A9CFA0EA}"/>
              </a:ext>
            </a:extLst>
          </p:cNvPr>
          <p:cNvCxnSpPr>
            <a:cxnSpLocks/>
            <a:stCxn id="108" idx="0"/>
            <a:endCxn id="103" idx="2"/>
          </p:cNvCxnSpPr>
          <p:nvPr/>
        </p:nvCxnSpPr>
        <p:spPr>
          <a:xfrm flipV="1">
            <a:off x="4236761" y="3763752"/>
            <a:ext cx="143673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5C51569-BAFB-ED4B-A419-025CC4F7CC1F}"/>
              </a:ext>
            </a:extLst>
          </p:cNvPr>
          <p:cNvCxnSpPr>
            <a:cxnSpLocks/>
            <a:stCxn id="109" idx="0"/>
            <a:endCxn id="102" idx="2"/>
          </p:cNvCxnSpPr>
          <p:nvPr/>
        </p:nvCxnSpPr>
        <p:spPr>
          <a:xfrm flipH="1" flipV="1">
            <a:off x="4812511" y="3763752"/>
            <a:ext cx="5296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5A08411-DF51-FC4D-AD70-DA929D0EC1C5}"/>
              </a:ext>
            </a:extLst>
          </p:cNvPr>
          <p:cNvCxnSpPr>
            <a:cxnSpLocks/>
            <a:stCxn id="109" idx="0"/>
            <a:endCxn id="103" idx="2"/>
          </p:cNvCxnSpPr>
          <p:nvPr/>
        </p:nvCxnSpPr>
        <p:spPr>
          <a:xfrm flipV="1">
            <a:off x="4865475" y="3763752"/>
            <a:ext cx="808025"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3C858DA-59B2-384B-AAFA-4ED36D585373}"/>
              </a:ext>
            </a:extLst>
          </p:cNvPr>
          <p:cNvCxnSpPr>
            <a:cxnSpLocks/>
            <a:stCxn id="110" idx="0"/>
            <a:endCxn id="102" idx="2"/>
          </p:cNvCxnSpPr>
          <p:nvPr/>
        </p:nvCxnSpPr>
        <p:spPr>
          <a:xfrm flipH="1" flipV="1">
            <a:off x="4812511" y="3763752"/>
            <a:ext cx="92346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4E97DF-4063-854E-9C29-DD211CEFB69B}"/>
              </a:ext>
            </a:extLst>
          </p:cNvPr>
          <p:cNvCxnSpPr>
            <a:cxnSpLocks/>
            <a:stCxn id="111" idx="0"/>
            <a:endCxn id="103" idx="2"/>
          </p:cNvCxnSpPr>
          <p:nvPr/>
        </p:nvCxnSpPr>
        <p:spPr>
          <a:xfrm flipH="1" flipV="1">
            <a:off x="5673500" y="3763752"/>
            <a:ext cx="69119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A33B49E-20AF-A64B-9E5C-71A60053599D}"/>
              </a:ext>
            </a:extLst>
          </p:cNvPr>
          <p:cNvCxnSpPr>
            <a:cxnSpLocks/>
            <a:stCxn id="110" idx="0"/>
            <a:endCxn id="103" idx="2"/>
          </p:cNvCxnSpPr>
          <p:nvPr/>
        </p:nvCxnSpPr>
        <p:spPr>
          <a:xfrm flipH="1" flipV="1">
            <a:off x="5673500" y="3763752"/>
            <a:ext cx="6248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3521974-F505-5743-A082-C88DB4CBFA72}"/>
              </a:ext>
            </a:extLst>
          </p:cNvPr>
          <p:cNvCxnSpPr>
            <a:cxnSpLocks/>
            <a:stCxn id="111" idx="0"/>
            <a:endCxn id="102" idx="2"/>
          </p:cNvCxnSpPr>
          <p:nvPr/>
        </p:nvCxnSpPr>
        <p:spPr>
          <a:xfrm flipH="1" flipV="1">
            <a:off x="4812511" y="3763752"/>
            <a:ext cx="1552183"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CA41990-794F-5444-B25C-DA6D1E8E5913}"/>
              </a:ext>
            </a:extLst>
          </p:cNvPr>
          <p:cNvCxnSpPr>
            <a:cxnSpLocks/>
            <a:stCxn id="113" idx="0"/>
            <a:endCxn id="110" idx="2"/>
          </p:cNvCxnSpPr>
          <p:nvPr/>
        </p:nvCxnSpPr>
        <p:spPr>
          <a:xfrm flipV="1">
            <a:off x="5735979" y="4333227"/>
            <a:ext cx="1" cy="15899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5034521-1DCD-DB4F-9B70-D89B5584D1E6}"/>
              </a:ext>
            </a:extLst>
          </p:cNvPr>
          <p:cNvCxnSpPr>
            <a:cxnSpLocks/>
            <a:stCxn id="112" idx="0"/>
            <a:endCxn id="111" idx="2"/>
          </p:cNvCxnSpPr>
          <p:nvPr/>
        </p:nvCxnSpPr>
        <p:spPr>
          <a:xfrm flipV="1">
            <a:off x="6364694" y="4333227"/>
            <a:ext cx="0" cy="157167"/>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EC51924D-8090-2A49-9466-496B9EDA5BAA}"/>
              </a:ext>
            </a:extLst>
          </p:cNvPr>
          <p:cNvSpPr/>
          <p:nvPr/>
        </p:nvSpPr>
        <p:spPr>
          <a:xfrm>
            <a:off x="2311705" y="4490497"/>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dirty="0"/>
              <a:t>A-bms-2</a:t>
            </a:r>
          </a:p>
        </p:txBody>
      </p:sp>
      <p:sp>
        <p:nvSpPr>
          <p:cNvPr id="4" name="Rectangle 3">
            <a:extLst>
              <a:ext uri="{FF2B5EF4-FFF2-40B4-BE49-F238E27FC236}">
                <a16:creationId xmlns:a16="http://schemas.microsoft.com/office/drawing/2014/main" id="{25BE6EF0-7A39-2114-6CBA-9641839D23D6}"/>
              </a:ext>
            </a:extLst>
          </p:cNvPr>
          <p:cNvSpPr/>
          <p:nvPr/>
        </p:nvSpPr>
        <p:spPr>
          <a:xfrm>
            <a:off x="2945561" y="4490393"/>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dirty="0"/>
              <a:t>A-bms-3</a:t>
            </a:r>
          </a:p>
        </p:txBody>
      </p:sp>
      <p:cxnSp>
        <p:nvCxnSpPr>
          <p:cNvPr id="6" name="Straight Connector 5">
            <a:extLst>
              <a:ext uri="{FF2B5EF4-FFF2-40B4-BE49-F238E27FC236}">
                <a16:creationId xmlns:a16="http://schemas.microsoft.com/office/drawing/2014/main" id="{1E720A4A-C04A-ABA1-5F4A-BF6B80CFAA7F}"/>
              </a:ext>
            </a:extLst>
          </p:cNvPr>
          <p:cNvCxnSpPr>
            <a:cxnSpLocks/>
            <a:stCxn id="4" idx="0"/>
            <a:endCxn id="82" idx="2"/>
          </p:cNvCxnSpPr>
          <p:nvPr/>
        </p:nvCxnSpPr>
        <p:spPr>
          <a:xfrm flipH="1" flipV="1">
            <a:off x="2286946" y="4333227"/>
            <a:ext cx="954269" cy="15716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9376C2-230F-3F77-7735-E0FD1DC957EE}"/>
              </a:ext>
            </a:extLst>
          </p:cNvPr>
          <p:cNvCxnSpPr>
            <a:cxnSpLocks/>
            <a:stCxn id="124" idx="0"/>
            <a:endCxn id="82" idx="2"/>
          </p:cNvCxnSpPr>
          <p:nvPr/>
        </p:nvCxnSpPr>
        <p:spPr>
          <a:xfrm flipH="1" flipV="1">
            <a:off x="2286946" y="4333227"/>
            <a:ext cx="320413" cy="15727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AF527-0812-18AE-6080-ECEB4FBB24C0}"/>
              </a:ext>
            </a:extLst>
          </p:cNvPr>
          <p:cNvCxnSpPr>
            <a:cxnSpLocks/>
            <a:stCxn id="85" idx="0"/>
            <a:endCxn id="83" idx="2"/>
          </p:cNvCxnSpPr>
          <p:nvPr/>
        </p:nvCxnSpPr>
        <p:spPr>
          <a:xfrm flipV="1">
            <a:off x="1975373" y="4333227"/>
            <a:ext cx="940287" cy="15899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58EC8A-6370-562F-605E-74DCF5EA57AB}"/>
              </a:ext>
            </a:extLst>
          </p:cNvPr>
          <p:cNvCxnSpPr>
            <a:cxnSpLocks/>
            <a:stCxn id="113" idx="0"/>
            <a:endCxn id="111" idx="2"/>
          </p:cNvCxnSpPr>
          <p:nvPr/>
        </p:nvCxnSpPr>
        <p:spPr>
          <a:xfrm flipV="1">
            <a:off x="5735979" y="4333227"/>
            <a:ext cx="628715" cy="15899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1B186A-7274-23A9-FF89-0DF3E203F2AE}"/>
              </a:ext>
            </a:extLst>
          </p:cNvPr>
          <p:cNvCxnSpPr>
            <a:cxnSpLocks/>
            <a:stCxn id="112" idx="0"/>
            <a:endCxn id="110" idx="2"/>
          </p:cNvCxnSpPr>
          <p:nvPr/>
        </p:nvCxnSpPr>
        <p:spPr>
          <a:xfrm flipH="1" flipV="1">
            <a:off x="5735980" y="4333227"/>
            <a:ext cx="628714" cy="157167"/>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9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Blueprints</a:t>
            </a:r>
            <a:r>
              <a:rPr lang="en-US" sz="1000" dirty="0"/>
              <a:t> and create a new Blueprint</a:t>
            </a:r>
          </a:p>
          <a:p>
            <a:pPr>
              <a:lnSpc>
                <a:spcPct val="100000"/>
              </a:lnSpc>
              <a:spcBef>
                <a:spcPts val="900"/>
              </a:spcBef>
            </a:pPr>
            <a:endParaRPr lang="en-US" sz="1000" dirty="0"/>
          </a:p>
          <a:p>
            <a:pPr>
              <a:lnSpc>
                <a:spcPct val="100000"/>
              </a:lnSpc>
              <a:spcBef>
                <a:spcPts val="900"/>
              </a:spcBef>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the new Blueprint to edit basic parameters such as ASN, IP, device, </a:t>
            </a:r>
            <a:r>
              <a:rPr lang="en-US" sz="1000" dirty="0" err="1">
                <a:solidFill>
                  <a:schemeClr val="bg1">
                    <a:lumMod val="75000"/>
                  </a:schemeClr>
                </a:solidFill>
              </a:rPr>
              <a:t>etc</a:t>
            </a: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Select the ASN Pool and IP Pools that were defined in previous steps and assign them to Build Resource Types as shown in the screenshot</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39</a:t>
            </a:fld>
            <a:endParaRPr lang="en-US"/>
          </a:p>
        </p:txBody>
      </p:sp>
      <p:graphicFrame>
        <p:nvGraphicFramePr>
          <p:cNvPr id="7" name="Table 7">
            <a:extLst>
              <a:ext uri="{FF2B5EF4-FFF2-40B4-BE49-F238E27FC236}">
                <a16:creationId xmlns:a16="http://schemas.microsoft.com/office/drawing/2014/main" id="{E8E1032B-DD8F-8244-89E8-440F8FF8A722}"/>
              </a:ext>
            </a:extLst>
          </p:cNvPr>
          <p:cNvGraphicFramePr>
            <a:graphicFrameLocks noGrp="1"/>
          </p:cNvGraphicFramePr>
          <p:nvPr>
            <p:extLst>
              <p:ext uri="{D42A27DB-BD31-4B8C-83A1-F6EECF244321}">
                <p14:modId xmlns:p14="http://schemas.microsoft.com/office/powerpoint/2010/main" val="254926999"/>
              </p:ext>
            </p:extLst>
          </p:nvPr>
        </p:nvGraphicFramePr>
        <p:xfrm>
          <a:off x="545289" y="1416573"/>
          <a:ext cx="3130382" cy="42672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rgbClr val="0070C0"/>
                          </a:solidFill>
                        </a:rPr>
                        <a:t>DC-A</a:t>
                      </a:r>
                    </a:p>
                  </a:txBody>
                  <a:tcPr/>
                </a:tc>
                <a:extLst>
                  <a:ext uri="{0D108BD9-81ED-4DB2-BD59-A6C34878D82A}">
                    <a16:rowId xmlns:a16="http://schemas.microsoft.com/office/drawing/2014/main" val="1131447612"/>
                  </a:ext>
                </a:extLst>
              </a:tr>
              <a:tr h="0">
                <a:tc>
                  <a:txBody>
                    <a:bodyPr/>
                    <a:lstStyle/>
                    <a:p>
                      <a:r>
                        <a:rPr lang="en-US" sz="800" b="1" kern="1200" dirty="0">
                          <a:solidFill>
                            <a:schemeClr val="lt1"/>
                          </a:solidFill>
                          <a:latin typeface="+mn-lt"/>
                          <a:ea typeface="+mn-ea"/>
                          <a:cs typeface="+mn-cs"/>
                        </a:rPr>
                        <a:t>Template</a:t>
                      </a:r>
                    </a:p>
                  </a:txBody>
                  <a:tcPr/>
                </a:tc>
                <a:tc>
                  <a:txBody>
                    <a:bodyPr/>
                    <a:lstStyle/>
                    <a:p>
                      <a:r>
                        <a:rPr lang="en-US" sz="800" dirty="0"/>
                        <a:t>DC-A</a:t>
                      </a:r>
                    </a:p>
                  </a:txBody>
                  <a:tcPr/>
                </a:tc>
                <a:extLst>
                  <a:ext uri="{0D108BD9-81ED-4DB2-BD59-A6C34878D82A}">
                    <a16:rowId xmlns:a16="http://schemas.microsoft.com/office/drawing/2014/main" val="2246386874"/>
                  </a:ext>
                </a:extLst>
              </a:tr>
            </a:tbl>
          </a:graphicData>
        </a:graphic>
      </p:graphicFrame>
      <p:graphicFrame>
        <p:nvGraphicFramePr>
          <p:cNvPr id="15" name="Table 10">
            <a:extLst>
              <a:ext uri="{FF2B5EF4-FFF2-40B4-BE49-F238E27FC236}">
                <a16:creationId xmlns:a16="http://schemas.microsoft.com/office/drawing/2014/main" id="{45186B24-7967-FD4A-8173-95D85EC58435}"/>
              </a:ext>
            </a:extLst>
          </p:cNvPr>
          <p:cNvGraphicFramePr>
            <a:graphicFrameLocks noGrp="1"/>
          </p:cNvGraphicFramePr>
          <p:nvPr>
            <p:extLst>
              <p:ext uri="{D42A27DB-BD31-4B8C-83A1-F6EECF244321}">
                <p14:modId xmlns:p14="http://schemas.microsoft.com/office/powerpoint/2010/main" val="1694296717"/>
              </p:ext>
            </p:extLst>
          </p:nvPr>
        </p:nvGraphicFramePr>
        <p:xfrm>
          <a:off x="545289" y="2957940"/>
          <a:ext cx="3208788" cy="128016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Resource Type</a:t>
                      </a:r>
                    </a:p>
                  </a:txBody>
                  <a:tcPr/>
                </a:tc>
                <a:tc>
                  <a:txBody>
                    <a:bodyPr/>
                    <a:lstStyle/>
                    <a:p>
                      <a:r>
                        <a:rPr lang="en-US" sz="800" b="0" dirty="0"/>
                        <a:t>Pool Name</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ASNs – Spines</a:t>
                      </a:r>
                    </a:p>
                  </a:txBody>
                  <a:tcPr/>
                </a:tc>
                <a:tc>
                  <a:txBody>
                    <a:bodyPr/>
                    <a:lstStyle/>
                    <a:p>
                      <a:r>
                        <a:rPr lang="en-US" sz="800" dirty="0">
                          <a:solidFill>
                            <a:schemeClr val="bg1">
                              <a:lumMod val="75000"/>
                            </a:schemeClr>
                          </a:solidFill>
                        </a:rPr>
                        <a:t>DC-A</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ASNs – Leafs</a:t>
                      </a:r>
                    </a:p>
                  </a:txBody>
                  <a:tcPr/>
                </a:tc>
                <a:tc>
                  <a:txBody>
                    <a:bodyPr/>
                    <a:lstStyle/>
                    <a:p>
                      <a:r>
                        <a:rPr lang="en-US" sz="800" dirty="0">
                          <a:solidFill>
                            <a:schemeClr val="bg1">
                              <a:lumMod val="75000"/>
                            </a:schemeClr>
                          </a:solidFill>
                        </a:rPr>
                        <a:t>DC-A</a:t>
                      </a:r>
                    </a:p>
                  </a:txBody>
                  <a:tcPr/>
                </a:tc>
                <a:extLst>
                  <a:ext uri="{0D108BD9-81ED-4DB2-BD59-A6C34878D82A}">
                    <a16:rowId xmlns:a16="http://schemas.microsoft.com/office/drawing/2014/main" val="2228261454"/>
                  </a:ext>
                </a:extLst>
              </a:tr>
              <a:tr h="0">
                <a:tc>
                  <a:txBody>
                    <a:bodyPr/>
                    <a:lstStyle/>
                    <a:p>
                      <a:r>
                        <a:rPr lang="en-US" sz="800">
                          <a:solidFill>
                            <a:schemeClr val="bg1">
                              <a:lumMod val="75000"/>
                            </a:schemeClr>
                          </a:solidFill>
                        </a:rPr>
                        <a:t>Loopback IPs – Spines</a:t>
                      </a:r>
                    </a:p>
                  </a:txBody>
                  <a:tcPr/>
                </a:tc>
                <a:tc>
                  <a:txBody>
                    <a:bodyPr/>
                    <a:lstStyle/>
                    <a:p>
                      <a:r>
                        <a:rPr lang="en-US" sz="800" dirty="0">
                          <a:solidFill>
                            <a:schemeClr val="bg1">
                              <a:lumMod val="75000"/>
                            </a:schemeClr>
                          </a:solidFill>
                        </a:rPr>
                        <a:t>DC-A Loopback</a:t>
                      </a:r>
                    </a:p>
                  </a:txBody>
                  <a:tcPr/>
                </a:tc>
                <a:extLst>
                  <a:ext uri="{0D108BD9-81ED-4DB2-BD59-A6C34878D82A}">
                    <a16:rowId xmlns:a16="http://schemas.microsoft.com/office/drawing/2014/main" val="1129896229"/>
                  </a:ext>
                </a:extLst>
              </a:tr>
              <a:tr h="0">
                <a:tc>
                  <a:txBody>
                    <a:bodyPr/>
                    <a:lstStyle/>
                    <a:p>
                      <a:r>
                        <a:rPr lang="en-US" sz="800">
                          <a:solidFill>
                            <a:schemeClr val="bg1">
                              <a:lumMod val="75000"/>
                            </a:schemeClr>
                          </a:solidFill>
                        </a:rPr>
                        <a:t>Loopback IPs – Leafs</a:t>
                      </a:r>
                    </a:p>
                  </a:txBody>
                  <a:tcPr/>
                </a:tc>
                <a:tc>
                  <a:txBody>
                    <a:bodyPr/>
                    <a:lstStyle/>
                    <a:p>
                      <a:r>
                        <a:rPr lang="en-US" sz="800" dirty="0">
                          <a:solidFill>
                            <a:schemeClr val="bg1">
                              <a:lumMod val="75000"/>
                            </a:schemeClr>
                          </a:solidFill>
                        </a:rPr>
                        <a:t>DC-A Loopback</a:t>
                      </a:r>
                    </a:p>
                  </a:txBody>
                  <a:tcPr/>
                </a:tc>
                <a:extLst>
                  <a:ext uri="{0D108BD9-81ED-4DB2-BD59-A6C34878D82A}">
                    <a16:rowId xmlns:a16="http://schemas.microsoft.com/office/drawing/2014/main" val="1333957348"/>
                  </a:ext>
                </a:extLst>
              </a:tr>
              <a:tr h="0">
                <a:tc>
                  <a:txBody>
                    <a:bodyPr/>
                    <a:lstStyle/>
                    <a:p>
                      <a:r>
                        <a:rPr lang="en-US" sz="800">
                          <a:solidFill>
                            <a:schemeClr val="bg1">
                              <a:lumMod val="75000"/>
                            </a:schemeClr>
                          </a:solidFill>
                        </a:rPr>
                        <a:t>Link IPs – Spines&lt;-&gt;Leafs</a:t>
                      </a:r>
                    </a:p>
                  </a:txBody>
                  <a:tcPr/>
                </a:tc>
                <a:tc>
                  <a:txBody>
                    <a:bodyPr/>
                    <a:lstStyle/>
                    <a:p>
                      <a:r>
                        <a:rPr lang="en-US" sz="800" dirty="0">
                          <a:solidFill>
                            <a:schemeClr val="bg1">
                              <a:lumMod val="75000"/>
                            </a:schemeClr>
                          </a:solidFill>
                        </a:rPr>
                        <a:t>DC-A Fabric</a:t>
                      </a:r>
                    </a:p>
                  </a:txBody>
                  <a:tcPr/>
                </a:tc>
                <a:extLst>
                  <a:ext uri="{0D108BD9-81ED-4DB2-BD59-A6C34878D82A}">
                    <a16:rowId xmlns:a16="http://schemas.microsoft.com/office/drawing/2014/main" val="1003569871"/>
                  </a:ext>
                </a:extLst>
              </a:tr>
            </a:tbl>
          </a:graphicData>
        </a:graphic>
      </p:graphicFrame>
      <p:pic>
        <p:nvPicPr>
          <p:cNvPr id="6" name="Picture 5">
            <a:extLst>
              <a:ext uri="{FF2B5EF4-FFF2-40B4-BE49-F238E27FC236}">
                <a16:creationId xmlns:a16="http://schemas.microsoft.com/office/drawing/2014/main" id="{FB65E876-3DDF-B73D-AD8B-D045D7088CE2}"/>
              </a:ext>
            </a:extLst>
          </p:cNvPr>
          <p:cNvPicPr>
            <a:picLocks noChangeAspect="1"/>
          </p:cNvPicPr>
          <p:nvPr/>
        </p:nvPicPr>
        <p:blipFill>
          <a:blip r:embed="rId2"/>
          <a:stretch>
            <a:fillRect/>
          </a:stretch>
        </p:blipFill>
        <p:spPr>
          <a:xfrm>
            <a:off x="3916272" y="1416573"/>
            <a:ext cx="5068526" cy="2759473"/>
          </a:xfrm>
          <a:prstGeom prst="rect">
            <a:avLst/>
          </a:prstGeom>
        </p:spPr>
      </p:pic>
    </p:spTree>
    <p:extLst>
      <p:ext uri="{BB962C8B-B14F-4D97-AF65-F5344CB8AC3E}">
        <p14:creationId xmlns:p14="http://schemas.microsoft.com/office/powerpoint/2010/main" val="3596292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4</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a:t>Some resource pools are pre-defined in </a:t>
            </a:r>
            <a:r>
              <a:rPr lang="en-US" sz="1200" dirty="0" err="1"/>
              <a:t>Apstra</a:t>
            </a:r>
            <a:r>
              <a:rPr lang="en-US" sz="1200" dirty="0"/>
              <a:t> and can be used directly in the blueprint. If you want to have better control over the ASN and IP address range, or if you want to separate the ranges between different sites, you can define custom resource pools and reference them in the Blueprint.</a:t>
            </a:r>
          </a:p>
          <a:p>
            <a:pPr marL="0" indent="0">
              <a:lnSpc>
                <a:spcPct val="100000"/>
              </a:lnSpc>
              <a:buNone/>
            </a:pPr>
            <a:r>
              <a:rPr lang="en-US" sz="1200" dirty="0"/>
              <a:t>There are two data centers in our lab setup. For each data center, we will define one ASN pool, one IP subnet for device loopback addresses, and one IP subnet for inter-device fabric links. In addition, we will create one IP subnet for external links that is shared by both data centers.</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ASN Pools and IP Pools</a:t>
            </a:r>
          </a:p>
        </p:txBody>
      </p:sp>
    </p:spTree>
    <p:extLst>
      <p:ext uri="{BB962C8B-B14F-4D97-AF65-F5344CB8AC3E}">
        <p14:creationId xmlns:p14="http://schemas.microsoft.com/office/powerpoint/2010/main" val="337408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40</a:t>
            </a:fld>
            <a:endParaRPr lang="en-US"/>
          </a:p>
        </p:txBody>
      </p:sp>
      <p:sp>
        <p:nvSpPr>
          <p:cNvPr id="10" name="Content Placeholder 2">
            <a:extLst>
              <a:ext uri="{FF2B5EF4-FFF2-40B4-BE49-F238E27FC236}">
                <a16:creationId xmlns:a16="http://schemas.microsoft.com/office/drawing/2014/main" id="{62F0435A-662A-9541-9A58-02253E6E0D0C}"/>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a:t>
            </a:r>
            <a:r>
              <a:rPr lang="en-US" sz="1000" dirty="0">
                <a:solidFill>
                  <a:schemeClr val="bg1">
                    <a:lumMod val="75000"/>
                  </a:schemeClr>
                </a:solidFill>
              </a:rPr>
              <a:t> and create a new Blueprint</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Click the new Blueprint to edit basic parameters such as ASN, IP, device, </a:t>
            </a:r>
            <a:r>
              <a:rPr lang="en-US" sz="1000" dirty="0" err="1"/>
              <a:t>etc</a:t>
            </a: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Select the ASN Pool and IP Pools that were defined in previous steps and assign them to Build Resource Types as shown in the screenshot</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11" name="Table 7">
            <a:extLst>
              <a:ext uri="{FF2B5EF4-FFF2-40B4-BE49-F238E27FC236}">
                <a16:creationId xmlns:a16="http://schemas.microsoft.com/office/drawing/2014/main" id="{4DB62806-188B-B143-AAE7-3B258F3733A8}"/>
              </a:ext>
            </a:extLst>
          </p:cNvPr>
          <p:cNvGraphicFramePr>
            <a:graphicFrameLocks noGrp="1"/>
          </p:cNvGraphicFramePr>
          <p:nvPr>
            <p:extLst>
              <p:ext uri="{D42A27DB-BD31-4B8C-83A1-F6EECF244321}">
                <p14:modId xmlns:p14="http://schemas.microsoft.com/office/powerpoint/2010/main" val="1514945466"/>
              </p:ext>
            </p:extLst>
          </p:nvPr>
        </p:nvGraphicFramePr>
        <p:xfrm>
          <a:off x="545289" y="1416573"/>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chemeClr val="bg1">
                              <a:lumMod val="75000"/>
                            </a:schemeClr>
                          </a:solidFill>
                        </a:rPr>
                        <a:t>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Template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DC-A (</a:t>
                      </a:r>
                      <a:r>
                        <a:rPr lang="en-US" sz="800" dirty="0" err="1">
                          <a:solidFill>
                            <a:schemeClr val="bg1">
                              <a:lumMod val="75000"/>
                            </a:schemeClr>
                          </a:solidFill>
                        </a:rPr>
                        <a:t>vJunos</a:t>
                      </a:r>
                      <a:r>
                        <a:rPr lang="en-US" sz="800" dirty="0">
                          <a:solidFill>
                            <a:schemeClr val="bg1">
                              <a:lumMod val="75000"/>
                            </a:schemeClr>
                          </a:solidFill>
                        </a:rPr>
                        <a:t>)</a:t>
                      </a:r>
                    </a:p>
                  </a:txBody>
                  <a:tcPr/>
                </a:tc>
                <a:extLst>
                  <a:ext uri="{0D108BD9-81ED-4DB2-BD59-A6C34878D82A}">
                    <a16:rowId xmlns:a16="http://schemas.microsoft.com/office/drawing/2014/main" val="2246386874"/>
                  </a:ext>
                </a:extLst>
              </a:tr>
            </a:tbl>
          </a:graphicData>
        </a:graphic>
      </p:graphicFrame>
      <p:graphicFrame>
        <p:nvGraphicFramePr>
          <p:cNvPr id="12" name="Table 10">
            <a:extLst>
              <a:ext uri="{FF2B5EF4-FFF2-40B4-BE49-F238E27FC236}">
                <a16:creationId xmlns:a16="http://schemas.microsoft.com/office/drawing/2014/main" id="{1DF1B883-3A2D-5F44-B639-0B1452A1DB05}"/>
              </a:ext>
            </a:extLst>
          </p:cNvPr>
          <p:cNvGraphicFramePr>
            <a:graphicFrameLocks noGrp="1"/>
          </p:cNvGraphicFramePr>
          <p:nvPr>
            <p:extLst>
              <p:ext uri="{D42A27DB-BD31-4B8C-83A1-F6EECF244321}">
                <p14:modId xmlns:p14="http://schemas.microsoft.com/office/powerpoint/2010/main" val="1714351171"/>
              </p:ext>
            </p:extLst>
          </p:nvPr>
        </p:nvGraphicFramePr>
        <p:xfrm>
          <a:off x="545289" y="2949938"/>
          <a:ext cx="3208788" cy="128016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Resource Type</a:t>
                      </a:r>
                    </a:p>
                  </a:txBody>
                  <a:tcPr/>
                </a:tc>
                <a:tc>
                  <a:txBody>
                    <a:bodyPr/>
                    <a:lstStyle/>
                    <a:p>
                      <a:r>
                        <a:rPr lang="en-US" sz="800" b="0" dirty="0"/>
                        <a:t>Pool Name</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ASNs – Spines</a:t>
                      </a:r>
                    </a:p>
                  </a:txBody>
                  <a:tcPr/>
                </a:tc>
                <a:tc>
                  <a:txBody>
                    <a:bodyPr/>
                    <a:lstStyle/>
                    <a:p>
                      <a:r>
                        <a:rPr lang="en-US" sz="800" dirty="0">
                          <a:solidFill>
                            <a:schemeClr val="bg1">
                              <a:lumMod val="75000"/>
                            </a:schemeClr>
                          </a:solidFill>
                        </a:rPr>
                        <a:t>DC-A</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ASNs – Leafs</a:t>
                      </a:r>
                    </a:p>
                  </a:txBody>
                  <a:tcPr/>
                </a:tc>
                <a:tc>
                  <a:txBody>
                    <a:bodyPr/>
                    <a:lstStyle/>
                    <a:p>
                      <a:r>
                        <a:rPr lang="en-US" sz="800" dirty="0">
                          <a:solidFill>
                            <a:schemeClr val="bg1">
                              <a:lumMod val="75000"/>
                            </a:schemeClr>
                          </a:solidFill>
                        </a:rPr>
                        <a:t>DC-A</a:t>
                      </a:r>
                    </a:p>
                  </a:txBody>
                  <a:tcPr/>
                </a:tc>
                <a:extLst>
                  <a:ext uri="{0D108BD9-81ED-4DB2-BD59-A6C34878D82A}">
                    <a16:rowId xmlns:a16="http://schemas.microsoft.com/office/drawing/2014/main" val="2228261454"/>
                  </a:ext>
                </a:extLst>
              </a:tr>
              <a:tr h="0">
                <a:tc>
                  <a:txBody>
                    <a:bodyPr/>
                    <a:lstStyle/>
                    <a:p>
                      <a:r>
                        <a:rPr lang="en-US" sz="800">
                          <a:solidFill>
                            <a:schemeClr val="bg1">
                              <a:lumMod val="75000"/>
                            </a:schemeClr>
                          </a:solidFill>
                        </a:rPr>
                        <a:t>Loopback IPs – Spines</a:t>
                      </a:r>
                    </a:p>
                  </a:txBody>
                  <a:tcPr/>
                </a:tc>
                <a:tc>
                  <a:txBody>
                    <a:bodyPr/>
                    <a:lstStyle/>
                    <a:p>
                      <a:r>
                        <a:rPr lang="en-US" sz="800" dirty="0">
                          <a:solidFill>
                            <a:schemeClr val="bg1">
                              <a:lumMod val="75000"/>
                            </a:schemeClr>
                          </a:solidFill>
                        </a:rPr>
                        <a:t>DC-A Loopback</a:t>
                      </a:r>
                    </a:p>
                  </a:txBody>
                  <a:tcPr/>
                </a:tc>
                <a:extLst>
                  <a:ext uri="{0D108BD9-81ED-4DB2-BD59-A6C34878D82A}">
                    <a16:rowId xmlns:a16="http://schemas.microsoft.com/office/drawing/2014/main" val="1129896229"/>
                  </a:ext>
                </a:extLst>
              </a:tr>
              <a:tr h="0">
                <a:tc>
                  <a:txBody>
                    <a:bodyPr/>
                    <a:lstStyle/>
                    <a:p>
                      <a:r>
                        <a:rPr lang="en-US" sz="800">
                          <a:solidFill>
                            <a:schemeClr val="bg1">
                              <a:lumMod val="75000"/>
                            </a:schemeClr>
                          </a:solidFill>
                        </a:rPr>
                        <a:t>Loopback IPs – Leafs</a:t>
                      </a:r>
                    </a:p>
                  </a:txBody>
                  <a:tcPr/>
                </a:tc>
                <a:tc>
                  <a:txBody>
                    <a:bodyPr/>
                    <a:lstStyle/>
                    <a:p>
                      <a:r>
                        <a:rPr lang="en-US" sz="800" dirty="0">
                          <a:solidFill>
                            <a:schemeClr val="bg1">
                              <a:lumMod val="75000"/>
                            </a:schemeClr>
                          </a:solidFill>
                        </a:rPr>
                        <a:t>DC-A Loopback</a:t>
                      </a:r>
                    </a:p>
                  </a:txBody>
                  <a:tcPr/>
                </a:tc>
                <a:extLst>
                  <a:ext uri="{0D108BD9-81ED-4DB2-BD59-A6C34878D82A}">
                    <a16:rowId xmlns:a16="http://schemas.microsoft.com/office/drawing/2014/main" val="1333957348"/>
                  </a:ext>
                </a:extLst>
              </a:tr>
              <a:tr h="0">
                <a:tc>
                  <a:txBody>
                    <a:bodyPr/>
                    <a:lstStyle/>
                    <a:p>
                      <a:r>
                        <a:rPr lang="en-US" sz="800">
                          <a:solidFill>
                            <a:schemeClr val="bg1">
                              <a:lumMod val="75000"/>
                            </a:schemeClr>
                          </a:solidFill>
                        </a:rPr>
                        <a:t>Link IPs – Spines&lt;-&gt;Leafs</a:t>
                      </a:r>
                    </a:p>
                  </a:txBody>
                  <a:tcPr/>
                </a:tc>
                <a:tc>
                  <a:txBody>
                    <a:bodyPr/>
                    <a:lstStyle/>
                    <a:p>
                      <a:r>
                        <a:rPr lang="en-US" sz="800" dirty="0">
                          <a:solidFill>
                            <a:schemeClr val="bg1">
                              <a:lumMod val="75000"/>
                            </a:schemeClr>
                          </a:solidFill>
                        </a:rPr>
                        <a:t>DC-A Fabric</a:t>
                      </a:r>
                    </a:p>
                  </a:txBody>
                  <a:tcPr/>
                </a:tc>
                <a:extLst>
                  <a:ext uri="{0D108BD9-81ED-4DB2-BD59-A6C34878D82A}">
                    <a16:rowId xmlns:a16="http://schemas.microsoft.com/office/drawing/2014/main" val="1003569871"/>
                  </a:ext>
                </a:extLst>
              </a:tr>
            </a:tbl>
          </a:graphicData>
        </a:graphic>
      </p:graphicFrame>
      <p:pic>
        <p:nvPicPr>
          <p:cNvPr id="6" name="Picture 5">
            <a:extLst>
              <a:ext uri="{FF2B5EF4-FFF2-40B4-BE49-F238E27FC236}">
                <a16:creationId xmlns:a16="http://schemas.microsoft.com/office/drawing/2014/main" id="{EF8C1E7F-3F8F-8877-6FB4-4774081206C2}"/>
              </a:ext>
            </a:extLst>
          </p:cNvPr>
          <p:cNvPicPr>
            <a:picLocks noChangeAspect="1"/>
          </p:cNvPicPr>
          <p:nvPr/>
        </p:nvPicPr>
        <p:blipFill>
          <a:blip r:embed="rId2"/>
          <a:stretch>
            <a:fillRect/>
          </a:stretch>
        </p:blipFill>
        <p:spPr>
          <a:xfrm>
            <a:off x="4126318" y="1197578"/>
            <a:ext cx="4752834" cy="3504721"/>
          </a:xfrm>
          <a:prstGeom prst="rect">
            <a:avLst/>
          </a:prstGeom>
        </p:spPr>
      </p:pic>
    </p:spTree>
    <p:extLst>
      <p:ext uri="{BB962C8B-B14F-4D97-AF65-F5344CB8AC3E}">
        <p14:creationId xmlns:p14="http://schemas.microsoft.com/office/powerpoint/2010/main" val="4019695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41</a:t>
            </a:fld>
            <a:endParaRPr lang="en-US"/>
          </a:p>
        </p:txBody>
      </p:sp>
      <p:sp>
        <p:nvSpPr>
          <p:cNvPr id="15" name="Content Placeholder 2">
            <a:extLst>
              <a:ext uri="{FF2B5EF4-FFF2-40B4-BE49-F238E27FC236}">
                <a16:creationId xmlns:a16="http://schemas.microsoft.com/office/drawing/2014/main" id="{820224DC-1496-1542-A98C-31BEB55004DC}"/>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a:t>
            </a:r>
            <a:r>
              <a:rPr lang="en-US" sz="1000" dirty="0">
                <a:solidFill>
                  <a:schemeClr val="bg1">
                    <a:lumMod val="75000"/>
                  </a:schemeClr>
                </a:solidFill>
              </a:rPr>
              <a:t> and create a new Blueprint</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the new Blueprint to edit basic parameters such as ASN, IP, device, </a:t>
            </a:r>
            <a:r>
              <a:rPr lang="en-US" sz="1000" dirty="0" err="1">
                <a:solidFill>
                  <a:schemeClr val="bg1">
                    <a:lumMod val="75000"/>
                  </a:schemeClr>
                </a:solidFill>
              </a:rPr>
              <a:t>etc</a:t>
            </a: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t>Select the ASN Pool and IP Pools that were defined in previous steps and assign them to Build Resource Types as shown in the screenshot</a:t>
            </a:r>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19" name="Table 10">
            <a:extLst>
              <a:ext uri="{FF2B5EF4-FFF2-40B4-BE49-F238E27FC236}">
                <a16:creationId xmlns:a16="http://schemas.microsoft.com/office/drawing/2014/main" id="{9A149816-FD23-3E4C-8AA5-96E44419371F}"/>
              </a:ext>
            </a:extLst>
          </p:cNvPr>
          <p:cNvGraphicFramePr>
            <a:graphicFrameLocks noGrp="1"/>
          </p:cNvGraphicFramePr>
          <p:nvPr>
            <p:extLst>
              <p:ext uri="{D42A27DB-BD31-4B8C-83A1-F6EECF244321}">
                <p14:modId xmlns:p14="http://schemas.microsoft.com/office/powerpoint/2010/main" val="1382426523"/>
              </p:ext>
            </p:extLst>
          </p:nvPr>
        </p:nvGraphicFramePr>
        <p:xfrm>
          <a:off x="545289" y="2949938"/>
          <a:ext cx="3208788" cy="128016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Resource Type</a:t>
                      </a:r>
                    </a:p>
                  </a:txBody>
                  <a:tcPr/>
                </a:tc>
                <a:tc>
                  <a:txBody>
                    <a:bodyPr/>
                    <a:lstStyle/>
                    <a:p>
                      <a:r>
                        <a:rPr lang="en-US" sz="800" b="0"/>
                        <a:t>Pool Name</a:t>
                      </a:r>
                    </a:p>
                  </a:txBody>
                  <a:tcPr/>
                </a:tc>
                <a:extLst>
                  <a:ext uri="{0D108BD9-81ED-4DB2-BD59-A6C34878D82A}">
                    <a16:rowId xmlns:a16="http://schemas.microsoft.com/office/drawing/2014/main" val="3501326622"/>
                  </a:ext>
                </a:extLst>
              </a:tr>
              <a:tr h="0">
                <a:tc>
                  <a:txBody>
                    <a:bodyPr/>
                    <a:lstStyle/>
                    <a:p>
                      <a:r>
                        <a:rPr lang="en-US" sz="800"/>
                        <a:t>ASNs – Spines</a:t>
                      </a:r>
                    </a:p>
                  </a:txBody>
                  <a:tcPr/>
                </a:tc>
                <a:tc>
                  <a:txBody>
                    <a:bodyPr/>
                    <a:lstStyle/>
                    <a:p>
                      <a:r>
                        <a:rPr lang="en-US" sz="800" dirty="0"/>
                        <a:t>DC-A</a:t>
                      </a:r>
                    </a:p>
                  </a:txBody>
                  <a:tcPr/>
                </a:tc>
                <a:extLst>
                  <a:ext uri="{0D108BD9-81ED-4DB2-BD59-A6C34878D82A}">
                    <a16:rowId xmlns:a16="http://schemas.microsoft.com/office/drawing/2014/main" val="2893093250"/>
                  </a:ext>
                </a:extLst>
              </a:tr>
              <a:tr h="0">
                <a:tc>
                  <a:txBody>
                    <a:bodyPr/>
                    <a:lstStyle/>
                    <a:p>
                      <a:r>
                        <a:rPr lang="en-US" sz="800"/>
                        <a:t>ASNs – Leafs</a:t>
                      </a:r>
                    </a:p>
                  </a:txBody>
                  <a:tcPr/>
                </a:tc>
                <a:tc>
                  <a:txBody>
                    <a:bodyPr/>
                    <a:lstStyle/>
                    <a:p>
                      <a:r>
                        <a:rPr lang="en-US" sz="800" dirty="0"/>
                        <a:t>DC-A</a:t>
                      </a:r>
                    </a:p>
                  </a:txBody>
                  <a:tcPr/>
                </a:tc>
                <a:extLst>
                  <a:ext uri="{0D108BD9-81ED-4DB2-BD59-A6C34878D82A}">
                    <a16:rowId xmlns:a16="http://schemas.microsoft.com/office/drawing/2014/main" val="2228261454"/>
                  </a:ext>
                </a:extLst>
              </a:tr>
              <a:tr h="0">
                <a:tc>
                  <a:txBody>
                    <a:bodyPr/>
                    <a:lstStyle/>
                    <a:p>
                      <a:r>
                        <a:rPr lang="en-US" sz="800"/>
                        <a:t>Loopback IPs – Spines</a:t>
                      </a:r>
                    </a:p>
                  </a:txBody>
                  <a:tcPr/>
                </a:tc>
                <a:tc>
                  <a:txBody>
                    <a:bodyPr/>
                    <a:lstStyle/>
                    <a:p>
                      <a:r>
                        <a:rPr lang="en-US" sz="800" dirty="0"/>
                        <a:t>DC-A Loopback</a:t>
                      </a:r>
                    </a:p>
                  </a:txBody>
                  <a:tcPr/>
                </a:tc>
                <a:extLst>
                  <a:ext uri="{0D108BD9-81ED-4DB2-BD59-A6C34878D82A}">
                    <a16:rowId xmlns:a16="http://schemas.microsoft.com/office/drawing/2014/main" val="1129896229"/>
                  </a:ext>
                </a:extLst>
              </a:tr>
              <a:tr h="0">
                <a:tc>
                  <a:txBody>
                    <a:bodyPr/>
                    <a:lstStyle/>
                    <a:p>
                      <a:r>
                        <a:rPr lang="en-US" sz="800"/>
                        <a:t>Loopback IPs – Leafs</a:t>
                      </a:r>
                    </a:p>
                  </a:txBody>
                  <a:tcPr/>
                </a:tc>
                <a:tc>
                  <a:txBody>
                    <a:bodyPr/>
                    <a:lstStyle/>
                    <a:p>
                      <a:r>
                        <a:rPr lang="en-US" sz="800" dirty="0"/>
                        <a:t>DC-A Loopback</a:t>
                      </a:r>
                    </a:p>
                  </a:txBody>
                  <a:tcPr/>
                </a:tc>
                <a:extLst>
                  <a:ext uri="{0D108BD9-81ED-4DB2-BD59-A6C34878D82A}">
                    <a16:rowId xmlns:a16="http://schemas.microsoft.com/office/drawing/2014/main" val="1333957348"/>
                  </a:ext>
                </a:extLst>
              </a:tr>
              <a:tr h="0">
                <a:tc>
                  <a:txBody>
                    <a:bodyPr/>
                    <a:lstStyle/>
                    <a:p>
                      <a:r>
                        <a:rPr lang="en-US" sz="800"/>
                        <a:t>Link IPs – Spines&lt;-&gt;Leafs</a:t>
                      </a:r>
                    </a:p>
                  </a:txBody>
                  <a:tcPr/>
                </a:tc>
                <a:tc>
                  <a:txBody>
                    <a:bodyPr/>
                    <a:lstStyle/>
                    <a:p>
                      <a:r>
                        <a:rPr lang="en-US" sz="800" dirty="0"/>
                        <a:t>DC-A Fabric</a:t>
                      </a:r>
                    </a:p>
                  </a:txBody>
                  <a:tcPr/>
                </a:tc>
                <a:extLst>
                  <a:ext uri="{0D108BD9-81ED-4DB2-BD59-A6C34878D82A}">
                    <a16:rowId xmlns:a16="http://schemas.microsoft.com/office/drawing/2014/main" val="1003569871"/>
                  </a:ext>
                </a:extLst>
              </a:tr>
            </a:tbl>
          </a:graphicData>
        </a:graphic>
      </p:graphicFrame>
      <p:graphicFrame>
        <p:nvGraphicFramePr>
          <p:cNvPr id="3" name="Table 7">
            <a:extLst>
              <a:ext uri="{FF2B5EF4-FFF2-40B4-BE49-F238E27FC236}">
                <a16:creationId xmlns:a16="http://schemas.microsoft.com/office/drawing/2014/main" id="{75BB9066-AA23-1F4E-90F1-D9C9E543B123}"/>
              </a:ext>
            </a:extLst>
          </p:cNvPr>
          <p:cNvGraphicFramePr>
            <a:graphicFrameLocks noGrp="1"/>
          </p:cNvGraphicFramePr>
          <p:nvPr>
            <p:extLst>
              <p:ext uri="{D42A27DB-BD31-4B8C-83A1-F6EECF244321}">
                <p14:modId xmlns:p14="http://schemas.microsoft.com/office/powerpoint/2010/main" val="3999890658"/>
              </p:ext>
            </p:extLst>
          </p:nvPr>
        </p:nvGraphicFramePr>
        <p:xfrm>
          <a:off x="545289" y="1416573"/>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dirty="0">
                          <a:solidFill>
                            <a:schemeClr val="bg1">
                              <a:lumMod val="75000"/>
                            </a:schemeClr>
                          </a:solidFill>
                        </a:rPr>
                        <a:t>DC-A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Template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DC-A (</a:t>
                      </a:r>
                      <a:r>
                        <a:rPr lang="en-US" sz="800" dirty="0" err="1">
                          <a:solidFill>
                            <a:schemeClr val="bg1">
                              <a:lumMod val="75000"/>
                            </a:schemeClr>
                          </a:solidFill>
                        </a:rPr>
                        <a:t>vJunos</a:t>
                      </a:r>
                      <a:r>
                        <a:rPr lang="en-US" sz="800" dirty="0">
                          <a:solidFill>
                            <a:schemeClr val="bg1">
                              <a:lumMod val="75000"/>
                            </a:schemeClr>
                          </a:solidFill>
                        </a:rPr>
                        <a:t>)</a:t>
                      </a:r>
                    </a:p>
                  </a:txBody>
                  <a:tcPr/>
                </a:tc>
                <a:extLst>
                  <a:ext uri="{0D108BD9-81ED-4DB2-BD59-A6C34878D82A}">
                    <a16:rowId xmlns:a16="http://schemas.microsoft.com/office/drawing/2014/main" val="2246386874"/>
                  </a:ext>
                </a:extLst>
              </a:tr>
            </a:tbl>
          </a:graphicData>
        </a:graphic>
      </p:graphicFrame>
      <p:pic>
        <p:nvPicPr>
          <p:cNvPr id="6" name="Picture 5">
            <a:extLst>
              <a:ext uri="{FF2B5EF4-FFF2-40B4-BE49-F238E27FC236}">
                <a16:creationId xmlns:a16="http://schemas.microsoft.com/office/drawing/2014/main" id="{E0EF6EBE-9A91-709F-01EF-6686D563A9F0}"/>
              </a:ext>
            </a:extLst>
          </p:cNvPr>
          <p:cNvPicPr>
            <a:picLocks noChangeAspect="1"/>
          </p:cNvPicPr>
          <p:nvPr/>
        </p:nvPicPr>
        <p:blipFill>
          <a:blip r:embed="rId2"/>
          <a:stretch>
            <a:fillRect/>
          </a:stretch>
        </p:blipFill>
        <p:spPr>
          <a:xfrm>
            <a:off x="3924889" y="1351503"/>
            <a:ext cx="5014555" cy="3024205"/>
          </a:xfrm>
          <a:prstGeom prst="rect">
            <a:avLst/>
          </a:prstGeom>
        </p:spPr>
      </p:pic>
    </p:spTree>
    <p:extLst>
      <p:ext uri="{BB962C8B-B14F-4D97-AF65-F5344CB8AC3E}">
        <p14:creationId xmlns:p14="http://schemas.microsoft.com/office/powerpoint/2010/main" val="955671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42</a:t>
            </a:fld>
            <a:endParaRPr lang="en-US"/>
          </a:p>
        </p:txBody>
      </p:sp>
      <p:sp>
        <p:nvSpPr>
          <p:cNvPr id="24" name="Content Placeholder 2">
            <a:extLst>
              <a:ext uri="{FF2B5EF4-FFF2-40B4-BE49-F238E27FC236}">
                <a16:creationId xmlns:a16="http://schemas.microsoft.com/office/drawing/2014/main" id="{299BD25E-92A7-5849-95EE-95B9CD1E8B3D}"/>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Select the Interface Map and Device Profile of each Logical Device</a:t>
            </a:r>
            <a:br>
              <a:rPr lang="en-US" sz="1000" dirty="0"/>
            </a:br>
            <a:br>
              <a:rPr lang="en-US" sz="1000" dirty="0"/>
            </a:br>
            <a:r>
              <a:rPr lang="en-US" sz="1000" i="1" dirty="0"/>
              <a:t>NOTE: There is no need to assign the interface map of AOS-1x1-1</a:t>
            </a:r>
          </a:p>
        </p:txBody>
      </p:sp>
      <p:graphicFrame>
        <p:nvGraphicFramePr>
          <p:cNvPr id="27" name="Table 10">
            <a:extLst>
              <a:ext uri="{FF2B5EF4-FFF2-40B4-BE49-F238E27FC236}">
                <a16:creationId xmlns:a16="http://schemas.microsoft.com/office/drawing/2014/main" id="{ABFF3763-D61E-6E4A-BEE8-311A75478BD1}"/>
              </a:ext>
            </a:extLst>
          </p:cNvPr>
          <p:cNvGraphicFramePr>
            <a:graphicFrameLocks noGrp="1"/>
          </p:cNvGraphicFramePr>
          <p:nvPr>
            <p:extLst>
              <p:ext uri="{D42A27DB-BD31-4B8C-83A1-F6EECF244321}">
                <p14:modId xmlns:p14="http://schemas.microsoft.com/office/powerpoint/2010/main" val="899476644"/>
              </p:ext>
            </p:extLst>
          </p:nvPr>
        </p:nvGraphicFramePr>
        <p:xfrm>
          <a:off x="484350" y="2059194"/>
          <a:ext cx="3337253" cy="1493520"/>
        </p:xfrm>
        <a:graphic>
          <a:graphicData uri="http://schemas.openxmlformats.org/drawingml/2006/table">
            <a:tbl>
              <a:tblPr firstRow="1" bandRow="1">
                <a:tableStyleId>{5C22544A-7EE6-4342-B048-85BDC9FD1C3A}</a:tableStyleId>
              </a:tblPr>
              <a:tblGrid>
                <a:gridCol w="1366304">
                  <a:extLst>
                    <a:ext uri="{9D8B030D-6E8A-4147-A177-3AD203B41FA5}">
                      <a16:colId xmlns:a16="http://schemas.microsoft.com/office/drawing/2014/main" val="1907954002"/>
                    </a:ext>
                  </a:extLst>
                </a:gridCol>
                <a:gridCol w="1970949">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a:t>Interface Map</a:t>
                      </a:r>
                    </a:p>
                  </a:txBody>
                  <a:tcPr/>
                </a:tc>
                <a:extLst>
                  <a:ext uri="{0D108BD9-81ED-4DB2-BD59-A6C34878D82A}">
                    <a16:rowId xmlns:a16="http://schemas.microsoft.com/office/drawing/2014/main" val="3501326622"/>
                  </a:ext>
                </a:extLst>
              </a:tr>
              <a:tr h="0">
                <a:tc>
                  <a:txBody>
                    <a:bodyPr/>
                    <a:lstStyle/>
                    <a:p>
                      <a:r>
                        <a:rPr lang="en-US" sz="800"/>
                        <a:t>spine1</a:t>
                      </a:r>
                    </a:p>
                  </a:txBody>
                  <a:tcPr/>
                </a:tc>
                <a:tc>
                  <a:txBody>
                    <a:bodyPr/>
                    <a:lstStyle/>
                    <a:p>
                      <a:r>
                        <a:rPr lang="en-US" sz="800" dirty="0"/>
                        <a:t>vJunos-lab____vJunos-10x1-Spine</a:t>
                      </a:r>
                    </a:p>
                  </a:txBody>
                  <a:tcPr/>
                </a:tc>
                <a:extLst>
                  <a:ext uri="{0D108BD9-81ED-4DB2-BD59-A6C34878D82A}">
                    <a16:rowId xmlns:a16="http://schemas.microsoft.com/office/drawing/2014/main" val="2893093250"/>
                  </a:ext>
                </a:extLst>
              </a:tr>
              <a:tr h="0">
                <a:tc>
                  <a:txBody>
                    <a:bodyPr/>
                    <a:lstStyle/>
                    <a:p>
                      <a:r>
                        <a:rPr lang="en-US" sz="800"/>
                        <a:t>spine2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vJunos-lab____vJunos-10x1-Spine</a:t>
                      </a:r>
                    </a:p>
                  </a:txBody>
                  <a:tcPr/>
                </a:tc>
                <a:extLst>
                  <a:ext uri="{0D108BD9-81ED-4DB2-BD59-A6C34878D82A}">
                    <a16:rowId xmlns:a16="http://schemas.microsoft.com/office/drawing/2014/main" val="2228261454"/>
                  </a:ext>
                </a:extLst>
              </a:tr>
              <a:tr h="0">
                <a:tc>
                  <a:txBody>
                    <a:bodyPr/>
                    <a:lstStyle/>
                    <a:p>
                      <a:r>
                        <a:rPr lang="en-US" sz="800"/>
                        <a:t>border_rack_001_leaf1</a:t>
                      </a:r>
                    </a:p>
                  </a:txBody>
                  <a:tcPr/>
                </a:tc>
                <a:tc>
                  <a:txBody>
                    <a:bodyPr/>
                    <a:lstStyle/>
                    <a:p>
                      <a:r>
                        <a:rPr lang="en-US" sz="800" dirty="0"/>
                        <a:t>vJunos-lab____vJunos-10x1-Leaf</a:t>
                      </a:r>
                    </a:p>
                  </a:txBody>
                  <a:tcPr/>
                </a:tc>
                <a:extLst>
                  <a:ext uri="{0D108BD9-81ED-4DB2-BD59-A6C34878D82A}">
                    <a16:rowId xmlns:a16="http://schemas.microsoft.com/office/drawing/2014/main" val="1129896229"/>
                  </a:ext>
                </a:extLst>
              </a:tr>
              <a:tr h="0">
                <a:tc>
                  <a:txBody>
                    <a:bodyPr/>
                    <a:lstStyle/>
                    <a:p>
                      <a:r>
                        <a:rPr lang="en-US" sz="800"/>
                        <a:t>border_rack_001_leaf2</a:t>
                      </a:r>
                    </a:p>
                  </a:txBody>
                  <a:tcPr/>
                </a:tc>
                <a:tc>
                  <a:txBody>
                    <a:bodyPr/>
                    <a:lstStyle/>
                    <a:p>
                      <a:r>
                        <a:rPr lang="en-US" sz="800" dirty="0"/>
                        <a:t>vJunos-lab____vJunos-10x1-Leaf</a:t>
                      </a:r>
                    </a:p>
                  </a:txBody>
                  <a:tcPr/>
                </a:tc>
                <a:extLst>
                  <a:ext uri="{0D108BD9-81ED-4DB2-BD59-A6C34878D82A}">
                    <a16:rowId xmlns:a16="http://schemas.microsoft.com/office/drawing/2014/main" val="1333957348"/>
                  </a:ext>
                </a:extLst>
              </a:tr>
              <a:tr h="0">
                <a:tc>
                  <a:txBody>
                    <a:bodyPr/>
                    <a:lstStyle/>
                    <a:p>
                      <a:r>
                        <a:rPr lang="en-US" sz="800"/>
                        <a:t>server_rack_001_leaf1</a:t>
                      </a:r>
                    </a:p>
                  </a:txBody>
                  <a:tcPr/>
                </a:tc>
                <a:tc>
                  <a:txBody>
                    <a:bodyPr/>
                    <a:lstStyle/>
                    <a:p>
                      <a:r>
                        <a:rPr lang="en-US" sz="800" dirty="0"/>
                        <a:t>vJunos-lab____vJunos-10x1-Leaf</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server_rack_001_leaf2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vJunos-lab____vJunos-10x1-Leaf</a:t>
                      </a:r>
                    </a:p>
                  </a:txBody>
                  <a:tcPr/>
                </a:tc>
                <a:extLst>
                  <a:ext uri="{0D108BD9-81ED-4DB2-BD59-A6C34878D82A}">
                    <a16:rowId xmlns:a16="http://schemas.microsoft.com/office/drawing/2014/main" val="1147421743"/>
                  </a:ext>
                </a:extLst>
              </a:tr>
            </a:tbl>
          </a:graphicData>
        </a:graphic>
      </p:graphicFrame>
      <p:pic>
        <p:nvPicPr>
          <p:cNvPr id="5" name="Picture 4">
            <a:extLst>
              <a:ext uri="{FF2B5EF4-FFF2-40B4-BE49-F238E27FC236}">
                <a16:creationId xmlns:a16="http://schemas.microsoft.com/office/drawing/2014/main" id="{8C9BE279-58E1-1BF6-F5C0-3AAC9567957A}"/>
              </a:ext>
            </a:extLst>
          </p:cNvPr>
          <p:cNvPicPr>
            <a:picLocks noChangeAspect="1"/>
          </p:cNvPicPr>
          <p:nvPr/>
        </p:nvPicPr>
        <p:blipFill>
          <a:blip r:embed="rId2"/>
          <a:stretch>
            <a:fillRect/>
          </a:stretch>
        </p:blipFill>
        <p:spPr>
          <a:xfrm>
            <a:off x="3922859" y="1328592"/>
            <a:ext cx="5027838" cy="3519487"/>
          </a:xfrm>
          <a:prstGeom prst="rect">
            <a:avLst/>
          </a:prstGeom>
        </p:spPr>
      </p:pic>
    </p:spTree>
    <p:extLst>
      <p:ext uri="{BB962C8B-B14F-4D97-AF65-F5344CB8AC3E}">
        <p14:creationId xmlns:p14="http://schemas.microsoft.com/office/powerpoint/2010/main" val="3529064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43</a:t>
            </a:fld>
            <a:endParaRPr lang="en-US"/>
          </a:p>
        </p:txBody>
      </p:sp>
      <p:sp>
        <p:nvSpPr>
          <p:cNvPr id="14" name="Content Placeholder 2">
            <a:extLst>
              <a:ext uri="{FF2B5EF4-FFF2-40B4-BE49-F238E27FC236}">
                <a16:creationId xmlns:a16="http://schemas.microsoft.com/office/drawing/2014/main" id="{B54976F3-3FD6-B84A-863D-6D8B883399FD}"/>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Select the Interface Map and Device Profile of each Logical Device</a:t>
            </a:r>
            <a:br>
              <a:rPr lang="en-US" sz="1000" dirty="0"/>
            </a:br>
            <a:br>
              <a:rPr lang="en-US" sz="1000" dirty="0"/>
            </a:br>
            <a:r>
              <a:rPr lang="en-US" sz="1000" i="1" dirty="0"/>
              <a:t>NOTE: There is no need to assign the interface map of AOS-1x1-1</a:t>
            </a:r>
          </a:p>
        </p:txBody>
      </p:sp>
      <p:pic>
        <p:nvPicPr>
          <p:cNvPr id="5" name="Picture 4">
            <a:extLst>
              <a:ext uri="{FF2B5EF4-FFF2-40B4-BE49-F238E27FC236}">
                <a16:creationId xmlns:a16="http://schemas.microsoft.com/office/drawing/2014/main" id="{5F5E863A-A3E5-1335-35B9-529EF738C5AC}"/>
              </a:ext>
            </a:extLst>
          </p:cNvPr>
          <p:cNvPicPr>
            <a:picLocks noChangeAspect="1"/>
          </p:cNvPicPr>
          <p:nvPr/>
        </p:nvPicPr>
        <p:blipFill>
          <a:blip r:embed="rId2"/>
          <a:stretch>
            <a:fillRect/>
          </a:stretch>
        </p:blipFill>
        <p:spPr>
          <a:xfrm>
            <a:off x="3965232" y="1193139"/>
            <a:ext cx="3887556" cy="2671218"/>
          </a:xfrm>
          <a:prstGeom prst="rect">
            <a:avLst/>
          </a:prstGeom>
        </p:spPr>
      </p:pic>
      <p:graphicFrame>
        <p:nvGraphicFramePr>
          <p:cNvPr id="7" name="Table 10">
            <a:extLst>
              <a:ext uri="{FF2B5EF4-FFF2-40B4-BE49-F238E27FC236}">
                <a16:creationId xmlns:a16="http://schemas.microsoft.com/office/drawing/2014/main" id="{B63515FB-0F9C-E1F9-8D6C-48C45D389BCB}"/>
              </a:ext>
            </a:extLst>
          </p:cNvPr>
          <p:cNvGraphicFramePr>
            <a:graphicFrameLocks noGrp="1"/>
          </p:cNvGraphicFramePr>
          <p:nvPr>
            <p:extLst>
              <p:ext uri="{D42A27DB-BD31-4B8C-83A1-F6EECF244321}">
                <p14:modId xmlns:p14="http://schemas.microsoft.com/office/powerpoint/2010/main" val="2807196069"/>
              </p:ext>
            </p:extLst>
          </p:nvPr>
        </p:nvGraphicFramePr>
        <p:xfrm>
          <a:off x="484350" y="2059194"/>
          <a:ext cx="3337253" cy="1493520"/>
        </p:xfrm>
        <a:graphic>
          <a:graphicData uri="http://schemas.openxmlformats.org/drawingml/2006/table">
            <a:tbl>
              <a:tblPr firstRow="1" bandRow="1">
                <a:tableStyleId>{5C22544A-7EE6-4342-B048-85BDC9FD1C3A}</a:tableStyleId>
              </a:tblPr>
              <a:tblGrid>
                <a:gridCol w="1366304">
                  <a:extLst>
                    <a:ext uri="{9D8B030D-6E8A-4147-A177-3AD203B41FA5}">
                      <a16:colId xmlns:a16="http://schemas.microsoft.com/office/drawing/2014/main" val="1907954002"/>
                    </a:ext>
                  </a:extLst>
                </a:gridCol>
                <a:gridCol w="1970949">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a:t>Interface Map</a:t>
                      </a:r>
                    </a:p>
                  </a:txBody>
                  <a:tcPr/>
                </a:tc>
                <a:extLst>
                  <a:ext uri="{0D108BD9-81ED-4DB2-BD59-A6C34878D82A}">
                    <a16:rowId xmlns:a16="http://schemas.microsoft.com/office/drawing/2014/main" val="3501326622"/>
                  </a:ext>
                </a:extLst>
              </a:tr>
              <a:tr h="0">
                <a:tc>
                  <a:txBody>
                    <a:bodyPr/>
                    <a:lstStyle/>
                    <a:p>
                      <a:r>
                        <a:rPr lang="en-US" sz="800"/>
                        <a:t>spine1</a:t>
                      </a:r>
                    </a:p>
                  </a:txBody>
                  <a:tcPr/>
                </a:tc>
                <a:tc>
                  <a:txBody>
                    <a:bodyPr/>
                    <a:lstStyle/>
                    <a:p>
                      <a:r>
                        <a:rPr lang="en-US" sz="800" dirty="0"/>
                        <a:t>vJunos-lab____vJunos-10x1-Spine</a:t>
                      </a:r>
                    </a:p>
                  </a:txBody>
                  <a:tcPr/>
                </a:tc>
                <a:extLst>
                  <a:ext uri="{0D108BD9-81ED-4DB2-BD59-A6C34878D82A}">
                    <a16:rowId xmlns:a16="http://schemas.microsoft.com/office/drawing/2014/main" val="2893093250"/>
                  </a:ext>
                </a:extLst>
              </a:tr>
              <a:tr h="0">
                <a:tc>
                  <a:txBody>
                    <a:bodyPr/>
                    <a:lstStyle/>
                    <a:p>
                      <a:r>
                        <a:rPr lang="en-US" sz="800"/>
                        <a:t>spine2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vJunos-lab____vJunos-10x1-Spine</a:t>
                      </a:r>
                    </a:p>
                  </a:txBody>
                  <a:tcPr/>
                </a:tc>
                <a:extLst>
                  <a:ext uri="{0D108BD9-81ED-4DB2-BD59-A6C34878D82A}">
                    <a16:rowId xmlns:a16="http://schemas.microsoft.com/office/drawing/2014/main" val="2228261454"/>
                  </a:ext>
                </a:extLst>
              </a:tr>
              <a:tr h="0">
                <a:tc>
                  <a:txBody>
                    <a:bodyPr/>
                    <a:lstStyle/>
                    <a:p>
                      <a:r>
                        <a:rPr lang="en-US" sz="800"/>
                        <a:t>border_rack_001_leaf1</a:t>
                      </a:r>
                    </a:p>
                  </a:txBody>
                  <a:tcPr/>
                </a:tc>
                <a:tc>
                  <a:txBody>
                    <a:bodyPr/>
                    <a:lstStyle/>
                    <a:p>
                      <a:r>
                        <a:rPr lang="en-US" sz="800" dirty="0"/>
                        <a:t>vJunos-lab____vJunos-10x1-Leaf</a:t>
                      </a:r>
                    </a:p>
                  </a:txBody>
                  <a:tcPr/>
                </a:tc>
                <a:extLst>
                  <a:ext uri="{0D108BD9-81ED-4DB2-BD59-A6C34878D82A}">
                    <a16:rowId xmlns:a16="http://schemas.microsoft.com/office/drawing/2014/main" val="1129896229"/>
                  </a:ext>
                </a:extLst>
              </a:tr>
              <a:tr h="0">
                <a:tc>
                  <a:txBody>
                    <a:bodyPr/>
                    <a:lstStyle/>
                    <a:p>
                      <a:r>
                        <a:rPr lang="en-US" sz="800"/>
                        <a:t>border_rack_001_leaf2</a:t>
                      </a:r>
                    </a:p>
                  </a:txBody>
                  <a:tcPr/>
                </a:tc>
                <a:tc>
                  <a:txBody>
                    <a:bodyPr/>
                    <a:lstStyle/>
                    <a:p>
                      <a:r>
                        <a:rPr lang="en-US" sz="800" dirty="0"/>
                        <a:t>vJunos-lab____vJunos-10x1-Leaf</a:t>
                      </a:r>
                    </a:p>
                  </a:txBody>
                  <a:tcPr/>
                </a:tc>
                <a:extLst>
                  <a:ext uri="{0D108BD9-81ED-4DB2-BD59-A6C34878D82A}">
                    <a16:rowId xmlns:a16="http://schemas.microsoft.com/office/drawing/2014/main" val="1333957348"/>
                  </a:ext>
                </a:extLst>
              </a:tr>
              <a:tr h="0">
                <a:tc>
                  <a:txBody>
                    <a:bodyPr/>
                    <a:lstStyle/>
                    <a:p>
                      <a:r>
                        <a:rPr lang="en-US" sz="800"/>
                        <a:t>server_rack_001_leaf1</a:t>
                      </a:r>
                    </a:p>
                  </a:txBody>
                  <a:tcPr/>
                </a:tc>
                <a:tc>
                  <a:txBody>
                    <a:bodyPr/>
                    <a:lstStyle/>
                    <a:p>
                      <a:r>
                        <a:rPr lang="en-US" sz="800" dirty="0"/>
                        <a:t>vJunos-lab____vJunos-10x1-Leaf</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server_rack_001_leaf2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vJunos-lab____vJunos-10x1-Leaf</a:t>
                      </a:r>
                    </a:p>
                  </a:txBody>
                  <a:tcPr/>
                </a:tc>
                <a:extLst>
                  <a:ext uri="{0D108BD9-81ED-4DB2-BD59-A6C34878D82A}">
                    <a16:rowId xmlns:a16="http://schemas.microsoft.com/office/drawing/2014/main" val="1147421743"/>
                  </a:ext>
                </a:extLst>
              </a:tr>
            </a:tbl>
          </a:graphicData>
        </a:graphic>
      </p:graphicFrame>
      <p:pic>
        <p:nvPicPr>
          <p:cNvPr id="6" name="Picture 5">
            <a:extLst>
              <a:ext uri="{FF2B5EF4-FFF2-40B4-BE49-F238E27FC236}">
                <a16:creationId xmlns:a16="http://schemas.microsoft.com/office/drawing/2014/main" id="{BEAF89FD-855F-4D0B-0A28-8974DFBC8657}"/>
              </a:ext>
            </a:extLst>
          </p:cNvPr>
          <p:cNvPicPr>
            <a:picLocks noChangeAspect="1"/>
          </p:cNvPicPr>
          <p:nvPr/>
        </p:nvPicPr>
        <p:blipFill>
          <a:blip r:embed="rId3"/>
          <a:stretch>
            <a:fillRect/>
          </a:stretch>
        </p:blipFill>
        <p:spPr>
          <a:xfrm>
            <a:off x="6589914" y="3304617"/>
            <a:ext cx="2219884" cy="1373920"/>
          </a:xfrm>
          <a:prstGeom prst="rect">
            <a:avLst/>
          </a:prstGeom>
        </p:spPr>
      </p:pic>
    </p:spTree>
    <p:extLst>
      <p:ext uri="{BB962C8B-B14F-4D97-AF65-F5344CB8AC3E}">
        <p14:creationId xmlns:p14="http://schemas.microsoft.com/office/powerpoint/2010/main" val="648922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44</a:t>
            </a:fld>
            <a:endParaRPr lang="en-US"/>
          </a:p>
        </p:txBody>
      </p:sp>
      <p:sp>
        <p:nvSpPr>
          <p:cNvPr id="28" name="Content Placeholder 2">
            <a:extLst>
              <a:ext uri="{FF2B5EF4-FFF2-40B4-BE49-F238E27FC236}">
                <a16:creationId xmlns:a16="http://schemas.microsoft.com/office/drawing/2014/main" id="{36952973-8645-5742-9C6D-F407AA3F191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Select the Physical Device of each node</a:t>
            </a:r>
            <a:br>
              <a:rPr lang="en-US" sz="1000" dirty="0"/>
            </a:br>
            <a:br>
              <a:rPr lang="en-US" sz="1000" dirty="0"/>
            </a:br>
            <a:r>
              <a:rPr lang="en-US" sz="1000" i="1" dirty="0"/>
              <a:t>NOTE: There is no need to assign the physical device of generic system nodes</a:t>
            </a:r>
            <a:br>
              <a:rPr lang="en-US" sz="1000" dirty="0"/>
            </a:br>
            <a:br>
              <a:rPr lang="en-US" sz="1000" dirty="0"/>
            </a:br>
            <a:r>
              <a:rPr lang="en-US" sz="1000" i="1" dirty="0"/>
              <a:t>NOTE: The below table assumes you have configured your lab nodes with the management IP’s and MAC address assignments defined in the diagrams at the start of this documentation!</a:t>
            </a:r>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12" name="Table 10">
            <a:extLst>
              <a:ext uri="{FF2B5EF4-FFF2-40B4-BE49-F238E27FC236}">
                <a16:creationId xmlns:a16="http://schemas.microsoft.com/office/drawing/2014/main" id="{403A9E1E-2240-3644-8B50-5C6586F6476D}"/>
              </a:ext>
            </a:extLst>
          </p:cNvPr>
          <p:cNvGraphicFramePr>
            <a:graphicFrameLocks noGrp="1"/>
          </p:cNvGraphicFramePr>
          <p:nvPr>
            <p:extLst>
              <p:ext uri="{D42A27DB-BD31-4B8C-83A1-F6EECF244321}">
                <p14:modId xmlns:p14="http://schemas.microsoft.com/office/powerpoint/2010/main" val="740236820"/>
              </p:ext>
            </p:extLst>
          </p:nvPr>
        </p:nvGraphicFramePr>
        <p:xfrm>
          <a:off x="546258" y="2571750"/>
          <a:ext cx="3117551" cy="1493520"/>
        </p:xfrm>
        <a:graphic>
          <a:graphicData uri="http://schemas.openxmlformats.org/drawingml/2006/table">
            <a:tbl>
              <a:tblPr firstRow="1" bandRow="1">
                <a:tableStyleId>{5C22544A-7EE6-4342-B048-85BDC9FD1C3A}</a:tableStyleId>
              </a:tblPr>
              <a:tblGrid>
                <a:gridCol w="1404929">
                  <a:extLst>
                    <a:ext uri="{9D8B030D-6E8A-4147-A177-3AD203B41FA5}">
                      <a16:colId xmlns:a16="http://schemas.microsoft.com/office/drawing/2014/main" val="1907954002"/>
                    </a:ext>
                  </a:extLst>
                </a:gridCol>
                <a:gridCol w="1712622">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dirty="0"/>
                        <a:t>System ID (MAC &amp; IP)</a:t>
                      </a:r>
                    </a:p>
                  </a:txBody>
                  <a:tcPr/>
                </a:tc>
                <a:extLst>
                  <a:ext uri="{0D108BD9-81ED-4DB2-BD59-A6C34878D82A}">
                    <a16:rowId xmlns:a16="http://schemas.microsoft.com/office/drawing/2014/main" val="3501326622"/>
                  </a:ext>
                </a:extLst>
              </a:tr>
              <a:tr h="0">
                <a:tc>
                  <a:txBody>
                    <a:bodyPr/>
                    <a:lstStyle/>
                    <a:p>
                      <a:r>
                        <a:rPr lang="en-US" sz="800" dirty="0"/>
                        <a:t>A-border1</a:t>
                      </a:r>
                    </a:p>
                  </a:txBody>
                  <a:tcPr/>
                </a:tc>
                <a:tc>
                  <a:txBody>
                    <a:bodyPr/>
                    <a:lstStyle/>
                    <a:p>
                      <a:r>
                        <a:rPr lang="en-US" sz="800" dirty="0"/>
                        <a:t>50:00:10:a1:00:00 (10.0.10.11)</a:t>
                      </a:r>
                    </a:p>
                  </a:txBody>
                  <a:tcPr/>
                </a:tc>
                <a:extLst>
                  <a:ext uri="{0D108BD9-81ED-4DB2-BD59-A6C34878D82A}">
                    <a16:rowId xmlns:a16="http://schemas.microsoft.com/office/drawing/2014/main" val="2893093250"/>
                  </a:ext>
                </a:extLst>
              </a:tr>
              <a:tr h="0">
                <a:tc>
                  <a:txBody>
                    <a:bodyPr/>
                    <a:lstStyle/>
                    <a:p>
                      <a:r>
                        <a:rPr lang="en-US" sz="800" dirty="0"/>
                        <a:t>A-border2</a:t>
                      </a:r>
                    </a:p>
                  </a:txBody>
                  <a:tcPr/>
                </a:tc>
                <a:tc>
                  <a:txBody>
                    <a:bodyPr/>
                    <a:lstStyle/>
                    <a:p>
                      <a:r>
                        <a:rPr lang="en-US" sz="800" dirty="0"/>
                        <a:t>50:00:10:a2:00:00 (10.0.10.12)</a:t>
                      </a:r>
                    </a:p>
                  </a:txBody>
                  <a:tcPr/>
                </a:tc>
                <a:extLst>
                  <a:ext uri="{0D108BD9-81ED-4DB2-BD59-A6C34878D82A}">
                    <a16:rowId xmlns:a16="http://schemas.microsoft.com/office/drawing/2014/main" val="2228261454"/>
                  </a:ext>
                </a:extLst>
              </a:tr>
              <a:tr h="0">
                <a:tc>
                  <a:txBody>
                    <a:bodyPr/>
                    <a:lstStyle/>
                    <a:p>
                      <a:r>
                        <a:rPr lang="en-US" sz="800" dirty="0"/>
                        <a:t>A-spine1</a:t>
                      </a:r>
                    </a:p>
                  </a:txBody>
                  <a:tcPr/>
                </a:tc>
                <a:tc>
                  <a:txBody>
                    <a:bodyPr/>
                    <a:lstStyle/>
                    <a:p>
                      <a:r>
                        <a:rPr lang="en-US" sz="800" dirty="0"/>
                        <a:t>50:00:10:a3:00:00 (10.0.10.13)</a:t>
                      </a:r>
                    </a:p>
                  </a:txBody>
                  <a:tcPr/>
                </a:tc>
                <a:extLst>
                  <a:ext uri="{0D108BD9-81ED-4DB2-BD59-A6C34878D82A}">
                    <a16:rowId xmlns:a16="http://schemas.microsoft.com/office/drawing/2014/main" val="1129896229"/>
                  </a:ext>
                </a:extLst>
              </a:tr>
              <a:tr h="0">
                <a:tc>
                  <a:txBody>
                    <a:bodyPr/>
                    <a:lstStyle/>
                    <a:p>
                      <a:r>
                        <a:rPr lang="en-US" sz="800" dirty="0"/>
                        <a:t>A-spine2</a:t>
                      </a:r>
                    </a:p>
                  </a:txBody>
                  <a:tcPr/>
                </a:tc>
                <a:tc>
                  <a:txBody>
                    <a:bodyPr/>
                    <a:lstStyle/>
                    <a:p>
                      <a:r>
                        <a:rPr lang="en-US" sz="800" dirty="0"/>
                        <a:t>50:00:10:a4:00:00 (10.0.10.14)</a:t>
                      </a:r>
                    </a:p>
                  </a:txBody>
                  <a:tcPr/>
                </a:tc>
                <a:extLst>
                  <a:ext uri="{0D108BD9-81ED-4DB2-BD59-A6C34878D82A}">
                    <a16:rowId xmlns:a16="http://schemas.microsoft.com/office/drawing/2014/main" val="1333957348"/>
                  </a:ext>
                </a:extLst>
              </a:tr>
              <a:tr h="0">
                <a:tc>
                  <a:txBody>
                    <a:bodyPr/>
                    <a:lstStyle/>
                    <a:p>
                      <a:r>
                        <a:rPr lang="en-US" sz="800" dirty="0"/>
                        <a:t>A-leaf1</a:t>
                      </a:r>
                    </a:p>
                  </a:txBody>
                  <a:tcPr/>
                </a:tc>
                <a:tc>
                  <a:txBody>
                    <a:bodyPr/>
                    <a:lstStyle/>
                    <a:p>
                      <a:r>
                        <a:rPr lang="en-US" sz="800" dirty="0"/>
                        <a:t>50:00:10:a5:00:00 (10.0.10.15)</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A-leaf2</a:t>
                      </a:r>
                    </a:p>
                  </a:txBody>
                  <a:tcPr/>
                </a:tc>
                <a:tc>
                  <a:txBody>
                    <a:bodyPr/>
                    <a:lstStyle/>
                    <a:p>
                      <a:r>
                        <a:rPr lang="en-US" sz="800" dirty="0"/>
                        <a:t>50:00:10:a6:00:00 (10.0.10.16)</a:t>
                      </a:r>
                    </a:p>
                  </a:txBody>
                  <a:tcPr/>
                </a:tc>
                <a:extLst>
                  <a:ext uri="{0D108BD9-81ED-4DB2-BD59-A6C34878D82A}">
                    <a16:rowId xmlns:a16="http://schemas.microsoft.com/office/drawing/2014/main" val="1147421743"/>
                  </a:ext>
                </a:extLst>
              </a:tr>
            </a:tbl>
          </a:graphicData>
        </a:graphic>
      </p:graphicFrame>
      <p:pic>
        <p:nvPicPr>
          <p:cNvPr id="11" name="Picture 10">
            <a:extLst>
              <a:ext uri="{FF2B5EF4-FFF2-40B4-BE49-F238E27FC236}">
                <a16:creationId xmlns:a16="http://schemas.microsoft.com/office/drawing/2014/main" id="{FC3F47FF-6D68-98F9-B8AD-8BB8C232AB5E}"/>
              </a:ext>
            </a:extLst>
          </p:cNvPr>
          <p:cNvPicPr>
            <a:picLocks noChangeAspect="1"/>
          </p:cNvPicPr>
          <p:nvPr/>
        </p:nvPicPr>
        <p:blipFill>
          <a:blip r:embed="rId2"/>
          <a:stretch>
            <a:fillRect/>
          </a:stretch>
        </p:blipFill>
        <p:spPr>
          <a:xfrm>
            <a:off x="3922861" y="1253686"/>
            <a:ext cx="5015785" cy="3504721"/>
          </a:xfrm>
          <a:prstGeom prst="rect">
            <a:avLst/>
          </a:prstGeom>
        </p:spPr>
      </p:pic>
    </p:spTree>
    <p:extLst>
      <p:ext uri="{BB962C8B-B14F-4D97-AF65-F5344CB8AC3E}">
        <p14:creationId xmlns:p14="http://schemas.microsoft.com/office/powerpoint/2010/main" val="3133963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45</a:t>
            </a:fld>
            <a:endParaRPr lang="en-US"/>
          </a:p>
        </p:txBody>
      </p:sp>
      <p:sp>
        <p:nvSpPr>
          <p:cNvPr id="9" name="Content Placeholder 2">
            <a:extLst>
              <a:ext uri="{FF2B5EF4-FFF2-40B4-BE49-F238E27FC236}">
                <a16:creationId xmlns:a16="http://schemas.microsoft.com/office/drawing/2014/main" id="{92639631-9969-E40B-CB9F-EC392160089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Select the Physical Device of each node</a:t>
            </a:r>
            <a:br>
              <a:rPr lang="en-US" sz="1000" dirty="0"/>
            </a:br>
            <a:br>
              <a:rPr lang="en-US" sz="1000" dirty="0"/>
            </a:br>
            <a:r>
              <a:rPr lang="en-US" sz="1000" i="1" dirty="0"/>
              <a:t>NOTE: There is no need to assign the physical device of generic system nodes</a:t>
            </a:r>
            <a:br>
              <a:rPr lang="en-US" sz="1000" dirty="0"/>
            </a:br>
            <a:br>
              <a:rPr lang="en-US" sz="1000" dirty="0"/>
            </a:br>
            <a:r>
              <a:rPr lang="en-US" sz="1000" i="1" dirty="0"/>
              <a:t>NOTE: The below table assumes you have configured your lab nodes with the management IP’s and MAC address assignments defined in the diagrams at the start of this documentation!</a:t>
            </a:r>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10" name="Table 10">
            <a:extLst>
              <a:ext uri="{FF2B5EF4-FFF2-40B4-BE49-F238E27FC236}">
                <a16:creationId xmlns:a16="http://schemas.microsoft.com/office/drawing/2014/main" id="{2938E4D6-E136-DB60-129C-136728E48AC7}"/>
              </a:ext>
            </a:extLst>
          </p:cNvPr>
          <p:cNvGraphicFramePr>
            <a:graphicFrameLocks noGrp="1"/>
          </p:cNvGraphicFramePr>
          <p:nvPr>
            <p:extLst>
              <p:ext uri="{D42A27DB-BD31-4B8C-83A1-F6EECF244321}">
                <p14:modId xmlns:p14="http://schemas.microsoft.com/office/powerpoint/2010/main" val="2022195627"/>
              </p:ext>
            </p:extLst>
          </p:nvPr>
        </p:nvGraphicFramePr>
        <p:xfrm>
          <a:off x="546258" y="2571750"/>
          <a:ext cx="3117551" cy="1493520"/>
        </p:xfrm>
        <a:graphic>
          <a:graphicData uri="http://schemas.openxmlformats.org/drawingml/2006/table">
            <a:tbl>
              <a:tblPr firstRow="1" bandRow="1">
                <a:tableStyleId>{5C22544A-7EE6-4342-B048-85BDC9FD1C3A}</a:tableStyleId>
              </a:tblPr>
              <a:tblGrid>
                <a:gridCol w="1404929">
                  <a:extLst>
                    <a:ext uri="{9D8B030D-6E8A-4147-A177-3AD203B41FA5}">
                      <a16:colId xmlns:a16="http://schemas.microsoft.com/office/drawing/2014/main" val="1907954002"/>
                    </a:ext>
                  </a:extLst>
                </a:gridCol>
                <a:gridCol w="1712622">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dirty="0"/>
                        <a:t>System ID (MAC &amp; IP)</a:t>
                      </a:r>
                    </a:p>
                  </a:txBody>
                  <a:tcPr/>
                </a:tc>
                <a:extLst>
                  <a:ext uri="{0D108BD9-81ED-4DB2-BD59-A6C34878D82A}">
                    <a16:rowId xmlns:a16="http://schemas.microsoft.com/office/drawing/2014/main" val="3501326622"/>
                  </a:ext>
                </a:extLst>
              </a:tr>
              <a:tr h="0">
                <a:tc>
                  <a:txBody>
                    <a:bodyPr/>
                    <a:lstStyle/>
                    <a:p>
                      <a:r>
                        <a:rPr lang="en-US" sz="800" dirty="0"/>
                        <a:t>A-border1</a:t>
                      </a:r>
                    </a:p>
                  </a:txBody>
                  <a:tcPr/>
                </a:tc>
                <a:tc>
                  <a:txBody>
                    <a:bodyPr/>
                    <a:lstStyle/>
                    <a:p>
                      <a:r>
                        <a:rPr lang="en-US" sz="800" dirty="0"/>
                        <a:t>50:00:10:a1:00:00 (10.0.10.11)</a:t>
                      </a:r>
                    </a:p>
                  </a:txBody>
                  <a:tcPr/>
                </a:tc>
                <a:extLst>
                  <a:ext uri="{0D108BD9-81ED-4DB2-BD59-A6C34878D82A}">
                    <a16:rowId xmlns:a16="http://schemas.microsoft.com/office/drawing/2014/main" val="2893093250"/>
                  </a:ext>
                </a:extLst>
              </a:tr>
              <a:tr h="0">
                <a:tc>
                  <a:txBody>
                    <a:bodyPr/>
                    <a:lstStyle/>
                    <a:p>
                      <a:r>
                        <a:rPr lang="en-US" sz="800" dirty="0"/>
                        <a:t>A-border2</a:t>
                      </a:r>
                    </a:p>
                  </a:txBody>
                  <a:tcPr/>
                </a:tc>
                <a:tc>
                  <a:txBody>
                    <a:bodyPr/>
                    <a:lstStyle/>
                    <a:p>
                      <a:r>
                        <a:rPr lang="en-US" sz="800" dirty="0"/>
                        <a:t>50:00:10:a2:00:00 (10.0.10.12)</a:t>
                      </a:r>
                    </a:p>
                  </a:txBody>
                  <a:tcPr/>
                </a:tc>
                <a:extLst>
                  <a:ext uri="{0D108BD9-81ED-4DB2-BD59-A6C34878D82A}">
                    <a16:rowId xmlns:a16="http://schemas.microsoft.com/office/drawing/2014/main" val="2228261454"/>
                  </a:ext>
                </a:extLst>
              </a:tr>
              <a:tr h="0">
                <a:tc>
                  <a:txBody>
                    <a:bodyPr/>
                    <a:lstStyle/>
                    <a:p>
                      <a:r>
                        <a:rPr lang="en-US" sz="800" dirty="0"/>
                        <a:t>A-spine1</a:t>
                      </a:r>
                    </a:p>
                  </a:txBody>
                  <a:tcPr/>
                </a:tc>
                <a:tc>
                  <a:txBody>
                    <a:bodyPr/>
                    <a:lstStyle/>
                    <a:p>
                      <a:r>
                        <a:rPr lang="en-US" sz="800" dirty="0"/>
                        <a:t>50:00:10:a3:00:00 (10.0.10.13)</a:t>
                      </a:r>
                    </a:p>
                  </a:txBody>
                  <a:tcPr/>
                </a:tc>
                <a:extLst>
                  <a:ext uri="{0D108BD9-81ED-4DB2-BD59-A6C34878D82A}">
                    <a16:rowId xmlns:a16="http://schemas.microsoft.com/office/drawing/2014/main" val="1129896229"/>
                  </a:ext>
                </a:extLst>
              </a:tr>
              <a:tr h="0">
                <a:tc>
                  <a:txBody>
                    <a:bodyPr/>
                    <a:lstStyle/>
                    <a:p>
                      <a:r>
                        <a:rPr lang="en-US" sz="800" dirty="0"/>
                        <a:t>A-spine2</a:t>
                      </a:r>
                    </a:p>
                  </a:txBody>
                  <a:tcPr/>
                </a:tc>
                <a:tc>
                  <a:txBody>
                    <a:bodyPr/>
                    <a:lstStyle/>
                    <a:p>
                      <a:r>
                        <a:rPr lang="en-US" sz="800" dirty="0"/>
                        <a:t>50:00:10:a4:00:00 (10.0.10.14)</a:t>
                      </a:r>
                    </a:p>
                  </a:txBody>
                  <a:tcPr/>
                </a:tc>
                <a:extLst>
                  <a:ext uri="{0D108BD9-81ED-4DB2-BD59-A6C34878D82A}">
                    <a16:rowId xmlns:a16="http://schemas.microsoft.com/office/drawing/2014/main" val="1333957348"/>
                  </a:ext>
                </a:extLst>
              </a:tr>
              <a:tr h="0">
                <a:tc>
                  <a:txBody>
                    <a:bodyPr/>
                    <a:lstStyle/>
                    <a:p>
                      <a:r>
                        <a:rPr lang="en-US" sz="800" dirty="0"/>
                        <a:t>A-leaf1</a:t>
                      </a:r>
                    </a:p>
                  </a:txBody>
                  <a:tcPr/>
                </a:tc>
                <a:tc>
                  <a:txBody>
                    <a:bodyPr/>
                    <a:lstStyle/>
                    <a:p>
                      <a:r>
                        <a:rPr lang="en-US" sz="800" dirty="0"/>
                        <a:t>50:00:10:a5:00:00 (10.0.10.15)</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A-leaf2</a:t>
                      </a:r>
                    </a:p>
                  </a:txBody>
                  <a:tcPr/>
                </a:tc>
                <a:tc>
                  <a:txBody>
                    <a:bodyPr/>
                    <a:lstStyle/>
                    <a:p>
                      <a:r>
                        <a:rPr lang="en-US" sz="800" dirty="0"/>
                        <a:t>50:00:10:a6:00:00 (10.0.10.16)</a:t>
                      </a:r>
                    </a:p>
                  </a:txBody>
                  <a:tcPr/>
                </a:tc>
                <a:extLst>
                  <a:ext uri="{0D108BD9-81ED-4DB2-BD59-A6C34878D82A}">
                    <a16:rowId xmlns:a16="http://schemas.microsoft.com/office/drawing/2014/main" val="1147421743"/>
                  </a:ext>
                </a:extLst>
              </a:tr>
            </a:tbl>
          </a:graphicData>
        </a:graphic>
      </p:graphicFrame>
      <p:pic>
        <p:nvPicPr>
          <p:cNvPr id="13" name="Picture 12">
            <a:extLst>
              <a:ext uri="{FF2B5EF4-FFF2-40B4-BE49-F238E27FC236}">
                <a16:creationId xmlns:a16="http://schemas.microsoft.com/office/drawing/2014/main" id="{60DC3F19-82C1-4608-645B-D05F90FF8BB1}"/>
              </a:ext>
            </a:extLst>
          </p:cNvPr>
          <p:cNvPicPr>
            <a:picLocks noChangeAspect="1"/>
          </p:cNvPicPr>
          <p:nvPr/>
        </p:nvPicPr>
        <p:blipFill>
          <a:blip r:embed="rId2"/>
          <a:stretch>
            <a:fillRect/>
          </a:stretch>
        </p:blipFill>
        <p:spPr>
          <a:xfrm>
            <a:off x="4086025" y="1106002"/>
            <a:ext cx="4626594" cy="3769169"/>
          </a:xfrm>
          <a:prstGeom prst="rect">
            <a:avLst/>
          </a:prstGeom>
        </p:spPr>
      </p:pic>
    </p:spTree>
    <p:extLst>
      <p:ext uri="{BB962C8B-B14F-4D97-AF65-F5344CB8AC3E}">
        <p14:creationId xmlns:p14="http://schemas.microsoft.com/office/powerpoint/2010/main" val="4240592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46</a:t>
            </a:fld>
            <a:endParaRPr lang="en-US"/>
          </a:p>
        </p:txBody>
      </p:sp>
      <p:sp>
        <p:nvSpPr>
          <p:cNvPr id="19" name="Content Placeholder 2">
            <a:extLst>
              <a:ext uri="{FF2B5EF4-FFF2-40B4-BE49-F238E27FC236}">
                <a16:creationId xmlns:a16="http://schemas.microsoft.com/office/drawing/2014/main" id="{29F7E1A9-CFFB-1D4B-8380-69638E08078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Verify the </a:t>
            </a:r>
            <a:r>
              <a:rPr lang="en-US" sz="1000" b="1" dirty="0"/>
              <a:t>Staged</a:t>
            </a:r>
            <a:r>
              <a:rPr lang="en-US" sz="1000" dirty="0"/>
              <a:t> icon is in green</a:t>
            </a:r>
          </a:p>
          <a:p>
            <a:pPr marL="171450" indent="-171450">
              <a:lnSpc>
                <a:spcPct val="100000"/>
              </a:lnSpc>
              <a:spcBef>
                <a:spcPts val="900"/>
              </a:spcBef>
              <a:buFont typeface="Arial" panose="020B0604020202020204" pitchFamily="34" charset="0"/>
              <a:buChar char="•"/>
            </a:pPr>
            <a:r>
              <a:rPr lang="en-US" sz="1000" dirty="0"/>
              <a:t>Commit the Blueprint</a:t>
            </a:r>
          </a:p>
          <a:p>
            <a:pPr>
              <a:lnSpc>
                <a:spcPct val="100000"/>
              </a:lnSpc>
              <a:spcBef>
                <a:spcPts val="900"/>
              </a:spcBef>
            </a:pPr>
            <a:r>
              <a:rPr lang="en-US" sz="1000" dirty="0">
                <a:solidFill>
                  <a:schemeClr val="bg1">
                    <a:lumMod val="75000"/>
                  </a:schemeClr>
                </a:solidFill>
              </a:rPr>
              <a:t>The memory utilization of a virtual switch RE can periodically average ~90%. This is expected but does trigger an alarm. By default, the memory threshold of the Device System Health probe is 80%. We will raise the threshold value of this probe to get rid of the high memory anomaly.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Navigate to </a:t>
            </a:r>
            <a:r>
              <a:rPr lang="en-US" sz="1000" b="1" dirty="0">
                <a:solidFill>
                  <a:schemeClr val="bg1">
                    <a:lumMod val="75000"/>
                  </a:schemeClr>
                </a:solidFill>
              </a:rPr>
              <a:t>Analytics &gt; Probes</a:t>
            </a:r>
            <a:r>
              <a:rPr lang="en-US" sz="1000" dirty="0">
                <a:solidFill>
                  <a:schemeClr val="bg1">
                    <a:lumMod val="75000"/>
                  </a:schemeClr>
                </a:solidFill>
              </a:rPr>
              <a:t> and click the “Edit” button for the </a:t>
            </a:r>
            <a:r>
              <a:rPr lang="en-US" sz="1000" b="1" dirty="0">
                <a:solidFill>
                  <a:schemeClr val="bg1">
                    <a:lumMod val="75000"/>
                  </a:schemeClr>
                </a:solidFill>
              </a:rPr>
              <a:t>Device System Health </a:t>
            </a:r>
            <a:r>
              <a:rPr lang="en-US" sz="1000" dirty="0">
                <a:solidFill>
                  <a:schemeClr val="bg1">
                    <a:lumMod val="75000"/>
                  </a:schemeClr>
                </a:solidFill>
              </a:rPr>
              <a:t>probe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Change the </a:t>
            </a:r>
            <a:r>
              <a:rPr lang="en-US" sz="1000" b="1" dirty="0">
                <a:solidFill>
                  <a:schemeClr val="bg1">
                    <a:lumMod val="75000"/>
                  </a:schemeClr>
                </a:solidFill>
              </a:rPr>
              <a:t>Memory utilization threshold</a:t>
            </a:r>
            <a:r>
              <a:rPr lang="en-US" sz="1000" dirty="0">
                <a:solidFill>
                  <a:schemeClr val="bg1">
                    <a:lumMod val="75000"/>
                  </a:schemeClr>
                </a:solidFill>
              </a:rPr>
              <a:t> to 95 and click “Update”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all the status are green in the </a:t>
            </a:r>
            <a:r>
              <a:rPr lang="en-US" sz="1000" b="1" dirty="0">
                <a:solidFill>
                  <a:schemeClr val="bg1">
                    <a:lumMod val="75000"/>
                  </a:schemeClr>
                </a:solidFill>
              </a:rPr>
              <a:t>Blueprints &gt; Dashboard</a:t>
            </a:r>
            <a:endParaRPr lang="en-US" sz="1000" dirty="0">
              <a:solidFill>
                <a:schemeClr val="bg1">
                  <a:lumMod val="75000"/>
                </a:schemeClr>
              </a:solidFill>
            </a:endParaRPr>
          </a:p>
        </p:txBody>
      </p:sp>
      <p:grpSp>
        <p:nvGrpSpPr>
          <p:cNvPr id="7" name="Group 6">
            <a:extLst>
              <a:ext uri="{FF2B5EF4-FFF2-40B4-BE49-F238E27FC236}">
                <a16:creationId xmlns:a16="http://schemas.microsoft.com/office/drawing/2014/main" id="{51611081-E634-A354-C918-AA19EA4603A7}"/>
              </a:ext>
            </a:extLst>
          </p:cNvPr>
          <p:cNvGrpSpPr/>
          <p:nvPr/>
        </p:nvGrpSpPr>
        <p:grpSpPr>
          <a:xfrm>
            <a:off x="4099194" y="1195985"/>
            <a:ext cx="4894521" cy="3504721"/>
            <a:chOff x="4099194" y="1195985"/>
            <a:chExt cx="4894521" cy="3504721"/>
          </a:xfrm>
        </p:grpSpPr>
        <p:pic>
          <p:nvPicPr>
            <p:cNvPr id="5" name="Picture 4">
              <a:extLst>
                <a:ext uri="{FF2B5EF4-FFF2-40B4-BE49-F238E27FC236}">
                  <a16:creationId xmlns:a16="http://schemas.microsoft.com/office/drawing/2014/main" id="{319E1F4B-7934-CBEF-CEEE-5BBBF294BC57}"/>
                </a:ext>
              </a:extLst>
            </p:cNvPr>
            <p:cNvPicPr>
              <a:picLocks noChangeAspect="1"/>
            </p:cNvPicPr>
            <p:nvPr/>
          </p:nvPicPr>
          <p:blipFill rotWithShape="1">
            <a:blip r:embed="rId2"/>
            <a:srcRect l="7585"/>
            <a:stretch/>
          </p:blipFill>
          <p:spPr>
            <a:xfrm>
              <a:off x="4367776" y="1195985"/>
              <a:ext cx="4625939" cy="3504721"/>
            </a:xfrm>
            <a:prstGeom prst="rect">
              <a:avLst/>
            </a:prstGeom>
          </p:spPr>
        </p:pic>
        <p:pic>
          <p:nvPicPr>
            <p:cNvPr id="6" name="Picture 5">
              <a:extLst>
                <a:ext uri="{FF2B5EF4-FFF2-40B4-BE49-F238E27FC236}">
                  <a16:creationId xmlns:a16="http://schemas.microsoft.com/office/drawing/2014/main" id="{9B69B39A-1939-C248-5010-420268A3619C}"/>
                </a:ext>
              </a:extLst>
            </p:cNvPr>
            <p:cNvPicPr>
              <a:picLocks noChangeAspect="1"/>
            </p:cNvPicPr>
            <p:nvPr/>
          </p:nvPicPr>
          <p:blipFill>
            <a:blip r:embed="rId3"/>
            <a:stretch>
              <a:fillRect/>
            </a:stretch>
          </p:blipFill>
          <p:spPr>
            <a:xfrm>
              <a:off x="4099194" y="1195985"/>
              <a:ext cx="268582" cy="3504721"/>
            </a:xfrm>
            <a:prstGeom prst="rect">
              <a:avLst/>
            </a:prstGeom>
          </p:spPr>
        </p:pic>
      </p:grpSp>
    </p:spTree>
    <p:extLst>
      <p:ext uri="{BB962C8B-B14F-4D97-AF65-F5344CB8AC3E}">
        <p14:creationId xmlns:p14="http://schemas.microsoft.com/office/powerpoint/2010/main" val="1174028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47</a:t>
            </a:fld>
            <a:endParaRPr lang="en-US"/>
          </a:p>
        </p:txBody>
      </p:sp>
      <p:sp>
        <p:nvSpPr>
          <p:cNvPr id="14" name="Content Placeholder 2">
            <a:extLst>
              <a:ext uri="{FF2B5EF4-FFF2-40B4-BE49-F238E27FC236}">
                <a16:creationId xmlns:a16="http://schemas.microsoft.com/office/drawing/2014/main" id="{F33248B5-B38C-9F4C-9CB5-4A977E364B85}"/>
              </a:ext>
            </a:extLst>
          </p:cNvPr>
          <p:cNvSpPr>
            <a:spLocks noGrp="1"/>
          </p:cNvSpPr>
          <p:nvPr>
            <p:ph idx="1"/>
          </p:nvPr>
        </p:nvSpPr>
        <p:spPr>
          <a:xfrm>
            <a:off x="383094" y="1197578"/>
            <a:ext cx="3539767" cy="3594082"/>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the Staged icon is in green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a:lnSpc>
                <a:spcPct val="100000"/>
              </a:lnSpc>
              <a:spcBef>
                <a:spcPts val="900"/>
              </a:spcBef>
            </a:pPr>
            <a:r>
              <a:rPr lang="en-US" sz="1000" dirty="0"/>
              <a:t>The memory utilization of a virtual switch RE can periodically average ~90%. This is expected but does trigger an alarm. By default, the memory threshold of the Device System Health probe is 80%. We will raise the threshold value of this probe to get rid of the high memory anomaly.</a:t>
            </a:r>
          </a:p>
          <a:p>
            <a:pPr marL="171450" indent="-171450">
              <a:lnSpc>
                <a:spcPct val="100000"/>
              </a:lnSpc>
              <a:spcBef>
                <a:spcPts val="900"/>
              </a:spcBef>
              <a:buFont typeface="Arial" panose="020B0604020202020204" pitchFamily="34" charset="0"/>
              <a:buChar char="•"/>
            </a:pPr>
            <a:r>
              <a:rPr lang="en-US" sz="1000" dirty="0"/>
              <a:t>Navigate to </a:t>
            </a:r>
            <a:r>
              <a:rPr lang="en-US" sz="1000" b="1" dirty="0"/>
              <a:t>Analytics &gt; Probes</a:t>
            </a:r>
            <a:r>
              <a:rPr lang="en-US" sz="1000" dirty="0"/>
              <a:t> and click the “Edit” button for the </a:t>
            </a:r>
            <a:r>
              <a:rPr lang="en-US" sz="1000" b="1" dirty="0"/>
              <a:t>Device System Health </a:t>
            </a:r>
            <a:r>
              <a:rPr lang="en-US" sz="1000" dirty="0"/>
              <a:t>probe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Change the </a:t>
            </a:r>
            <a:r>
              <a:rPr lang="en-US" sz="1000" b="1" dirty="0">
                <a:solidFill>
                  <a:schemeClr val="bg1">
                    <a:lumMod val="75000"/>
                  </a:schemeClr>
                </a:solidFill>
              </a:rPr>
              <a:t>Memory utilization threshold</a:t>
            </a:r>
            <a:r>
              <a:rPr lang="en-US" sz="1000" dirty="0">
                <a:solidFill>
                  <a:schemeClr val="bg1">
                    <a:lumMod val="75000"/>
                  </a:schemeClr>
                </a:solidFill>
              </a:rPr>
              <a:t> to 95 and click “Update”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all the status are green in the </a:t>
            </a:r>
            <a:r>
              <a:rPr lang="en-US" sz="1000" b="1" dirty="0">
                <a:solidFill>
                  <a:schemeClr val="bg1">
                    <a:lumMod val="75000"/>
                  </a:schemeClr>
                </a:solidFill>
              </a:rPr>
              <a:t>Blueprints &gt; Dashboard</a:t>
            </a:r>
            <a:endParaRPr lang="en-US" sz="1000" dirty="0">
              <a:solidFill>
                <a:schemeClr val="bg1">
                  <a:lumMod val="75000"/>
                </a:schemeClr>
              </a:solidFill>
            </a:endParaRPr>
          </a:p>
        </p:txBody>
      </p:sp>
      <p:pic>
        <p:nvPicPr>
          <p:cNvPr id="5" name="Picture 4">
            <a:extLst>
              <a:ext uri="{FF2B5EF4-FFF2-40B4-BE49-F238E27FC236}">
                <a16:creationId xmlns:a16="http://schemas.microsoft.com/office/drawing/2014/main" id="{822BDC62-7C0F-67D8-50C8-36BC089F87FE}"/>
              </a:ext>
            </a:extLst>
          </p:cNvPr>
          <p:cNvPicPr>
            <a:picLocks noChangeAspect="1"/>
          </p:cNvPicPr>
          <p:nvPr/>
        </p:nvPicPr>
        <p:blipFill>
          <a:blip r:embed="rId2"/>
          <a:stretch>
            <a:fillRect/>
          </a:stretch>
        </p:blipFill>
        <p:spPr>
          <a:xfrm>
            <a:off x="3922861" y="1410179"/>
            <a:ext cx="5088604" cy="3077996"/>
          </a:xfrm>
          <a:prstGeom prst="rect">
            <a:avLst/>
          </a:prstGeom>
        </p:spPr>
      </p:pic>
    </p:spTree>
    <p:extLst>
      <p:ext uri="{BB962C8B-B14F-4D97-AF65-F5344CB8AC3E}">
        <p14:creationId xmlns:p14="http://schemas.microsoft.com/office/powerpoint/2010/main" val="2117593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C6902F-22B4-5341-B3B6-E4D6CD8DE97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48</a:t>
            </a:fld>
            <a:endParaRPr lang="en-US"/>
          </a:p>
        </p:txBody>
      </p:sp>
      <p:sp>
        <p:nvSpPr>
          <p:cNvPr id="12" name="Content Placeholder 2">
            <a:extLst>
              <a:ext uri="{FF2B5EF4-FFF2-40B4-BE49-F238E27FC236}">
                <a16:creationId xmlns:a16="http://schemas.microsoft.com/office/drawing/2014/main" id="{945D0F6B-B417-BC42-8BAD-343F70E853C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the </a:t>
            </a:r>
            <a:r>
              <a:rPr lang="en-US" sz="1000" b="1" dirty="0">
                <a:solidFill>
                  <a:schemeClr val="bg1">
                    <a:lumMod val="75000"/>
                  </a:schemeClr>
                </a:solidFill>
              </a:rPr>
              <a:t>Staged</a:t>
            </a:r>
            <a:r>
              <a:rPr lang="en-US" sz="1000" dirty="0">
                <a:solidFill>
                  <a:schemeClr val="bg1">
                    <a:lumMod val="75000"/>
                  </a:schemeClr>
                </a:solidFill>
              </a:rPr>
              <a:t> icon is in green.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a:lnSpc>
                <a:spcPct val="100000"/>
              </a:lnSpc>
              <a:spcBef>
                <a:spcPts val="900"/>
              </a:spcBef>
            </a:pPr>
            <a:r>
              <a:rPr lang="en-US" sz="1000" dirty="0">
                <a:solidFill>
                  <a:schemeClr val="bg1">
                    <a:lumMod val="75000"/>
                  </a:schemeClr>
                </a:solidFill>
              </a:rPr>
              <a:t>The memory utilization of a virtual switch RE can periodically average ~90%. This is expected but does trigger an alarm. By default, the memory threshold of the Device System Health probe is 80%. We will raise the threshold value of this probe to get rid of the high memory anomaly.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Navigate to </a:t>
            </a:r>
            <a:r>
              <a:rPr lang="en-US" sz="1000" b="1" dirty="0">
                <a:solidFill>
                  <a:schemeClr val="bg1">
                    <a:lumMod val="75000"/>
                  </a:schemeClr>
                </a:solidFill>
              </a:rPr>
              <a:t>Analytics &gt; Probes</a:t>
            </a:r>
            <a:r>
              <a:rPr lang="en-US" sz="1000" dirty="0">
                <a:solidFill>
                  <a:schemeClr val="bg1">
                    <a:lumMod val="75000"/>
                  </a:schemeClr>
                </a:solidFill>
              </a:rPr>
              <a:t> and click the “Edit” button for the </a:t>
            </a:r>
            <a:r>
              <a:rPr lang="en-US" sz="1000" b="1" dirty="0">
                <a:solidFill>
                  <a:schemeClr val="bg1">
                    <a:lumMod val="75000"/>
                  </a:schemeClr>
                </a:solidFill>
              </a:rPr>
              <a:t>Device System Health </a:t>
            </a:r>
            <a:r>
              <a:rPr lang="en-US" sz="1000" dirty="0">
                <a:solidFill>
                  <a:schemeClr val="bg1">
                    <a:lumMod val="75000"/>
                  </a:schemeClr>
                </a:solidFill>
              </a:rPr>
              <a:t>probe</a:t>
            </a:r>
          </a:p>
          <a:p>
            <a:pPr marL="171450" indent="-171450">
              <a:lnSpc>
                <a:spcPct val="100000"/>
              </a:lnSpc>
              <a:spcBef>
                <a:spcPts val="900"/>
              </a:spcBef>
              <a:buFont typeface="Arial" panose="020B0604020202020204" pitchFamily="34" charset="0"/>
              <a:buChar char="•"/>
            </a:pPr>
            <a:r>
              <a:rPr lang="en-US" sz="1000" dirty="0"/>
              <a:t>Change the </a:t>
            </a:r>
            <a:r>
              <a:rPr lang="en-US" sz="1000" b="1" dirty="0"/>
              <a:t>Memory utilization threshold</a:t>
            </a:r>
            <a:r>
              <a:rPr lang="en-US" sz="1000" dirty="0"/>
              <a:t> to </a:t>
            </a:r>
            <a:r>
              <a:rPr lang="en-US" sz="1000" dirty="0">
                <a:solidFill>
                  <a:srgbClr val="0070C0"/>
                </a:solidFill>
              </a:rPr>
              <a:t>95</a:t>
            </a:r>
            <a:r>
              <a:rPr lang="en-US" sz="1000" dirty="0"/>
              <a:t> and click “Update”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all the status are green in the </a:t>
            </a:r>
            <a:r>
              <a:rPr lang="en-US" sz="1000" b="1" dirty="0">
                <a:solidFill>
                  <a:schemeClr val="bg1">
                    <a:lumMod val="75000"/>
                  </a:schemeClr>
                </a:solidFill>
              </a:rPr>
              <a:t>Blueprints &gt; Dashboard</a:t>
            </a:r>
            <a:endParaRPr lang="en-US" sz="1000" dirty="0">
              <a:solidFill>
                <a:schemeClr val="bg1">
                  <a:lumMod val="75000"/>
                </a:schemeClr>
              </a:solidFill>
            </a:endParaRPr>
          </a:p>
        </p:txBody>
      </p:sp>
      <p:cxnSp>
        <p:nvCxnSpPr>
          <p:cNvPr id="10" name="Straight Arrow Connector 9">
            <a:extLst>
              <a:ext uri="{FF2B5EF4-FFF2-40B4-BE49-F238E27FC236}">
                <a16:creationId xmlns:a16="http://schemas.microsoft.com/office/drawing/2014/main" id="{B1CA59EF-8FD7-844D-902D-E65F999156ED}"/>
              </a:ext>
            </a:extLst>
          </p:cNvPr>
          <p:cNvCxnSpPr>
            <a:cxnSpLocks/>
            <a:stCxn id="16" idx="1"/>
          </p:cNvCxnSpPr>
          <p:nvPr/>
        </p:nvCxnSpPr>
        <p:spPr>
          <a:xfrm flipH="1">
            <a:off x="5313145" y="2850139"/>
            <a:ext cx="1388659" cy="18181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FA098A-501A-E740-A747-22EB449D2DDC}"/>
              </a:ext>
            </a:extLst>
          </p:cNvPr>
          <p:cNvGrpSpPr/>
          <p:nvPr/>
        </p:nvGrpSpPr>
        <p:grpSpPr>
          <a:xfrm>
            <a:off x="6599946" y="2742189"/>
            <a:ext cx="781063" cy="207749"/>
            <a:chOff x="6419077" y="1667919"/>
            <a:chExt cx="781063" cy="207749"/>
          </a:xfrm>
        </p:grpSpPr>
        <p:sp>
          <p:nvSpPr>
            <p:cNvPr id="13" name="Oval 12">
              <a:extLst>
                <a:ext uri="{FF2B5EF4-FFF2-40B4-BE49-F238E27FC236}">
                  <a16:creationId xmlns:a16="http://schemas.microsoft.com/office/drawing/2014/main" id="{2A967317-8257-E94E-AAE3-F9D7F26B0A9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8CC366E9-227F-BA42-8C65-524723C090B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8" name="Rectangle 17">
              <a:extLst>
                <a:ext uri="{FF2B5EF4-FFF2-40B4-BE49-F238E27FC236}">
                  <a16:creationId xmlns:a16="http://schemas.microsoft.com/office/drawing/2014/main" id="{2FAD8EFC-18F9-2C4C-B021-9E188742CD78}"/>
                </a:ext>
              </a:extLst>
            </p:cNvPr>
            <p:cNvSpPr/>
            <p:nvPr/>
          </p:nvSpPr>
          <p:spPr>
            <a:xfrm>
              <a:off x="6618249" y="1710238"/>
              <a:ext cx="58189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Change to 95</a:t>
              </a:r>
            </a:p>
          </p:txBody>
        </p:sp>
      </p:grpSp>
      <p:cxnSp>
        <p:nvCxnSpPr>
          <p:cNvPr id="19" name="Straight Arrow Connector 18">
            <a:extLst>
              <a:ext uri="{FF2B5EF4-FFF2-40B4-BE49-F238E27FC236}">
                <a16:creationId xmlns:a16="http://schemas.microsoft.com/office/drawing/2014/main" id="{8C3F2B46-AE58-FF4C-B953-52AF816B8B3A}"/>
              </a:ext>
            </a:extLst>
          </p:cNvPr>
          <p:cNvCxnSpPr>
            <a:cxnSpLocks/>
            <a:stCxn id="23" idx="1"/>
          </p:cNvCxnSpPr>
          <p:nvPr/>
        </p:nvCxnSpPr>
        <p:spPr>
          <a:xfrm>
            <a:off x="7560464" y="3894622"/>
            <a:ext cx="139747" cy="35011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D872204-EDE3-A042-AA36-8810BB446862}"/>
              </a:ext>
            </a:extLst>
          </p:cNvPr>
          <p:cNvGrpSpPr/>
          <p:nvPr/>
        </p:nvGrpSpPr>
        <p:grpSpPr>
          <a:xfrm>
            <a:off x="7458606" y="3786672"/>
            <a:ext cx="190758" cy="207749"/>
            <a:chOff x="6419077" y="1667919"/>
            <a:chExt cx="190758" cy="207749"/>
          </a:xfrm>
        </p:grpSpPr>
        <p:sp>
          <p:nvSpPr>
            <p:cNvPr id="22" name="Oval 21">
              <a:extLst>
                <a:ext uri="{FF2B5EF4-FFF2-40B4-BE49-F238E27FC236}">
                  <a16:creationId xmlns:a16="http://schemas.microsoft.com/office/drawing/2014/main" id="{A4D3841B-58D3-544E-8DD7-07295ADFA86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47F9420F-1C16-3B4C-A9FC-6D4DB99B826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611847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49</a:t>
            </a:fld>
            <a:endParaRPr lang="en-US"/>
          </a:p>
        </p:txBody>
      </p:sp>
      <p:sp>
        <p:nvSpPr>
          <p:cNvPr id="8" name="Content Placeholder 2">
            <a:extLst>
              <a:ext uri="{FF2B5EF4-FFF2-40B4-BE49-F238E27FC236}">
                <a16:creationId xmlns:a16="http://schemas.microsoft.com/office/drawing/2014/main" id="{F4DA5640-0851-774C-8269-8E593770D747}"/>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the </a:t>
            </a:r>
            <a:r>
              <a:rPr lang="en-US" sz="1000" b="1" dirty="0">
                <a:solidFill>
                  <a:schemeClr val="bg1">
                    <a:lumMod val="75000"/>
                  </a:schemeClr>
                </a:solidFill>
              </a:rPr>
              <a:t>Staged</a:t>
            </a:r>
            <a:r>
              <a:rPr lang="en-US" sz="1000" dirty="0">
                <a:solidFill>
                  <a:schemeClr val="bg1">
                    <a:lumMod val="75000"/>
                  </a:schemeClr>
                </a:solidFill>
              </a:rPr>
              <a:t> icon is in green.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a:lnSpc>
                <a:spcPct val="100000"/>
              </a:lnSpc>
              <a:spcBef>
                <a:spcPts val="900"/>
              </a:spcBef>
            </a:pPr>
            <a:r>
              <a:rPr lang="en-US" sz="1000" dirty="0">
                <a:solidFill>
                  <a:schemeClr val="bg1">
                    <a:lumMod val="75000"/>
                  </a:schemeClr>
                </a:solidFill>
              </a:rPr>
              <a:t>The memory utilization of a virtual switch RE can periodically average ~90%. This is expected but does trigger an alarm. By default, the memory threshold of the Device System Health probe is 80%. We will raise the threshold value of this probe to get rid of the high memory anomaly.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Navigate to </a:t>
            </a:r>
            <a:r>
              <a:rPr lang="en-US" sz="1000" b="1" dirty="0">
                <a:solidFill>
                  <a:schemeClr val="bg1">
                    <a:lumMod val="75000"/>
                  </a:schemeClr>
                </a:solidFill>
              </a:rPr>
              <a:t>Analytics &gt; Probes</a:t>
            </a:r>
            <a:r>
              <a:rPr lang="en-US" sz="1000" dirty="0">
                <a:solidFill>
                  <a:schemeClr val="bg1">
                    <a:lumMod val="75000"/>
                  </a:schemeClr>
                </a:solidFill>
              </a:rPr>
              <a:t> and click the “Edit” button for the </a:t>
            </a:r>
            <a:r>
              <a:rPr lang="en-US" sz="1000" b="1" dirty="0">
                <a:solidFill>
                  <a:schemeClr val="bg1">
                    <a:lumMod val="75000"/>
                  </a:schemeClr>
                </a:solidFill>
              </a:rPr>
              <a:t>Device System Health </a:t>
            </a:r>
            <a:r>
              <a:rPr lang="en-US" sz="1000" dirty="0">
                <a:solidFill>
                  <a:schemeClr val="bg1">
                    <a:lumMod val="75000"/>
                  </a:schemeClr>
                </a:solidFill>
              </a:rPr>
              <a:t>probe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Change the </a:t>
            </a:r>
            <a:r>
              <a:rPr lang="en-US" sz="1000" b="1" dirty="0">
                <a:solidFill>
                  <a:schemeClr val="bg1">
                    <a:lumMod val="75000"/>
                  </a:schemeClr>
                </a:solidFill>
              </a:rPr>
              <a:t>Memory utilization threshold</a:t>
            </a:r>
            <a:r>
              <a:rPr lang="en-US" sz="1000" dirty="0">
                <a:solidFill>
                  <a:schemeClr val="bg1">
                    <a:lumMod val="75000"/>
                  </a:schemeClr>
                </a:solidFill>
              </a:rPr>
              <a:t> to 95 and click “Update”</a:t>
            </a:r>
          </a:p>
          <a:p>
            <a:pPr marL="171450" indent="-171450">
              <a:lnSpc>
                <a:spcPct val="100000"/>
              </a:lnSpc>
              <a:spcBef>
                <a:spcPts val="900"/>
              </a:spcBef>
              <a:buFont typeface="Arial" panose="020B0604020202020204" pitchFamily="34" charset="0"/>
              <a:buChar char="•"/>
            </a:pPr>
            <a:r>
              <a:rPr lang="en-US" sz="1000" dirty="0"/>
              <a:t>Verify all the status are green in the </a:t>
            </a:r>
            <a:r>
              <a:rPr lang="en-US" sz="1000" b="1" dirty="0"/>
              <a:t>Blueprints &gt; Dashboard</a:t>
            </a:r>
            <a:endParaRPr lang="en-US" sz="1000" dirty="0"/>
          </a:p>
          <a:p>
            <a:pPr marL="285750" indent="-285750">
              <a:lnSpc>
                <a:spcPct val="100000"/>
              </a:lnSpc>
              <a:spcBef>
                <a:spcPts val="900"/>
              </a:spcBef>
              <a:buFont typeface="Arial" panose="020B0604020202020204" pitchFamily="34" charset="0"/>
              <a:buChar char="•"/>
            </a:pPr>
            <a:endParaRPr lang="en-US" sz="1000" dirty="0"/>
          </a:p>
        </p:txBody>
      </p:sp>
      <p:pic>
        <p:nvPicPr>
          <p:cNvPr id="6" name="Picture 5">
            <a:extLst>
              <a:ext uri="{FF2B5EF4-FFF2-40B4-BE49-F238E27FC236}">
                <a16:creationId xmlns:a16="http://schemas.microsoft.com/office/drawing/2014/main" id="{9D48A850-C62B-C874-E879-021CF6C09D23}"/>
              </a:ext>
            </a:extLst>
          </p:cNvPr>
          <p:cNvPicPr>
            <a:picLocks noChangeAspect="1"/>
          </p:cNvPicPr>
          <p:nvPr/>
        </p:nvPicPr>
        <p:blipFill>
          <a:blip r:embed="rId2"/>
          <a:stretch>
            <a:fillRect/>
          </a:stretch>
        </p:blipFill>
        <p:spPr>
          <a:xfrm>
            <a:off x="4003039" y="1197577"/>
            <a:ext cx="4995084" cy="3504721"/>
          </a:xfrm>
          <a:prstGeom prst="rect">
            <a:avLst/>
          </a:prstGeom>
        </p:spPr>
      </p:pic>
      <p:pic>
        <p:nvPicPr>
          <p:cNvPr id="9" name="Picture 8">
            <a:extLst>
              <a:ext uri="{FF2B5EF4-FFF2-40B4-BE49-F238E27FC236}">
                <a16:creationId xmlns:a16="http://schemas.microsoft.com/office/drawing/2014/main" id="{24408E61-52FA-0521-369D-5084B050841A}"/>
              </a:ext>
            </a:extLst>
          </p:cNvPr>
          <p:cNvPicPr>
            <a:picLocks noChangeAspect="1"/>
          </p:cNvPicPr>
          <p:nvPr/>
        </p:nvPicPr>
        <p:blipFill>
          <a:blip r:embed="rId3"/>
          <a:stretch>
            <a:fillRect/>
          </a:stretch>
        </p:blipFill>
        <p:spPr>
          <a:xfrm>
            <a:off x="4461575" y="2636570"/>
            <a:ext cx="1991593" cy="1861263"/>
          </a:xfrm>
          <a:prstGeom prst="rect">
            <a:avLst/>
          </a:prstGeom>
        </p:spPr>
      </p:pic>
    </p:spTree>
    <p:extLst>
      <p:ext uri="{BB962C8B-B14F-4D97-AF65-F5344CB8AC3E}">
        <p14:creationId xmlns:p14="http://schemas.microsoft.com/office/powerpoint/2010/main" val="285385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ASN Pools and IP Pools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Resources &gt; ASN Pools</a:t>
            </a:r>
            <a:r>
              <a:rPr lang="en-US" sz="1000" dirty="0"/>
              <a:t>, and create the following two ASN pools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Resources &gt; IP Pools </a:t>
            </a:r>
            <a:r>
              <a:rPr lang="en-US" sz="1000" dirty="0">
                <a:solidFill>
                  <a:schemeClr val="bg1">
                    <a:lumMod val="75000"/>
                  </a:schemeClr>
                </a:solidFill>
              </a:rPr>
              <a:t>and create the following five IP address pools</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a:t>
            </a:fld>
            <a:endParaRPr lang="en-US"/>
          </a:p>
        </p:txBody>
      </p:sp>
      <p:graphicFrame>
        <p:nvGraphicFramePr>
          <p:cNvPr id="7" name="Table 10">
            <a:extLst>
              <a:ext uri="{FF2B5EF4-FFF2-40B4-BE49-F238E27FC236}">
                <a16:creationId xmlns:a16="http://schemas.microsoft.com/office/drawing/2014/main" id="{B769A1BC-CD91-4D45-9D91-FEACFFBFAD1E}"/>
              </a:ext>
            </a:extLst>
          </p:cNvPr>
          <p:cNvGraphicFramePr>
            <a:graphicFrameLocks noGrp="1"/>
          </p:cNvGraphicFramePr>
          <p:nvPr>
            <p:extLst>
              <p:ext uri="{D42A27DB-BD31-4B8C-83A1-F6EECF244321}">
                <p14:modId xmlns:p14="http://schemas.microsoft.com/office/powerpoint/2010/main" val="1854196185"/>
              </p:ext>
            </p:extLst>
          </p:nvPr>
        </p:nvGraphicFramePr>
        <p:xfrm>
          <a:off x="507393" y="1593565"/>
          <a:ext cx="3208788" cy="64008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Name</a:t>
                      </a:r>
                    </a:p>
                  </a:txBody>
                  <a:tcPr/>
                </a:tc>
                <a:tc>
                  <a:txBody>
                    <a:bodyPr/>
                    <a:lstStyle/>
                    <a:p>
                      <a:r>
                        <a:rPr lang="en-US" sz="800" b="0"/>
                        <a:t>Ranges</a:t>
                      </a:r>
                    </a:p>
                  </a:txBody>
                  <a:tcPr/>
                </a:tc>
                <a:extLst>
                  <a:ext uri="{0D108BD9-81ED-4DB2-BD59-A6C34878D82A}">
                    <a16:rowId xmlns:a16="http://schemas.microsoft.com/office/drawing/2014/main" val="3501326622"/>
                  </a:ext>
                </a:extLst>
              </a:tr>
              <a:tr h="0">
                <a:tc>
                  <a:txBody>
                    <a:bodyPr/>
                    <a:lstStyle/>
                    <a:p>
                      <a:r>
                        <a:rPr lang="en-US" sz="800" dirty="0">
                          <a:solidFill>
                            <a:srgbClr val="3C3C3C"/>
                          </a:solidFill>
                        </a:rPr>
                        <a:t>DC-A</a:t>
                      </a:r>
                    </a:p>
                  </a:txBody>
                  <a:tcPr/>
                </a:tc>
                <a:tc>
                  <a:txBody>
                    <a:bodyPr/>
                    <a:lstStyle/>
                    <a:p>
                      <a:r>
                        <a:rPr lang="en-US" sz="800">
                          <a:solidFill>
                            <a:srgbClr val="3C3C3C"/>
                          </a:solidFill>
                        </a:rPr>
                        <a:t>65100 – 65199</a:t>
                      </a:r>
                    </a:p>
                  </a:txBody>
                  <a:tcPr/>
                </a:tc>
                <a:extLst>
                  <a:ext uri="{0D108BD9-81ED-4DB2-BD59-A6C34878D82A}">
                    <a16:rowId xmlns:a16="http://schemas.microsoft.com/office/drawing/2014/main" val="2893093250"/>
                  </a:ext>
                </a:extLst>
              </a:tr>
              <a:tr h="0">
                <a:tc>
                  <a:txBody>
                    <a:bodyPr/>
                    <a:lstStyle/>
                    <a:p>
                      <a:r>
                        <a:rPr lang="en-US" sz="800" dirty="0">
                          <a:solidFill>
                            <a:srgbClr val="3C3C3C"/>
                          </a:solidFill>
                        </a:rPr>
                        <a:t>DC-B</a:t>
                      </a:r>
                    </a:p>
                  </a:txBody>
                  <a:tcPr/>
                </a:tc>
                <a:tc>
                  <a:txBody>
                    <a:bodyPr/>
                    <a:lstStyle/>
                    <a:p>
                      <a:r>
                        <a:rPr lang="en-US" sz="800">
                          <a:solidFill>
                            <a:srgbClr val="3C3C3C"/>
                          </a:solidFill>
                        </a:rPr>
                        <a:t>65200 – 65299</a:t>
                      </a:r>
                    </a:p>
                  </a:txBody>
                  <a:tcPr/>
                </a:tc>
                <a:extLst>
                  <a:ext uri="{0D108BD9-81ED-4DB2-BD59-A6C34878D82A}">
                    <a16:rowId xmlns:a16="http://schemas.microsoft.com/office/drawing/2014/main" val="2228261454"/>
                  </a:ext>
                </a:extLst>
              </a:tr>
            </a:tbl>
          </a:graphicData>
        </a:graphic>
      </p:graphicFrame>
      <p:graphicFrame>
        <p:nvGraphicFramePr>
          <p:cNvPr id="8" name="Table 10">
            <a:extLst>
              <a:ext uri="{FF2B5EF4-FFF2-40B4-BE49-F238E27FC236}">
                <a16:creationId xmlns:a16="http://schemas.microsoft.com/office/drawing/2014/main" id="{52EE95C8-48C9-E14C-BF21-52BDC472FEC4}"/>
              </a:ext>
            </a:extLst>
          </p:cNvPr>
          <p:cNvGraphicFramePr>
            <a:graphicFrameLocks noGrp="1"/>
          </p:cNvGraphicFramePr>
          <p:nvPr>
            <p:extLst>
              <p:ext uri="{D42A27DB-BD31-4B8C-83A1-F6EECF244321}">
                <p14:modId xmlns:p14="http://schemas.microsoft.com/office/powerpoint/2010/main" val="2334371489"/>
              </p:ext>
            </p:extLst>
          </p:nvPr>
        </p:nvGraphicFramePr>
        <p:xfrm>
          <a:off x="507393" y="2827892"/>
          <a:ext cx="3208788" cy="128016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Name</a:t>
                      </a:r>
                    </a:p>
                  </a:txBody>
                  <a:tcPr/>
                </a:tc>
                <a:tc>
                  <a:txBody>
                    <a:bodyPr/>
                    <a:lstStyle/>
                    <a:p>
                      <a:r>
                        <a:rPr lang="en-US" sz="800" b="0"/>
                        <a:t>Subnets</a:t>
                      </a:r>
                    </a:p>
                  </a:txBody>
                  <a:tcPr/>
                </a:tc>
                <a:extLst>
                  <a:ext uri="{0D108BD9-81ED-4DB2-BD59-A6C34878D82A}">
                    <a16:rowId xmlns:a16="http://schemas.microsoft.com/office/drawing/2014/main" val="3501326622"/>
                  </a:ext>
                </a:extLst>
              </a:tr>
              <a:tr h="0">
                <a:tc>
                  <a:txBody>
                    <a:bodyPr/>
                    <a:lstStyle/>
                    <a:p>
                      <a:r>
                        <a:rPr lang="en-US" sz="800" dirty="0">
                          <a:solidFill>
                            <a:schemeClr val="bg1">
                              <a:lumMod val="75000"/>
                            </a:schemeClr>
                          </a:solidFill>
                        </a:rPr>
                        <a:t>DC-A Loopback</a:t>
                      </a:r>
                    </a:p>
                  </a:txBody>
                  <a:tcPr/>
                </a:tc>
                <a:tc>
                  <a:txBody>
                    <a:bodyPr/>
                    <a:lstStyle/>
                    <a:p>
                      <a:r>
                        <a:rPr lang="en-US" sz="800">
                          <a:solidFill>
                            <a:schemeClr val="bg1">
                              <a:lumMod val="75000"/>
                            </a:schemeClr>
                          </a:solidFill>
                        </a:rPr>
                        <a:t>192.168.1.0/24</a:t>
                      </a:r>
                    </a:p>
                  </a:txBody>
                  <a:tcPr/>
                </a:tc>
                <a:extLst>
                  <a:ext uri="{0D108BD9-81ED-4DB2-BD59-A6C34878D82A}">
                    <a16:rowId xmlns:a16="http://schemas.microsoft.com/office/drawing/2014/main" val="2893093250"/>
                  </a:ext>
                </a:extLst>
              </a:tr>
              <a:tr h="0">
                <a:tc>
                  <a:txBody>
                    <a:bodyPr/>
                    <a:lstStyle/>
                    <a:p>
                      <a:r>
                        <a:rPr lang="en-US" sz="800" dirty="0">
                          <a:solidFill>
                            <a:schemeClr val="bg1">
                              <a:lumMod val="75000"/>
                            </a:schemeClr>
                          </a:solidFill>
                        </a:rPr>
                        <a:t>DC-B Loopback</a:t>
                      </a:r>
                    </a:p>
                  </a:txBody>
                  <a:tcPr/>
                </a:tc>
                <a:tc>
                  <a:txBody>
                    <a:bodyPr/>
                    <a:lstStyle/>
                    <a:p>
                      <a:r>
                        <a:rPr lang="en-US" sz="800">
                          <a:solidFill>
                            <a:schemeClr val="bg1">
                              <a:lumMod val="75000"/>
                            </a:schemeClr>
                          </a:solidFill>
                        </a:rPr>
                        <a:t>192.168.2.0/24</a:t>
                      </a:r>
                    </a:p>
                  </a:txBody>
                  <a:tcPr/>
                </a:tc>
                <a:extLst>
                  <a:ext uri="{0D108BD9-81ED-4DB2-BD59-A6C34878D82A}">
                    <a16:rowId xmlns:a16="http://schemas.microsoft.com/office/drawing/2014/main" val="2228261454"/>
                  </a:ext>
                </a:extLst>
              </a:tr>
              <a:tr h="0">
                <a:tc>
                  <a:txBody>
                    <a:bodyPr/>
                    <a:lstStyle/>
                    <a:p>
                      <a:r>
                        <a:rPr lang="en-US" sz="800" dirty="0">
                          <a:solidFill>
                            <a:schemeClr val="bg1">
                              <a:lumMod val="75000"/>
                            </a:schemeClr>
                          </a:solidFill>
                        </a:rPr>
                        <a:t>DC-A Fabric</a:t>
                      </a:r>
                    </a:p>
                  </a:txBody>
                  <a:tcPr/>
                </a:tc>
                <a:tc>
                  <a:txBody>
                    <a:bodyPr/>
                    <a:lstStyle/>
                    <a:p>
                      <a:r>
                        <a:rPr lang="en-US" sz="800">
                          <a:solidFill>
                            <a:schemeClr val="bg1">
                              <a:lumMod val="75000"/>
                            </a:schemeClr>
                          </a:solidFill>
                        </a:rPr>
                        <a:t>10.1.0.0/16</a:t>
                      </a:r>
                    </a:p>
                  </a:txBody>
                  <a:tcPr/>
                </a:tc>
                <a:extLst>
                  <a:ext uri="{0D108BD9-81ED-4DB2-BD59-A6C34878D82A}">
                    <a16:rowId xmlns:a16="http://schemas.microsoft.com/office/drawing/2014/main" val="1555010576"/>
                  </a:ext>
                </a:extLst>
              </a:tr>
              <a:tr h="0">
                <a:tc>
                  <a:txBody>
                    <a:bodyPr/>
                    <a:lstStyle/>
                    <a:p>
                      <a:r>
                        <a:rPr lang="en-US" sz="800" dirty="0">
                          <a:solidFill>
                            <a:schemeClr val="bg1">
                              <a:lumMod val="75000"/>
                            </a:schemeClr>
                          </a:solidFill>
                        </a:rPr>
                        <a:t>DC-B Fabric</a:t>
                      </a:r>
                    </a:p>
                  </a:txBody>
                  <a:tcPr/>
                </a:tc>
                <a:tc>
                  <a:txBody>
                    <a:bodyPr/>
                    <a:lstStyle/>
                    <a:p>
                      <a:r>
                        <a:rPr lang="en-US" sz="800">
                          <a:solidFill>
                            <a:schemeClr val="bg1">
                              <a:lumMod val="75000"/>
                            </a:schemeClr>
                          </a:solidFill>
                        </a:rPr>
                        <a:t>10.2.0.0/16</a:t>
                      </a:r>
                    </a:p>
                  </a:txBody>
                  <a:tcPr/>
                </a:tc>
                <a:extLst>
                  <a:ext uri="{0D108BD9-81ED-4DB2-BD59-A6C34878D82A}">
                    <a16:rowId xmlns:a16="http://schemas.microsoft.com/office/drawing/2014/main" val="2271998904"/>
                  </a:ext>
                </a:extLst>
              </a:tr>
              <a:tr h="0">
                <a:tc>
                  <a:txBody>
                    <a:bodyPr/>
                    <a:lstStyle/>
                    <a:p>
                      <a:r>
                        <a:rPr lang="en-US" sz="800">
                          <a:solidFill>
                            <a:schemeClr val="bg1">
                              <a:lumMod val="75000"/>
                            </a:schemeClr>
                          </a:solidFill>
                        </a:rPr>
                        <a:t>External Link</a:t>
                      </a:r>
                    </a:p>
                  </a:txBody>
                  <a:tcPr/>
                </a:tc>
                <a:tc>
                  <a:txBody>
                    <a:bodyPr/>
                    <a:lstStyle/>
                    <a:p>
                      <a:r>
                        <a:rPr lang="en-US" sz="800">
                          <a:solidFill>
                            <a:schemeClr val="bg1">
                              <a:lumMod val="75000"/>
                            </a:schemeClr>
                          </a:solidFill>
                        </a:rPr>
                        <a:t>10.3.0.0/16</a:t>
                      </a:r>
                    </a:p>
                  </a:txBody>
                  <a:tcPr/>
                </a:tc>
                <a:extLst>
                  <a:ext uri="{0D108BD9-81ED-4DB2-BD59-A6C34878D82A}">
                    <a16:rowId xmlns:a16="http://schemas.microsoft.com/office/drawing/2014/main" val="1073768574"/>
                  </a:ext>
                </a:extLst>
              </a:tr>
            </a:tbl>
          </a:graphicData>
        </a:graphic>
      </p:graphicFrame>
      <p:pic>
        <p:nvPicPr>
          <p:cNvPr id="19" name="Picture 18">
            <a:extLst>
              <a:ext uri="{FF2B5EF4-FFF2-40B4-BE49-F238E27FC236}">
                <a16:creationId xmlns:a16="http://schemas.microsoft.com/office/drawing/2014/main" id="{E462836F-6FB3-EF8E-27AE-3A1992E90EBF}"/>
              </a:ext>
            </a:extLst>
          </p:cNvPr>
          <p:cNvPicPr>
            <a:picLocks noChangeAspect="1"/>
          </p:cNvPicPr>
          <p:nvPr/>
        </p:nvPicPr>
        <p:blipFill>
          <a:blip r:embed="rId3"/>
          <a:stretch>
            <a:fillRect/>
          </a:stretch>
        </p:blipFill>
        <p:spPr>
          <a:xfrm>
            <a:off x="5062407" y="1062902"/>
            <a:ext cx="1960185" cy="1532751"/>
          </a:xfrm>
          <a:prstGeom prst="rect">
            <a:avLst/>
          </a:prstGeom>
        </p:spPr>
      </p:pic>
      <p:pic>
        <p:nvPicPr>
          <p:cNvPr id="6" name="Picture 5">
            <a:extLst>
              <a:ext uri="{FF2B5EF4-FFF2-40B4-BE49-F238E27FC236}">
                <a16:creationId xmlns:a16="http://schemas.microsoft.com/office/drawing/2014/main" id="{9543627C-9A76-F4F9-A060-A593AAF18A4E}"/>
              </a:ext>
            </a:extLst>
          </p:cNvPr>
          <p:cNvPicPr>
            <a:picLocks noChangeAspect="1"/>
          </p:cNvPicPr>
          <p:nvPr/>
        </p:nvPicPr>
        <p:blipFill>
          <a:blip r:embed="rId4"/>
          <a:stretch>
            <a:fillRect/>
          </a:stretch>
        </p:blipFill>
        <p:spPr>
          <a:xfrm>
            <a:off x="3922861" y="2791148"/>
            <a:ext cx="5041904" cy="1576341"/>
          </a:xfrm>
          <a:prstGeom prst="rect">
            <a:avLst/>
          </a:prstGeom>
        </p:spPr>
      </p:pic>
    </p:spTree>
    <p:extLst>
      <p:ext uri="{BB962C8B-B14F-4D97-AF65-F5344CB8AC3E}">
        <p14:creationId xmlns:p14="http://schemas.microsoft.com/office/powerpoint/2010/main" val="3103273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Updating the Cable Map!</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a:lnSpc>
                <a:spcPct val="100000"/>
              </a:lnSpc>
              <a:spcBef>
                <a:spcPts val="900"/>
              </a:spcBef>
            </a:pPr>
            <a:r>
              <a:rPr lang="en-US" sz="1000" i="1" dirty="0"/>
              <a:t>Did you catch it? We never told the DC-A blueprint what interfaces were interconnecting our fabric devices!</a:t>
            </a:r>
          </a:p>
          <a:p>
            <a:pPr marL="171450" indent="-171450">
              <a:lnSpc>
                <a:spcPct val="100000"/>
              </a:lnSpc>
              <a:spcBef>
                <a:spcPts val="900"/>
              </a:spcBef>
              <a:buFont typeface="Arial" panose="020B0604020202020204" pitchFamily="34" charset="0"/>
              <a:buChar char="•"/>
            </a:pPr>
            <a:r>
              <a:rPr lang="en-US" sz="1000" dirty="0"/>
              <a:t>Go to </a:t>
            </a:r>
            <a:r>
              <a:rPr lang="en-US" sz="1000" b="1" dirty="0"/>
              <a:t>Staged &gt; Links </a:t>
            </a:r>
            <a:r>
              <a:rPr lang="en-US" sz="1000" dirty="0"/>
              <a:t>and click the swirling arrows to fetch/sync the LLDP information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Update the cable map so it matches the physical topology of your lab</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50</a:t>
            </a:fld>
            <a:endParaRPr lang="en-US"/>
          </a:p>
        </p:txBody>
      </p:sp>
      <p:sp>
        <p:nvSpPr>
          <p:cNvPr id="5" name="Rectangle 4">
            <a:extLst>
              <a:ext uri="{FF2B5EF4-FFF2-40B4-BE49-F238E27FC236}">
                <a16:creationId xmlns:a16="http://schemas.microsoft.com/office/drawing/2014/main" id="{B5726E74-C747-787E-DEA1-F326D82EAFE9}"/>
              </a:ext>
            </a:extLst>
          </p:cNvPr>
          <p:cNvSpPr/>
          <p:nvPr/>
        </p:nvSpPr>
        <p:spPr>
          <a:xfrm>
            <a:off x="4034119" y="1141921"/>
            <a:ext cx="5032188" cy="3706158"/>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FF374E-C300-1B29-D18C-93858C44EE1B}"/>
              </a:ext>
            </a:extLst>
          </p:cNvPr>
          <p:cNvSpPr txBox="1"/>
          <p:nvPr/>
        </p:nvSpPr>
        <p:spPr>
          <a:xfrm>
            <a:off x="6126859" y="2844959"/>
            <a:ext cx="846707" cy="253916"/>
          </a:xfrm>
          <a:prstGeom prst="rect">
            <a:avLst/>
          </a:prstGeom>
          <a:noFill/>
        </p:spPr>
        <p:txBody>
          <a:bodyPr wrap="none" rtlCol="0">
            <a:spAutoFit/>
          </a:bodyPr>
          <a:lstStyle/>
          <a:p>
            <a:pPr algn="ctr"/>
            <a:r>
              <a:rPr lang="en-US" sz="1000" dirty="0"/>
              <a:t>Screenshot</a:t>
            </a:r>
          </a:p>
        </p:txBody>
      </p:sp>
      <p:pic>
        <p:nvPicPr>
          <p:cNvPr id="10" name="Picture 9">
            <a:extLst>
              <a:ext uri="{FF2B5EF4-FFF2-40B4-BE49-F238E27FC236}">
                <a16:creationId xmlns:a16="http://schemas.microsoft.com/office/drawing/2014/main" id="{5A190638-A531-1177-C9E4-BDB14ABF2296}"/>
              </a:ext>
            </a:extLst>
          </p:cNvPr>
          <p:cNvPicPr>
            <a:picLocks noChangeAspect="1"/>
          </p:cNvPicPr>
          <p:nvPr/>
        </p:nvPicPr>
        <p:blipFill>
          <a:blip r:embed="rId2"/>
          <a:stretch>
            <a:fillRect/>
          </a:stretch>
        </p:blipFill>
        <p:spPr>
          <a:xfrm>
            <a:off x="4074720" y="1260909"/>
            <a:ext cx="4981961" cy="3488953"/>
          </a:xfrm>
          <a:prstGeom prst="rect">
            <a:avLst/>
          </a:prstGeom>
        </p:spPr>
      </p:pic>
    </p:spTree>
    <p:extLst>
      <p:ext uri="{BB962C8B-B14F-4D97-AF65-F5344CB8AC3E}">
        <p14:creationId xmlns:p14="http://schemas.microsoft.com/office/powerpoint/2010/main" val="2215037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Updating the Cable Map!</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a:lnSpc>
                <a:spcPct val="100000"/>
              </a:lnSpc>
              <a:spcBef>
                <a:spcPts val="900"/>
              </a:spcBef>
            </a:pPr>
            <a:r>
              <a:rPr lang="en-US" sz="1000" i="1" dirty="0"/>
              <a:t>Did you catch it? We never told the DC-A blueprint what interfaces were interconnecting our fabric devices!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Staged &gt; Links and click the swirling arrows to fetch/sync the LLDP information</a:t>
            </a:r>
          </a:p>
          <a:p>
            <a:pPr marL="171450" indent="-171450">
              <a:lnSpc>
                <a:spcPct val="100000"/>
              </a:lnSpc>
              <a:spcBef>
                <a:spcPts val="900"/>
              </a:spcBef>
              <a:buFont typeface="Arial" panose="020B0604020202020204" pitchFamily="34" charset="0"/>
              <a:buChar char="•"/>
            </a:pPr>
            <a:r>
              <a:rPr lang="en-US" sz="1000" dirty="0"/>
              <a:t>Update the cable map so it matches the physical topology of your lab</a:t>
            </a:r>
          </a:p>
          <a:p>
            <a:pPr>
              <a:lnSpc>
                <a:spcPct val="100000"/>
              </a:lnSpc>
              <a:spcBef>
                <a:spcPts val="900"/>
              </a:spcBef>
            </a:pPr>
            <a:r>
              <a:rPr lang="en-US" sz="1000" i="1" dirty="0"/>
              <a:t>NOTE: We will update the cable map links after defining services in the next section to better match a production workflow</a:t>
            </a:r>
          </a:p>
          <a:p>
            <a:pPr>
              <a:lnSpc>
                <a:spcPct val="100000"/>
              </a:lnSpc>
              <a:spcBef>
                <a:spcPts val="900"/>
              </a:spcBef>
            </a:pPr>
            <a:endParaRPr lang="en-US" sz="1000" dirty="0"/>
          </a:p>
          <a:p>
            <a:pPr>
              <a:lnSpc>
                <a:spcPct val="100000"/>
              </a:lnSpc>
              <a:spcBef>
                <a:spcPts val="900"/>
              </a:spcBef>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51</a:t>
            </a:fld>
            <a:endParaRPr lang="en-US"/>
          </a:p>
        </p:txBody>
      </p:sp>
      <p:sp>
        <p:nvSpPr>
          <p:cNvPr id="5" name="Rectangle 4">
            <a:extLst>
              <a:ext uri="{FF2B5EF4-FFF2-40B4-BE49-F238E27FC236}">
                <a16:creationId xmlns:a16="http://schemas.microsoft.com/office/drawing/2014/main" id="{B5726E74-C747-787E-DEA1-F326D82EAFE9}"/>
              </a:ext>
            </a:extLst>
          </p:cNvPr>
          <p:cNvSpPr/>
          <p:nvPr/>
        </p:nvSpPr>
        <p:spPr>
          <a:xfrm>
            <a:off x="4034119" y="1141921"/>
            <a:ext cx="5032188" cy="3706158"/>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DDA0C1-46DB-E97B-E7B3-84FFB91BD5F6}"/>
              </a:ext>
            </a:extLst>
          </p:cNvPr>
          <p:cNvPicPr>
            <a:picLocks noChangeAspect="1"/>
          </p:cNvPicPr>
          <p:nvPr/>
        </p:nvPicPr>
        <p:blipFill>
          <a:blip r:embed="rId2"/>
          <a:stretch>
            <a:fillRect/>
          </a:stretch>
        </p:blipFill>
        <p:spPr>
          <a:xfrm>
            <a:off x="4457209" y="1207655"/>
            <a:ext cx="3527278" cy="1505223"/>
          </a:xfrm>
          <a:prstGeom prst="rect">
            <a:avLst/>
          </a:prstGeom>
        </p:spPr>
      </p:pic>
      <p:pic>
        <p:nvPicPr>
          <p:cNvPr id="21" name="Picture 20">
            <a:extLst>
              <a:ext uri="{FF2B5EF4-FFF2-40B4-BE49-F238E27FC236}">
                <a16:creationId xmlns:a16="http://schemas.microsoft.com/office/drawing/2014/main" id="{4818A2E6-56FB-CFCF-616A-5CAC5FE9FCF1}"/>
              </a:ext>
            </a:extLst>
          </p:cNvPr>
          <p:cNvPicPr>
            <a:picLocks noChangeAspect="1"/>
          </p:cNvPicPr>
          <p:nvPr/>
        </p:nvPicPr>
        <p:blipFill>
          <a:blip r:embed="rId3"/>
          <a:stretch>
            <a:fillRect/>
          </a:stretch>
        </p:blipFill>
        <p:spPr>
          <a:xfrm>
            <a:off x="103580" y="3074054"/>
            <a:ext cx="3892728" cy="1673797"/>
          </a:xfrm>
          <a:prstGeom prst="rect">
            <a:avLst/>
          </a:prstGeom>
        </p:spPr>
      </p:pic>
      <p:pic>
        <p:nvPicPr>
          <p:cNvPr id="7" name="Picture 6">
            <a:extLst>
              <a:ext uri="{FF2B5EF4-FFF2-40B4-BE49-F238E27FC236}">
                <a16:creationId xmlns:a16="http://schemas.microsoft.com/office/drawing/2014/main" id="{BC9D35E8-1A16-8BB8-F64C-06D997B6A675}"/>
              </a:ext>
            </a:extLst>
          </p:cNvPr>
          <p:cNvPicPr>
            <a:picLocks noChangeAspect="1"/>
          </p:cNvPicPr>
          <p:nvPr/>
        </p:nvPicPr>
        <p:blipFill>
          <a:blip r:embed="rId4"/>
          <a:stretch>
            <a:fillRect/>
          </a:stretch>
        </p:blipFill>
        <p:spPr>
          <a:xfrm>
            <a:off x="4078882" y="2917073"/>
            <a:ext cx="4961538" cy="1897776"/>
          </a:xfrm>
          <a:prstGeom prst="rect">
            <a:avLst/>
          </a:prstGeom>
        </p:spPr>
      </p:pic>
    </p:spTree>
    <p:extLst>
      <p:ext uri="{BB962C8B-B14F-4D97-AF65-F5344CB8AC3E}">
        <p14:creationId xmlns:p14="http://schemas.microsoft.com/office/powerpoint/2010/main" val="1750968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solidFill>
                  <a:srgbClr val="FF0000"/>
                </a:solidFill>
              </a:rPr>
              <a:t>JUST IN CASE:</a:t>
            </a:r>
            <a:r>
              <a:rPr lang="en-US" cap="none" dirty="0"/>
              <a:t> Dealing With Grumpy Eve Nodes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a:lnSpc>
                <a:spcPct val="100000"/>
              </a:lnSpc>
              <a:spcBef>
                <a:spcPts val="900"/>
              </a:spcBef>
            </a:pPr>
            <a:r>
              <a:rPr lang="en-US" sz="1000" dirty="0"/>
              <a:t>You may discover that even after updating your cable map, you still see cabling anomalies. As mentioned in the Caveats section of this documentation, this is </a:t>
            </a:r>
            <a:r>
              <a:rPr lang="en-US" sz="1000" i="1" dirty="0"/>
              <a:t>always</a:t>
            </a:r>
            <a:r>
              <a:rPr lang="en-US" sz="1000" dirty="0"/>
              <a:t> an issue with the node in your lab. If you update your cable map and still have problems, follow these steps:</a:t>
            </a:r>
          </a:p>
          <a:p>
            <a:pPr marL="171450" indent="-171450">
              <a:lnSpc>
                <a:spcPct val="100000"/>
              </a:lnSpc>
              <a:spcBef>
                <a:spcPts val="900"/>
              </a:spcBef>
              <a:buFont typeface="Arial" panose="020B0604020202020204" pitchFamily="34" charset="0"/>
              <a:buChar char="•"/>
            </a:pPr>
            <a:r>
              <a:rPr lang="en-US" sz="1000" dirty="0"/>
              <a:t>Identify any suspect nodes</a:t>
            </a:r>
          </a:p>
          <a:p>
            <a:pPr marL="515938" lvl="1">
              <a:lnSpc>
                <a:spcPct val="100000"/>
              </a:lnSpc>
              <a:spcBef>
                <a:spcPts val="900"/>
              </a:spcBef>
            </a:pPr>
            <a:r>
              <a:rPr lang="en-US" sz="1000" dirty="0"/>
              <a:t>First, did you </a:t>
            </a:r>
            <a:r>
              <a:rPr lang="en-US" sz="1000" b="1" dirty="0"/>
              <a:t>DISABLE UKSM?</a:t>
            </a:r>
            <a:r>
              <a:rPr lang="en-US" sz="1000" dirty="0"/>
              <a:t> </a:t>
            </a:r>
            <a:r>
              <a:rPr lang="en-US" sz="1000" i="1" dirty="0"/>
              <a:t>(see slide 15)</a:t>
            </a:r>
            <a:endParaRPr lang="en-US" sz="1000" dirty="0"/>
          </a:p>
          <a:p>
            <a:pPr marL="515938" lvl="1">
              <a:lnSpc>
                <a:spcPct val="100000"/>
              </a:lnSpc>
              <a:spcBef>
                <a:spcPts val="900"/>
              </a:spcBef>
            </a:pPr>
            <a:r>
              <a:rPr lang="en-US" sz="1000" dirty="0"/>
              <a:t>In my lab, I can see that all links to “spine1” are not reporting LLDP information (that’s what the pink fill means – we’ll deal with spine2 in a second)</a:t>
            </a:r>
          </a:p>
          <a:p>
            <a:pPr marL="515938" lvl="1">
              <a:lnSpc>
                <a:spcPct val="100000"/>
              </a:lnSpc>
              <a:spcBef>
                <a:spcPts val="900"/>
              </a:spcBef>
            </a:pPr>
            <a:r>
              <a:rPr lang="en-US" sz="1000" dirty="0"/>
              <a:t>I will gracefully shutdown spine1, and bring it back online </a:t>
            </a:r>
            <a:r>
              <a:rPr lang="en-US" sz="1000" i="1" dirty="0"/>
              <a:t>(this worked for me while bringing this lab online)</a:t>
            </a:r>
            <a:endParaRPr lang="en-US" sz="1000" dirty="0"/>
          </a:p>
          <a:p>
            <a:pPr marL="515938" lvl="1">
              <a:lnSpc>
                <a:spcPct val="100000"/>
              </a:lnSpc>
              <a:spcBef>
                <a:spcPts val="900"/>
              </a:spcBef>
            </a:pPr>
            <a:r>
              <a:rPr lang="en-US" sz="1000" dirty="0"/>
              <a:t>If this doesn’t work, I will shutdown, delete the link, recreate them, then bring back online</a:t>
            </a:r>
          </a:p>
          <a:p>
            <a:pPr marL="515938" lvl="1">
              <a:lnSpc>
                <a:spcPct val="100000"/>
              </a:lnSpc>
              <a:spcBef>
                <a:spcPts val="900"/>
              </a:spcBef>
            </a:pPr>
            <a:r>
              <a:rPr lang="en-US" sz="1000" dirty="0"/>
              <a:t>In some cases, you need to gracefully shut everything down, restart your server, and bring it all back up. Then…</a:t>
            </a:r>
            <a:endParaRPr lang="en-US" sz="7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52</a:t>
            </a:fld>
            <a:endParaRPr lang="en-US"/>
          </a:p>
        </p:txBody>
      </p:sp>
      <p:sp>
        <p:nvSpPr>
          <p:cNvPr id="5" name="Rectangle 4">
            <a:extLst>
              <a:ext uri="{FF2B5EF4-FFF2-40B4-BE49-F238E27FC236}">
                <a16:creationId xmlns:a16="http://schemas.microsoft.com/office/drawing/2014/main" id="{B5726E74-C747-787E-DEA1-F326D82EAFE9}"/>
              </a:ext>
            </a:extLst>
          </p:cNvPr>
          <p:cNvSpPr/>
          <p:nvPr/>
        </p:nvSpPr>
        <p:spPr>
          <a:xfrm>
            <a:off x="4034119" y="1141921"/>
            <a:ext cx="5032188" cy="3706158"/>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30E578-B746-F91E-40BF-10F0D1C7B03D}"/>
              </a:ext>
            </a:extLst>
          </p:cNvPr>
          <p:cNvPicPr>
            <a:picLocks noChangeAspect="1"/>
          </p:cNvPicPr>
          <p:nvPr/>
        </p:nvPicPr>
        <p:blipFill>
          <a:blip r:embed="rId2"/>
          <a:stretch>
            <a:fillRect/>
          </a:stretch>
        </p:blipFill>
        <p:spPr>
          <a:xfrm>
            <a:off x="4085924" y="1141920"/>
            <a:ext cx="4793381" cy="2299627"/>
          </a:xfrm>
          <a:prstGeom prst="rect">
            <a:avLst/>
          </a:prstGeom>
        </p:spPr>
      </p:pic>
    </p:spTree>
    <p:extLst>
      <p:ext uri="{BB962C8B-B14F-4D97-AF65-F5344CB8AC3E}">
        <p14:creationId xmlns:p14="http://schemas.microsoft.com/office/powerpoint/2010/main" val="183939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53</a:t>
            </a:fld>
            <a:endParaRPr lang="en-US"/>
          </a:p>
        </p:txBody>
      </p:sp>
      <p:sp>
        <p:nvSpPr>
          <p:cNvPr id="8" name="Content Placeholder 2">
            <a:extLst>
              <a:ext uri="{FF2B5EF4-FFF2-40B4-BE49-F238E27FC236}">
                <a16:creationId xmlns:a16="http://schemas.microsoft.com/office/drawing/2014/main" id="{F4DA5640-0851-774C-8269-8E593770D747}"/>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the </a:t>
            </a:r>
            <a:r>
              <a:rPr lang="en-US" sz="1000" b="1" dirty="0">
                <a:solidFill>
                  <a:schemeClr val="bg1">
                    <a:lumMod val="75000"/>
                  </a:schemeClr>
                </a:solidFill>
              </a:rPr>
              <a:t>Staged</a:t>
            </a:r>
            <a:r>
              <a:rPr lang="en-US" sz="1000" dirty="0">
                <a:solidFill>
                  <a:schemeClr val="bg1">
                    <a:lumMod val="75000"/>
                  </a:schemeClr>
                </a:solidFill>
              </a:rPr>
              <a:t> icon is in green.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By default, the memory threshold of device system health probe is 80%, and sometimes the memory utilization of </a:t>
            </a:r>
            <a:r>
              <a:rPr lang="en-US" sz="1000" dirty="0" err="1">
                <a:solidFill>
                  <a:schemeClr val="bg1">
                    <a:lumMod val="75000"/>
                  </a:schemeClr>
                </a:solidFill>
              </a:rPr>
              <a:t>vQFX</a:t>
            </a:r>
            <a:r>
              <a:rPr lang="en-US" sz="1000" dirty="0">
                <a:solidFill>
                  <a:schemeClr val="bg1">
                    <a:lumMod val="75000"/>
                  </a:schemeClr>
                </a:solidFill>
              </a:rPr>
              <a:t> RE is ~90%, raise the threshold value to get rid of the high memory anomaly.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all the status are green in the </a:t>
            </a:r>
            <a:r>
              <a:rPr lang="en-US" sz="1000" b="1" dirty="0">
                <a:solidFill>
                  <a:schemeClr val="bg1">
                    <a:lumMod val="75000"/>
                  </a:schemeClr>
                </a:solidFill>
              </a:rPr>
              <a:t>Blueprints &gt; Dashboard</a:t>
            </a:r>
            <a:r>
              <a:rPr lang="en-US" sz="1000" dirty="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dirty="0"/>
              <a:t>(Optional) - Login to the virtual nodes and verify all BGP neighbors are established if you </a:t>
            </a:r>
            <a:r>
              <a:rPr lang="en-US" sz="1000" i="1" dirty="0"/>
              <a:t>must</a:t>
            </a:r>
            <a:r>
              <a:rPr lang="en-US" sz="1000" dirty="0"/>
              <a:t> see it in CLI (</a:t>
            </a:r>
            <a:r>
              <a:rPr lang="en-US" sz="1000" dirty="0" err="1"/>
              <a:t>kinda</a:t>
            </a:r>
            <a:r>
              <a:rPr lang="en-US" sz="1000" dirty="0"/>
              <a:t> beside the point with </a:t>
            </a:r>
            <a:r>
              <a:rPr lang="en-US" sz="1000" dirty="0" err="1"/>
              <a:t>Apstra</a:t>
            </a:r>
            <a:r>
              <a:rPr lang="en-US" sz="1000" dirty="0"/>
              <a:t>…)</a:t>
            </a:r>
          </a:p>
          <a:p>
            <a:pPr marL="285750" indent="-285750">
              <a:lnSpc>
                <a:spcPct val="100000"/>
              </a:lnSpc>
              <a:spcBef>
                <a:spcPts val="900"/>
              </a:spcBef>
              <a:buFont typeface="Arial" panose="020B0604020202020204" pitchFamily="34" charset="0"/>
              <a:buChar char="•"/>
            </a:pPr>
            <a:endParaRPr lang="en-US" sz="1000" dirty="0"/>
          </a:p>
        </p:txBody>
      </p:sp>
      <p:pic>
        <p:nvPicPr>
          <p:cNvPr id="5" name="Picture 4">
            <a:extLst>
              <a:ext uri="{FF2B5EF4-FFF2-40B4-BE49-F238E27FC236}">
                <a16:creationId xmlns:a16="http://schemas.microsoft.com/office/drawing/2014/main" id="{3C0E47A7-FFB2-A3A8-CFBB-DDBC6D92AB68}"/>
              </a:ext>
            </a:extLst>
          </p:cNvPr>
          <p:cNvPicPr>
            <a:picLocks noChangeAspect="1"/>
          </p:cNvPicPr>
          <p:nvPr/>
        </p:nvPicPr>
        <p:blipFill>
          <a:blip r:embed="rId2"/>
          <a:stretch>
            <a:fillRect/>
          </a:stretch>
        </p:blipFill>
        <p:spPr>
          <a:xfrm>
            <a:off x="3922861" y="1256043"/>
            <a:ext cx="5057742" cy="3250391"/>
          </a:xfrm>
          <a:prstGeom prst="rect">
            <a:avLst/>
          </a:prstGeom>
        </p:spPr>
      </p:pic>
      <p:pic>
        <p:nvPicPr>
          <p:cNvPr id="10" name="Picture 9">
            <a:extLst>
              <a:ext uri="{FF2B5EF4-FFF2-40B4-BE49-F238E27FC236}">
                <a16:creationId xmlns:a16="http://schemas.microsoft.com/office/drawing/2014/main" id="{E1463F2A-52B4-D9D5-7DA0-DF0CB97062CD}"/>
              </a:ext>
            </a:extLst>
          </p:cNvPr>
          <p:cNvPicPr>
            <a:picLocks noChangeAspect="1"/>
          </p:cNvPicPr>
          <p:nvPr/>
        </p:nvPicPr>
        <p:blipFill>
          <a:blip r:embed="rId3"/>
          <a:stretch>
            <a:fillRect/>
          </a:stretch>
        </p:blipFill>
        <p:spPr>
          <a:xfrm>
            <a:off x="3317421" y="3239310"/>
            <a:ext cx="1299797" cy="1506051"/>
          </a:xfrm>
          <a:prstGeom prst="rect">
            <a:avLst/>
          </a:prstGeom>
        </p:spPr>
      </p:pic>
    </p:spTree>
    <p:extLst>
      <p:ext uri="{BB962C8B-B14F-4D97-AF65-F5344CB8AC3E}">
        <p14:creationId xmlns:p14="http://schemas.microsoft.com/office/powerpoint/2010/main" val="803547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D27ED-5A7E-7C40-9AB6-0D2A8DAF871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13903" y="1262980"/>
            <a:ext cx="4678225" cy="3536971"/>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54</a:t>
            </a:fld>
            <a:endParaRPr lang="en-US"/>
          </a:p>
        </p:txBody>
      </p:sp>
      <p:sp>
        <p:nvSpPr>
          <p:cNvPr id="16" name="Content Placeholder 2">
            <a:extLst>
              <a:ext uri="{FF2B5EF4-FFF2-40B4-BE49-F238E27FC236}">
                <a16:creationId xmlns:a16="http://schemas.microsoft.com/office/drawing/2014/main" id="{8C3DCFA0-EA56-7742-BDF5-10485A569654}"/>
              </a:ext>
            </a:extLst>
          </p:cNvPr>
          <p:cNvSpPr>
            <a:spLocks noGrp="1"/>
          </p:cNvSpPr>
          <p:nvPr>
            <p:ph idx="1"/>
          </p:nvPr>
        </p:nvSpPr>
        <p:spPr>
          <a:xfrm>
            <a:off x="383094" y="1197578"/>
            <a:ext cx="3539767" cy="1224075"/>
          </a:xfrm>
        </p:spPr>
        <p:txBody>
          <a:bodyPr/>
          <a:lstStyle/>
          <a:p>
            <a:pPr marL="171450" indent="-171450">
              <a:lnSpc>
                <a:spcPct val="100000"/>
              </a:lnSpc>
              <a:spcBef>
                <a:spcPts val="900"/>
              </a:spcBef>
              <a:buFont typeface="Arial" panose="020B0604020202020204" pitchFamily="34" charset="0"/>
              <a:buChar char="•"/>
            </a:pPr>
            <a:r>
              <a:rPr lang="en-US" sz="1000" dirty="0"/>
              <a:t>Repeat the steps to create another Blueprint for </a:t>
            </a:r>
            <a:r>
              <a:rPr lang="en-US" sz="1000" b="1" dirty="0"/>
              <a:t>DC-B</a:t>
            </a:r>
            <a:endParaRPr lang="en-US" sz="1000" dirty="0"/>
          </a:p>
          <a:p>
            <a:pPr marL="171450" indent="-171450">
              <a:lnSpc>
                <a:spcPct val="100000"/>
              </a:lnSpc>
              <a:spcBef>
                <a:spcPts val="900"/>
              </a:spcBef>
              <a:buFont typeface="Arial" panose="020B0604020202020204" pitchFamily="34" charset="0"/>
              <a:buChar char="•"/>
            </a:pPr>
            <a:r>
              <a:rPr lang="en-US" sz="1000" dirty="0"/>
              <a:t>Use the resource pools with "</a:t>
            </a:r>
            <a:r>
              <a:rPr lang="en-US" sz="1000" b="1" dirty="0"/>
              <a:t>DC-B</a:t>
            </a:r>
            <a:r>
              <a:rPr lang="en-US" sz="1000" dirty="0"/>
              <a:t>" prefix in the resource assignment</a:t>
            </a:r>
          </a:p>
          <a:p>
            <a:pPr marL="171450" indent="-171450">
              <a:lnSpc>
                <a:spcPct val="100000"/>
              </a:lnSpc>
              <a:spcBef>
                <a:spcPts val="900"/>
              </a:spcBef>
              <a:buFont typeface="Arial" panose="020B0604020202020204" pitchFamily="34" charset="0"/>
              <a:buChar char="•"/>
            </a:pPr>
            <a:r>
              <a:rPr lang="en-US" sz="1000" dirty="0"/>
              <a:t>Assign the physical devices with IP address </a:t>
            </a:r>
            <a:r>
              <a:rPr lang="en-US" sz="1000" b="1" dirty="0"/>
              <a:t>10.xxx.1.21 to 10.xxx.1.26</a:t>
            </a:r>
            <a:r>
              <a:rPr lang="en-US" sz="1000" dirty="0"/>
              <a:t> to DC-B</a:t>
            </a:r>
          </a:p>
        </p:txBody>
      </p:sp>
      <p:pic>
        <p:nvPicPr>
          <p:cNvPr id="6" name="Picture 5">
            <a:extLst>
              <a:ext uri="{FF2B5EF4-FFF2-40B4-BE49-F238E27FC236}">
                <a16:creationId xmlns:a16="http://schemas.microsoft.com/office/drawing/2014/main" id="{7CD99B56-DA66-F3E5-9EB0-7DEEC5D001BE}"/>
              </a:ext>
            </a:extLst>
          </p:cNvPr>
          <p:cNvPicPr>
            <a:picLocks noChangeAspect="1"/>
          </p:cNvPicPr>
          <p:nvPr/>
        </p:nvPicPr>
        <p:blipFill>
          <a:blip r:embed="rId3"/>
          <a:stretch>
            <a:fillRect/>
          </a:stretch>
        </p:blipFill>
        <p:spPr>
          <a:xfrm>
            <a:off x="3056453" y="2463789"/>
            <a:ext cx="1515547" cy="1482133"/>
          </a:xfrm>
          <a:prstGeom prst="rect">
            <a:avLst/>
          </a:prstGeom>
          <a:ln>
            <a:solidFill>
              <a:schemeClr val="accent1">
                <a:shade val="15000"/>
              </a:schemeClr>
            </a:solidFill>
          </a:ln>
        </p:spPr>
      </p:pic>
      <p:sp>
        <p:nvSpPr>
          <p:cNvPr id="7" name="Content Placeholder 2">
            <a:extLst>
              <a:ext uri="{FF2B5EF4-FFF2-40B4-BE49-F238E27FC236}">
                <a16:creationId xmlns:a16="http://schemas.microsoft.com/office/drawing/2014/main" id="{3A37FAC4-DF39-73EA-8296-357630308ACD}"/>
              </a:ext>
            </a:extLst>
          </p:cNvPr>
          <p:cNvSpPr txBox="1">
            <a:spLocks/>
          </p:cNvSpPr>
          <p:nvPr/>
        </p:nvSpPr>
        <p:spPr>
          <a:xfrm>
            <a:off x="371226" y="2421653"/>
            <a:ext cx="2618159" cy="1698171"/>
          </a:xfrm>
          <a:prstGeom prst="rect">
            <a:avLst/>
          </a:prstGeom>
        </p:spPr>
        <p:txBody>
          <a:bodyPr vert="horz" lIns="0" tIns="0" rIns="0" bIns="0" rtlCol="0">
            <a:noAutofit/>
          </a:bodyPr>
          <a:lst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900"/>
              </a:spcBef>
            </a:pPr>
            <a:r>
              <a:rPr lang="en-US" sz="1000" dirty="0"/>
              <a:t>OPTIONAL: </a:t>
            </a:r>
            <a:r>
              <a:rPr lang="en-US" sz="1000" i="1" u="sng" dirty="0"/>
              <a:t>Before</a:t>
            </a:r>
            <a:r>
              <a:rPr lang="en-US" sz="1000" dirty="0"/>
              <a:t> deploying your fabric configuration, go to the </a:t>
            </a:r>
            <a:r>
              <a:rPr lang="en-US" sz="1000" i="1" dirty="0"/>
              <a:t>Staged </a:t>
            </a:r>
            <a:r>
              <a:rPr lang="en-US" sz="1000" dirty="0"/>
              <a:t>tab, and from the </a:t>
            </a:r>
            <a:r>
              <a:rPr lang="en-US" sz="1000" i="1" dirty="0"/>
              <a:t>Physical</a:t>
            </a:r>
            <a:r>
              <a:rPr lang="en-US" sz="1000" dirty="0"/>
              <a:t> sub-tab, click the </a:t>
            </a:r>
            <a:r>
              <a:rPr lang="en-US" sz="1000" i="1" dirty="0"/>
              <a:t>Links</a:t>
            </a:r>
            <a:r>
              <a:rPr lang="en-US" sz="1000" dirty="0"/>
              <a:t> menu option, and click the button that looks like a square with a pencil in it to update your cabling map. This is an alternative workflow to allowing </a:t>
            </a:r>
            <a:r>
              <a:rPr lang="en-US" sz="1000" dirty="0" err="1"/>
              <a:t>Apstra</a:t>
            </a:r>
            <a:r>
              <a:rPr lang="en-US" sz="1000" dirty="0"/>
              <a:t> to define physical links, then updating the cable map using LLDP. You can do this after the initial deployment, but before is faster.</a:t>
            </a:r>
          </a:p>
        </p:txBody>
      </p:sp>
      <p:sp>
        <p:nvSpPr>
          <p:cNvPr id="8" name="Content Placeholder 2">
            <a:extLst>
              <a:ext uri="{FF2B5EF4-FFF2-40B4-BE49-F238E27FC236}">
                <a16:creationId xmlns:a16="http://schemas.microsoft.com/office/drawing/2014/main" id="{7DD06ED7-83C4-E446-3980-B30AE03C376F}"/>
              </a:ext>
            </a:extLst>
          </p:cNvPr>
          <p:cNvSpPr txBox="1">
            <a:spLocks/>
          </p:cNvSpPr>
          <p:nvPr/>
        </p:nvSpPr>
        <p:spPr>
          <a:xfrm>
            <a:off x="371226" y="4053675"/>
            <a:ext cx="3539767" cy="451925"/>
          </a:xfrm>
          <a:prstGeom prst="rect">
            <a:avLst/>
          </a:prstGeom>
        </p:spPr>
        <p:txBody>
          <a:bodyPr vert="horz" lIns="0" tIns="0" rIns="0" bIns="0" rtlCol="0">
            <a:noAutofit/>
          </a:bodyPr>
          <a:lst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Bef>
                <a:spcPts val="900"/>
              </a:spcBef>
              <a:buFont typeface="Arial" panose="020B0604020202020204" pitchFamily="34" charset="0"/>
              <a:buChar char="•"/>
            </a:pPr>
            <a:r>
              <a:rPr lang="en-US" sz="1000" dirty="0"/>
              <a:t>Your dashboard should look like the screenshot on the right when you are done</a:t>
            </a:r>
          </a:p>
        </p:txBody>
      </p:sp>
      <p:sp>
        <p:nvSpPr>
          <p:cNvPr id="9" name="Rectangle 8">
            <a:extLst>
              <a:ext uri="{FF2B5EF4-FFF2-40B4-BE49-F238E27FC236}">
                <a16:creationId xmlns:a16="http://schemas.microsoft.com/office/drawing/2014/main" id="{9D562F43-AFA6-6A73-E58F-2161CEE942B5}"/>
              </a:ext>
            </a:extLst>
          </p:cNvPr>
          <p:cNvSpPr/>
          <p:nvPr/>
        </p:nvSpPr>
        <p:spPr>
          <a:xfrm>
            <a:off x="304158" y="2391451"/>
            <a:ext cx="4315968" cy="16098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21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ASN Pools and IP Pools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a:t>
            </a:fld>
            <a:endParaRPr lang="en-US"/>
          </a:p>
        </p:txBody>
      </p:sp>
      <p:sp>
        <p:nvSpPr>
          <p:cNvPr id="9" name="Content Placeholder 2">
            <a:extLst>
              <a:ext uri="{FF2B5EF4-FFF2-40B4-BE49-F238E27FC236}">
                <a16:creationId xmlns:a16="http://schemas.microsoft.com/office/drawing/2014/main" id="{F3A534DB-32DB-484D-B4CD-CEAD67CAFD29}"/>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Resources &gt; ASN Pools</a:t>
            </a:r>
            <a:r>
              <a:rPr lang="en-US" sz="1000" dirty="0">
                <a:solidFill>
                  <a:schemeClr val="bg1">
                    <a:lumMod val="75000"/>
                  </a:schemeClr>
                </a:solidFill>
              </a:rPr>
              <a:t>, and create the following two ASN pools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Go to </a:t>
            </a:r>
            <a:r>
              <a:rPr lang="en-US" sz="1000" b="1" dirty="0"/>
              <a:t>Resources &gt; IP Pools </a:t>
            </a:r>
            <a:r>
              <a:rPr lang="en-US" sz="1000" dirty="0"/>
              <a:t>and create the following five IP address pools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285750" indent="-285750">
              <a:lnSpc>
                <a:spcPct val="100000"/>
              </a:lnSpc>
              <a:spcBef>
                <a:spcPts val="900"/>
              </a:spcBef>
              <a:buFont typeface="Arial" panose="020B0604020202020204" pitchFamily="34" charset="0"/>
              <a:buChar char="•"/>
            </a:pPr>
            <a:endParaRPr lang="en-US" sz="1000" dirty="0"/>
          </a:p>
        </p:txBody>
      </p:sp>
      <p:graphicFrame>
        <p:nvGraphicFramePr>
          <p:cNvPr id="10" name="Table 10">
            <a:extLst>
              <a:ext uri="{FF2B5EF4-FFF2-40B4-BE49-F238E27FC236}">
                <a16:creationId xmlns:a16="http://schemas.microsoft.com/office/drawing/2014/main" id="{30F72C68-A072-DA47-A52A-20F6DE6E0738}"/>
              </a:ext>
            </a:extLst>
          </p:cNvPr>
          <p:cNvGraphicFramePr>
            <a:graphicFrameLocks noGrp="1"/>
          </p:cNvGraphicFramePr>
          <p:nvPr>
            <p:extLst>
              <p:ext uri="{D42A27DB-BD31-4B8C-83A1-F6EECF244321}">
                <p14:modId xmlns:p14="http://schemas.microsoft.com/office/powerpoint/2010/main" val="2331845339"/>
              </p:ext>
            </p:extLst>
          </p:nvPr>
        </p:nvGraphicFramePr>
        <p:xfrm>
          <a:off x="507393" y="1593565"/>
          <a:ext cx="3208788" cy="64008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Name</a:t>
                      </a:r>
                    </a:p>
                  </a:txBody>
                  <a:tcPr/>
                </a:tc>
                <a:tc>
                  <a:txBody>
                    <a:bodyPr/>
                    <a:lstStyle/>
                    <a:p>
                      <a:r>
                        <a:rPr lang="en-US" sz="800" b="0"/>
                        <a:t>Ranges</a:t>
                      </a:r>
                    </a:p>
                  </a:txBody>
                  <a:tcPr/>
                </a:tc>
                <a:extLst>
                  <a:ext uri="{0D108BD9-81ED-4DB2-BD59-A6C34878D82A}">
                    <a16:rowId xmlns:a16="http://schemas.microsoft.com/office/drawing/2014/main" val="3501326622"/>
                  </a:ext>
                </a:extLst>
              </a:tr>
              <a:tr h="0">
                <a:tc>
                  <a:txBody>
                    <a:bodyPr/>
                    <a:lstStyle/>
                    <a:p>
                      <a:r>
                        <a:rPr lang="en-US" sz="800" dirty="0">
                          <a:solidFill>
                            <a:schemeClr val="bg1">
                              <a:lumMod val="75000"/>
                            </a:schemeClr>
                          </a:solidFill>
                        </a:rPr>
                        <a:t>DC-A</a:t>
                      </a:r>
                    </a:p>
                  </a:txBody>
                  <a:tcPr/>
                </a:tc>
                <a:tc>
                  <a:txBody>
                    <a:bodyPr/>
                    <a:lstStyle/>
                    <a:p>
                      <a:r>
                        <a:rPr lang="en-US" sz="800">
                          <a:solidFill>
                            <a:schemeClr val="bg1">
                              <a:lumMod val="75000"/>
                            </a:schemeClr>
                          </a:solidFill>
                        </a:rPr>
                        <a:t>65100 – 65199</a:t>
                      </a:r>
                    </a:p>
                  </a:txBody>
                  <a:tcPr/>
                </a:tc>
                <a:extLst>
                  <a:ext uri="{0D108BD9-81ED-4DB2-BD59-A6C34878D82A}">
                    <a16:rowId xmlns:a16="http://schemas.microsoft.com/office/drawing/2014/main" val="2893093250"/>
                  </a:ext>
                </a:extLst>
              </a:tr>
              <a:tr h="0">
                <a:tc>
                  <a:txBody>
                    <a:bodyPr/>
                    <a:lstStyle/>
                    <a:p>
                      <a:r>
                        <a:rPr lang="en-US" sz="800" dirty="0">
                          <a:solidFill>
                            <a:schemeClr val="bg1">
                              <a:lumMod val="75000"/>
                            </a:schemeClr>
                          </a:solidFill>
                        </a:rPr>
                        <a:t>DC-B</a:t>
                      </a:r>
                    </a:p>
                  </a:txBody>
                  <a:tcPr/>
                </a:tc>
                <a:tc>
                  <a:txBody>
                    <a:bodyPr/>
                    <a:lstStyle/>
                    <a:p>
                      <a:r>
                        <a:rPr lang="en-US" sz="800">
                          <a:solidFill>
                            <a:schemeClr val="bg1">
                              <a:lumMod val="75000"/>
                            </a:schemeClr>
                          </a:solidFill>
                        </a:rPr>
                        <a:t>65200 – 65299</a:t>
                      </a:r>
                    </a:p>
                  </a:txBody>
                  <a:tcPr/>
                </a:tc>
                <a:extLst>
                  <a:ext uri="{0D108BD9-81ED-4DB2-BD59-A6C34878D82A}">
                    <a16:rowId xmlns:a16="http://schemas.microsoft.com/office/drawing/2014/main" val="2228261454"/>
                  </a:ext>
                </a:extLst>
              </a:tr>
            </a:tbl>
          </a:graphicData>
        </a:graphic>
      </p:graphicFrame>
      <p:graphicFrame>
        <p:nvGraphicFramePr>
          <p:cNvPr id="11" name="Table 10">
            <a:extLst>
              <a:ext uri="{FF2B5EF4-FFF2-40B4-BE49-F238E27FC236}">
                <a16:creationId xmlns:a16="http://schemas.microsoft.com/office/drawing/2014/main" id="{9C3434F1-EDC2-574D-9B0F-58E7921A4A75}"/>
              </a:ext>
            </a:extLst>
          </p:cNvPr>
          <p:cNvGraphicFramePr>
            <a:graphicFrameLocks noGrp="1"/>
          </p:cNvGraphicFramePr>
          <p:nvPr>
            <p:extLst>
              <p:ext uri="{D42A27DB-BD31-4B8C-83A1-F6EECF244321}">
                <p14:modId xmlns:p14="http://schemas.microsoft.com/office/powerpoint/2010/main" val="360845478"/>
              </p:ext>
            </p:extLst>
          </p:nvPr>
        </p:nvGraphicFramePr>
        <p:xfrm>
          <a:off x="507393" y="2827892"/>
          <a:ext cx="3208788" cy="128016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dirty="0"/>
                        <a:t>Name</a:t>
                      </a:r>
                    </a:p>
                  </a:txBody>
                  <a:tcPr/>
                </a:tc>
                <a:tc>
                  <a:txBody>
                    <a:bodyPr/>
                    <a:lstStyle/>
                    <a:p>
                      <a:r>
                        <a:rPr lang="en-US" sz="800" b="0"/>
                        <a:t>Subnets</a:t>
                      </a:r>
                    </a:p>
                  </a:txBody>
                  <a:tcPr/>
                </a:tc>
                <a:extLst>
                  <a:ext uri="{0D108BD9-81ED-4DB2-BD59-A6C34878D82A}">
                    <a16:rowId xmlns:a16="http://schemas.microsoft.com/office/drawing/2014/main" val="3501326622"/>
                  </a:ext>
                </a:extLst>
              </a:tr>
              <a:tr h="0">
                <a:tc>
                  <a:txBody>
                    <a:bodyPr/>
                    <a:lstStyle/>
                    <a:p>
                      <a:r>
                        <a:rPr lang="en-US" sz="800" dirty="0"/>
                        <a:t>DC-A Loopback</a:t>
                      </a:r>
                    </a:p>
                  </a:txBody>
                  <a:tcPr/>
                </a:tc>
                <a:tc>
                  <a:txBody>
                    <a:bodyPr/>
                    <a:lstStyle/>
                    <a:p>
                      <a:r>
                        <a:rPr lang="en-US" sz="800"/>
                        <a:t>192.168.1.0/24</a:t>
                      </a:r>
                    </a:p>
                  </a:txBody>
                  <a:tcPr/>
                </a:tc>
                <a:extLst>
                  <a:ext uri="{0D108BD9-81ED-4DB2-BD59-A6C34878D82A}">
                    <a16:rowId xmlns:a16="http://schemas.microsoft.com/office/drawing/2014/main" val="2893093250"/>
                  </a:ext>
                </a:extLst>
              </a:tr>
              <a:tr h="0">
                <a:tc>
                  <a:txBody>
                    <a:bodyPr/>
                    <a:lstStyle/>
                    <a:p>
                      <a:r>
                        <a:rPr lang="en-US" sz="800" dirty="0"/>
                        <a:t>DC-B Loopback</a:t>
                      </a:r>
                    </a:p>
                  </a:txBody>
                  <a:tcPr/>
                </a:tc>
                <a:tc>
                  <a:txBody>
                    <a:bodyPr/>
                    <a:lstStyle/>
                    <a:p>
                      <a:r>
                        <a:rPr lang="en-US" sz="800"/>
                        <a:t>192.168.2.0/24</a:t>
                      </a:r>
                    </a:p>
                  </a:txBody>
                  <a:tcPr/>
                </a:tc>
                <a:extLst>
                  <a:ext uri="{0D108BD9-81ED-4DB2-BD59-A6C34878D82A}">
                    <a16:rowId xmlns:a16="http://schemas.microsoft.com/office/drawing/2014/main" val="2228261454"/>
                  </a:ext>
                </a:extLst>
              </a:tr>
              <a:tr h="0">
                <a:tc>
                  <a:txBody>
                    <a:bodyPr/>
                    <a:lstStyle/>
                    <a:p>
                      <a:r>
                        <a:rPr lang="en-US" sz="800" dirty="0"/>
                        <a:t>DC-A Fabric</a:t>
                      </a:r>
                    </a:p>
                  </a:txBody>
                  <a:tcPr/>
                </a:tc>
                <a:tc>
                  <a:txBody>
                    <a:bodyPr/>
                    <a:lstStyle/>
                    <a:p>
                      <a:r>
                        <a:rPr lang="en-US" sz="800"/>
                        <a:t>10.1.0.0/16</a:t>
                      </a:r>
                    </a:p>
                  </a:txBody>
                  <a:tcPr/>
                </a:tc>
                <a:extLst>
                  <a:ext uri="{0D108BD9-81ED-4DB2-BD59-A6C34878D82A}">
                    <a16:rowId xmlns:a16="http://schemas.microsoft.com/office/drawing/2014/main" val="1555010576"/>
                  </a:ext>
                </a:extLst>
              </a:tr>
              <a:tr h="0">
                <a:tc>
                  <a:txBody>
                    <a:bodyPr/>
                    <a:lstStyle/>
                    <a:p>
                      <a:r>
                        <a:rPr lang="en-US" sz="800" dirty="0"/>
                        <a:t>DC-B Fabric</a:t>
                      </a:r>
                    </a:p>
                  </a:txBody>
                  <a:tcPr/>
                </a:tc>
                <a:tc>
                  <a:txBody>
                    <a:bodyPr/>
                    <a:lstStyle/>
                    <a:p>
                      <a:r>
                        <a:rPr lang="en-US" sz="800"/>
                        <a:t>10.2.0.0/16</a:t>
                      </a:r>
                    </a:p>
                  </a:txBody>
                  <a:tcPr/>
                </a:tc>
                <a:extLst>
                  <a:ext uri="{0D108BD9-81ED-4DB2-BD59-A6C34878D82A}">
                    <a16:rowId xmlns:a16="http://schemas.microsoft.com/office/drawing/2014/main" val="2271998904"/>
                  </a:ext>
                </a:extLst>
              </a:tr>
              <a:tr h="0">
                <a:tc>
                  <a:txBody>
                    <a:bodyPr/>
                    <a:lstStyle/>
                    <a:p>
                      <a:r>
                        <a:rPr lang="en-US" sz="800" dirty="0"/>
                        <a:t>External Links</a:t>
                      </a:r>
                    </a:p>
                  </a:txBody>
                  <a:tcPr/>
                </a:tc>
                <a:tc>
                  <a:txBody>
                    <a:bodyPr/>
                    <a:lstStyle/>
                    <a:p>
                      <a:r>
                        <a:rPr lang="en-US" sz="800" dirty="0"/>
                        <a:t>10.3.0.0/16</a:t>
                      </a:r>
                    </a:p>
                  </a:txBody>
                  <a:tcPr/>
                </a:tc>
                <a:extLst>
                  <a:ext uri="{0D108BD9-81ED-4DB2-BD59-A6C34878D82A}">
                    <a16:rowId xmlns:a16="http://schemas.microsoft.com/office/drawing/2014/main" val="1073768574"/>
                  </a:ext>
                </a:extLst>
              </a:tr>
            </a:tbl>
          </a:graphicData>
        </a:graphic>
      </p:graphicFrame>
      <p:pic>
        <p:nvPicPr>
          <p:cNvPr id="13" name="Picture 12">
            <a:extLst>
              <a:ext uri="{FF2B5EF4-FFF2-40B4-BE49-F238E27FC236}">
                <a16:creationId xmlns:a16="http://schemas.microsoft.com/office/drawing/2014/main" id="{ED8058A1-D6A7-F8B6-4C4E-C2859F3A1C0F}"/>
              </a:ext>
            </a:extLst>
          </p:cNvPr>
          <p:cNvPicPr>
            <a:picLocks noChangeAspect="1"/>
          </p:cNvPicPr>
          <p:nvPr/>
        </p:nvPicPr>
        <p:blipFill>
          <a:blip r:embed="rId2"/>
          <a:stretch>
            <a:fillRect/>
          </a:stretch>
        </p:blipFill>
        <p:spPr>
          <a:xfrm>
            <a:off x="5221141" y="359230"/>
            <a:ext cx="2072479" cy="1755319"/>
          </a:xfrm>
          <a:prstGeom prst="rect">
            <a:avLst/>
          </a:prstGeom>
        </p:spPr>
      </p:pic>
      <p:pic>
        <p:nvPicPr>
          <p:cNvPr id="5" name="Picture 4">
            <a:extLst>
              <a:ext uri="{FF2B5EF4-FFF2-40B4-BE49-F238E27FC236}">
                <a16:creationId xmlns:a16="http://schemas.microsoft.com/office/drawing/2014/main" id="{0F0C1E23-C99D-34F6-1AEE-A390E6B14284}"/>
              </a:ext>
            </a:extLst>
          </p:cNvPr>
          <p:cNvPicPr>
            <a:picLocks noChangeAspect="1"/>
          </p:cNvPicPr>
          <p:nvPr/>
        </p:nvPicPr>
        <p:blipFill>
          <a:blip r:embed="rId3"/>
          <a:stretch>
            <a:fillRect/>
          </a:stretch>
        </p:blipFill>
        <p:spPr>
          <a:xfrm>
            <a:off x="3922861" y="2399480"/>
            <a:ext cx="5039031" cy="2136983"/>
          </a:xfrm>
          <a:prstGeom prst="rect">
            <a:avLst/>
          </a:prstGeom>
        </p:spPr>
      </p:pic>
    </p:spTree>
    <p:extLst>
      <p:ext uri="{BB962C8B-B14F-4D97-AF65-F5344CB8AC3E}">
        <p14:creationId xmlns:p14="http://schemas.microsoft.com/office/powerpoint/2010/main" val="2756414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7</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041942"/>
            <a:ext cx="6338957" cy="1968850"/>
          </a:xfrm>
        </p:spPr>
        <p:txBody>
          <a:bodyPr/>
          <a:lstStyle/>
          <a:p>
            <a:pPr marL="0" indent="0">
              <a:lnSpc>
                <a:spcPct val="100000"/>
              </a:lnSpc>
              <a:buNone/>
            </a:pPr>
            <a:r>
              <a:rPr lang="en-US" sz="1200" dirty="0" err="1"/>
              <a:t>Apstra</a:t>
            </a:r>
            <a:r>
              <a:rPr lang="en-US" sz="1200" dirty="0"/>
              <a:t> uses </a:t>
            </a:r>
            <a:r>
              <a:rPr lang="en-US" sz="1200" b="1" dirty="0"/>
              <a:t>Logical Devices </a:t>
            </a:r>
            <a:r>
              <a:rPr lang="en-US" sz="1200" dirty="0"/>
              <a:t>as abstractions of physical devices, and </a:t>
            </a:r>
            <a:r>
              <a:rPr lang="en-US" sz="1200" b="1" dirty="0"/>
              <a:t>Interface Maps </a:t>
            </a:r>
            <a:r>
              <a:rPr lang="en-US" sz="1200" dirty="0"/>
              <a:t>to create a link between physical devices (</a:t>
            </a:r>
            <a:r>
              <a:rPr lang="en-US" sz="1200" b="1" dirty="0"/>
              <a:t>Device Profiles</a:t>
            </a:r>
            <a:r>
              <a:rPr lang="en-US" sz="1200" dirty="0"/>
              <a:t>) and </a:t>
            </a:r>
            <a:r>
              <a:rPr lang="en-US" sz="1200" b="1" dirty="0"/>
              <a:t>Logical Devices</a:t>
            </a:r>
            <a:r>
              <a:rPr lang="en-US" sz="1200" dirty="0"/>
              <a:t>.</a:t>
            </a:r>
          </a:p>
          <a:p>
            <a:pPr marL="0" indent="0">
              <a:lnSpc>
                <a:spcPct val="100000"/>
              </a:lnSpc>
              <a:buNone/>
            </a:pPr>
            <a:r>
              <a:rPr lang="en-US" sz="1200" b="1" dirty="0"/>
              <a:t>Logical Devices </a:t>
            </a:r>
            <a:r>
              <a:rPr lang="en-US" sz="1200" dirty="0"/>
              <a:t>specify common device form factors such as number of ports, speeds, and role of each ports.</a:t>
            </a:r>
          </a:p>
          <a:p>
            <a:pPr marL="0" indent="0">
              <a:lnSpc>
                <a:spcPct val="100000"/>
              </a:lnSpc>
              <a:buNone/>
            </a:pPr>
            <a:r>
              <a:rPr lang="en-US" sz="1200" dirty="0"/>
              <a:t>For the </a:t>
            </a:r>
            <a:r>
              <a:rPr lang="en-US" sz="1200" dirty="0" err="1"/>
              <a:t>vJunos</a:t>
            </a:r>
            <a:r>
              <a:rPr lang="en-US" sz="1200" dirty="0"/>
              <a:t>-switch nodes used in this lab, we will create a 10x1G port </a:t>
            </a:r>
            <a:r>
              <a:rPr lang="en-US" sz="1200" b="1" dirty="0"/>
              <a:t>Device Profile</a:t>
            </a:r>
            <a:r>
              <a:rPr lang="en-US" sz="1200" dirty="0"/>
              <a:t>. For </a:t>
            </a:r>
            <a:r>
              <a:rPr lang="en-US" sz="1200" dirty="0" err="1"/>
              <a:t>vJunosEvolved</a:t>
            </a:r>
            <a:r>
              <a:rPr lang="en-US" sz="1200" dirty="0"/>
              <a:t> nodes, we will create a 12x100G port </a:t>
            </a:r>
            <a:r>
              <a:rPr lang="en-US" sz="1200" b="1" dirty="0"/>
              <a:t>Device Profile </a:t>
            </a:r>
            <a:r>
              <a:rPr lang="en-US" sz="1200" dirty="0"/>
              <a:t>(if you choose to deploy </a:t>
            </a:r>
            <a:r>
              <a:rPr lang="en-US" sz="1200" dirty="0" err="1"/>
              <a:t>vEvo</a:t>
            </a:r>
            <a:r>
              <a:rPr lang="en-US" sz="1200" dirty="0"/>
              <a:t> sometime in the future). We will then create one </a:t>
            </a:r>
            <a:r>
              <a:rPr lang="en-US" sz="1200" b="1" dirty="0"/>
              <a:t>Logical Device </a:t>
            </a:r>
            <a:r>
              <a:rPr lang="en-US" sz="1200" dirty="0"/>
              <a:t>for each fabric role per </a:t>
            </a:r>
            <a:r>
              <a:rPr lang="en-US" sz="1200" b="1" dirty="0"/>
              <a:t>Device Profile</a:t>
            </a:r>
            <a:r>
              <a:rPr lang="en-US" sz="1200" dirty="0"/>
              <a:t> – Spine and Leaf.</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Logical Devices and Interface Maps</a:t>
            </a:r>
          </a:p>
        </p:txBody>
      </p:sp>
      <p:grpSp>
        <p:nvGrpSpPr>
          <p:cNvPr id="20" name="Group 19">
            <a:extLst>
              <a:ext uri="{FF2B5EF4-FFF2-40B4-BE49-F238E27FC236}">
                <a16:creationId xmlns:a16="http://schemas.microsoft.com/office/drawing/2014/main" id="{EED6E65F-1C1B-3495-1876-CB846583AEF8}"/>
              </a:ext>
            </a:extLst>
          </p:cNvPr>
          <p:cNvGrpSpPr/>
          <p:nvPr/>
        </p:nvGrpSpPr>
        <p:grpSpPr>
          <a:xfrm>
            <a:off x="4321061" y="3076781"/>
            <a:ext cx="1626282" cy="950036"/>
            <a:chOff x="1270693" y="3485767"/>
            <a:chExt cx="1626282" cy="950036"/>
          </a:xfrm>
        </p:grpSpPr>
        <p:sp>
          <p:nvSpPr>
            <p:cNvPr id="4" name="Rounded Rectangle 3">
              <a:extLst>
                <a:ext uri="{FF2B5EF4-FFF2-40B4-BE49-F238E27FC236}">
                  <a16:creationId xmlns:a16="http://schemas.microsoft.com/office/drawing/2014/main" id="{0AF399A6-E014-D84F-8701-BD7F6CD44D75}"/>
                </a:ext>
              </a:extLst>
            </p:cNvPr>
            <p:cNvSpPr/>
            <p:nvPr/>
          </p:nvSpPr>
          <p:spPr>
            <a:xfrm>
              <a:off x="1270693" y="3485767"/>
              <a:ext cx="1626282" cy="417310"/>
            </a:xfrm>
            <a:prstGeom prst="roundRect">
              <a:avLst>
                <a:gd name="adj" fmla="val 284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vEvo-12x100-Spine</a:t>
              </a:r>
            </a:p>
          </p:txBody>
        </p:sp>
        <p:cxnSp>
          <p:nvCxnSpPr>
            <p:cNvPr id="8" name="Straight Connector 7">
              <a:extLst>
                <a:ext uri="{FF2B5EF4-FFF2-40B4-BE49-F238E27FC236}">
                  <a16:creationId xmlns:a16="http://schemas.microsoft.com/office/drawing/2014/main" id="{47F7432D-6653-9B43-A98E-A0AF0079B2AB}"/>
                </a:ext>
              </a:extLst>
            </p:cNvPr>
            <p:cNvCxnSpPr>
              <a:cxnSpLocks/>
            </p:cNvCxnSpPr>
            <p:nvPr/>
          </p:nvCxnSpPr>
          <p:spPr>
            <a:xfrm>
              <a:off x="13995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76EE84-0372-304C-A85A-F0B38CBC9618}"/>
                </a:ext>
              </a:extLst>
            </p:cNvPr>
            <p:cNvCxnSpPr>
              <a:cxnSpLocks/>
            </p:cNvCxnSpPr>
            <p:nvPr/>
          </p:nvCxnSpPr>
          <p:spPr>
            <a:xfrm>
              <a:off x="177168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E424FF-CDDC-E145-8138-7DF0537AC678}"/>
                </a:ext>
              </a:extLst>
            </p:cNvPr>
            <p:cNvCxnSpPr>
              <a:cxnSpLocks/>
            </p:cNvCxnSpPr>
            <p:nvPr/>
          </p:nvCxnSpPr>
          <p:spPr>
            <a:xfrm>
              <a:off x="15236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C3B4A-12CD-8D46-B34A-A26F3EE0DDDD}"/>
                </a:ext>
              </a:extLst>
            </p:cNvPr>
            <p:cNvCxnSpPr>
              <a:cxnSpLocks/>
            </p:cNvCxnSpPr>
            <p:nvPr/>
          </p:nvCxnSpPr>
          <p:spPr>
            <a:xfrm>
              <a:off x="164764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C0E158-EC85-4A41-90CC-B246FC1B5B3E}"/>
                </a:ext>
              </a:extLst>
            </p:cNvPr>
            <p:cNvCxnSpPr>
              <a:cxnSpLocks/>
            </p:cNvCxnSpPr>
            <p:nvPr/>
          </p:nvCxnSpPr>
          <p:spPr>
            <a:xfrm>
              <a:off x="189572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5C46CC-384A-FA4D-A9DD-1500F0080FC5}"/>
                </a:ext>
              </a:extLst>
            </p:cNvPr>
            <p:cNvCxnSpPr>
              <a:cxnSpLocks/>
            </p:cNvCxnSpPr>
            <p:nvPr/>
          </p:nvCxnSpPr>
          <p:spPr>
            <a:xfrm>
              <a:off x="20197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577E19-5575-7343-A40D-DC6B938A1D31}"/>
                </a:ext>
              </a:extLst>
            </p:cNvPr>
            <p:cNvCxnSpPr>
              <a:cxnSpLocks/>
            </p:cNvCxnSpPr>
            <p:nvPr/>
          </p:nvCxnSpPr>
          <p:spPr>
            <a:xfrm>
              <a:off x="21438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EB3047-7046-834B-81E7-E98EF4CE1C9C}"/>
                </a:ext>
              </a:extLst>
            </p:cNvPr>
            <p:cNvCxnSpPr>
              <a:cxnSpLocks/>
            </p:cNvCxnSpPr>
            <p:nvPr/>
          </p:nvCxnSpPr>
          <p:spPr>
            <a:xfrm>
              <a:off x="226784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25B2A2-97B8-9E4A-B30A-EBEE0127020F}"/>
                </a:ext>
              </a:extLst>
            </p:cNvPr>
            <p:cNvCxnSpPr>
              <a:cxnSpLocks/>
            </p:cNvCxnSpPr>
            <p:nvPr/>
          </p:nvCxnSpPr>
          <p:spPr>
            <a:xfrm>
              <a:off x="239188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4E5DAA-11CB-114F-97BE-0341CBB956E3}"/>
                </a:ext>
              </a:extLst>
            </p:cNvPr>
            <p:cNvCxnSpPr>
              <a:cxnSpLocks/>
            </p:cNvCxnSpPr>
            <p:nvPr/>
          </p:nvCxnSpPr>
          <p:spPr>
            <a:xfrm>
              <a:off x="251592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2B3947-E973-E546-B495-001EAE980D42}"/>
                </a:ext>
              </a:extLst>
            </p:cNvPr>
            <p:cNvCxnSpPr>
              <a:cxnSpLocks/>
            </p:cNvCxnSpPr>
            <p:nvPr/>
          </p:nvCxnSpPr>
          <p:spPr>
            <a:xfrm>
              <a:off x="26399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74013-E83B-984D-8C04-6DA5DB8942AA}"/>
                </a:ext>
              </a:extLst>
            </p:cNvPr>
            <p:cNvCxnSpPr>
              <a:cxnSpLocks/>
            </p:cNvCxnSpPr>
            <p:nvPr/>
          </p:nvCxnSpPr>
          <p:spPr>
            <a:xfrm>
              <a:off x="27640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EE59141-83D0-214B-8F71-2067810A0536}"/>
                </a:ext>
              </a:extLst>
            </p:cNvPr>
            <p:cNvSpPr txBox="1"/>
            <p:nvPr/>
          </p:nvSpPr>
          <p:spPr>
            <a:xfrm>
              <a:off x="1380333" y="4204971"/>
              <a:ext cx="1367682" cy="230832"/>
            </a:xfrm>
            <a:prstGeom prst="rect">
              <a:avLst/>
            </a:prstGeom>
            <a:noFill/>
          </p:spPr>
          <p:txBody>
            <a:bodyPr wrap="none" rtlCol="0">
              <a:spAutoFit/>
            </a:bodyPr>
            <a:lstStyle/>
            <a:p>
              <a:pPr algn="ctr"/>
              <a:r>
                <a:rPr lang="en-US" sz="900" dirty="0">
                  <a:solidFill>
                    <a:schemeClr val="bg1">
                      <a:lumMod val="50000"/>
                    </a:schemeClr>
                  </a:solidFill>
                </a:rPr>
                <a:t>12x 100G ports to Leaf</a:t>
              </a:r>
            </a:p>
          </p:txBody>
        </p:sp>
      </p:grpSp>
      <p:grpSp>
        <p:nvGrpSpPr>
          <p:cNvPr id="6" name="Group 5">
            <a:extLst>
              <a:ext uri="{FF2B5EF4-FFF2-40B4-BE49-F238E27FC236}">
                <a16:creationId xmlns:a16="http://schemas.microsoft.com/office/drawing/2014/main" id="{F0CB6607-16DA-0DC3-F7D6-CE1E098D0F2C}"/>
              </a:ext>
            </a:extLst>
          </p:cNvPr>
          <p:cNvGrpSpPr/>
          <p:nvPr/>
        </p:nvGrpSpPr>
        <p:grpSpPr>
          <a:xfrm>
            <a:off x="4321061" y="4051530"/>
            <a:ext cx="1626282" cy="1091970"/>
            <a:chOff x="3985601" y="3485767"/>
            <a:chExt cx="1626282" cy="1091970"/>
          </a:xfrm>
        </p:grpSpPr>
        <p:sp>
          <p:nvSpPr>
            <p:cNvPr id="47" name="Rounded Rectangle 46">
              <a:extLst>
                <a:ext uri="{FF2B5EF4-FFF2-40B4-BE49-F238E27FC236}">
                  <a16:creationId xmlns:a16="http://schemas.microsoft.com/office/drawing/2014/main" id="{BFDF71B9-95CA-AA44-BDBB-7DFF141ACB11}"/>
                </a:ext>
              </a:extLst>
            </p:cNvPr>
            <p:cNvSpPr/>
            <p:nvPr/>
          </p:nvSpPr>
          <p:spPr>
            <a:xfrm>
              <a:off x="3985601" y="3485767"/>
              <a:ext cx="1626282" cy="417310"/>
            </a:xfrm>
            <a:prstGeom prst="roundRect">
              <a:avLst>
                <a:gd name="adj" fmla="val 284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vEvo-12x100-Leaf</a:t>
              </a:r>
            </a:p>
          </p:txBody>
        </p:sp>
        <p:cxnSp>
          <p:nvCxnSpPr>
            <p:cNvPr id="48" name="Straight Connector 47">
              <a:extLst>
                <a:ext uri="{FF2B5EF4-FFF2-40B4-BE49-F238E27FC236}">
                  <a16:creationId xmlns:a16="http://schemas.microsoft.com/office/drawing/2014/main" id="{D1A1A3D8-6F0E-7446-A705-C2C6992A3939}"/>
                </a:ext>
              </a:extLst>
            </p:cNvPr>
            <p:cNvCxnSpPr>
              <a:cxnSpLocks/>
            </p:cNvCxnSpPr>
            <p:nvPr/>
          </p:nvCxnSpPr>
          <p:spPr>
            <a:xfrm>
              <a:off x="41144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42CE64-B356-7242-86EB-97AE317075B1}"/>
                </a:ext>
              </a:extLst>
            </p:cNvPr>
            <p:cNvCxnSpPr>
              <a:cxnSpLocks/>
            </p:cNvCxnSpPr>
            <p:nvPr/>
          </p:nvCxnSpPr>
          <p:spPr>
            <a:xfrm>
              <a:off x="448659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548A40-92C2-7F4B-A45A-CD40CAD61E8A}"/>
                </a:ext>
              </a:extLst>
            </p:cNvPr>
            <p:cNvCxnSpPr>
              <a:cxnSpLocks/>
            </p:cNvCxnSpPr>
            <p:nvPr/>
          </p:nvCxnSpPr>
          <p:spPr>
            <a:xfrm>
              <a:off x="42385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CB69632-6FAE-8544-AAE1-1AC274C8A012}"/>
                </a:ext>
              </a:extLst>
            </p:cNvPr>
            <p:cNvCxnSpPr>
              <a:cxnSpLocks/>
            </p:cNvCxnSpPr>
            <p:nvPr/>
          </p:nvCxnSpPr>
          <p:spPr>
            <a:xfrm>
              <a:off x="436255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DACF4C-91EA-A94C-A7D8-DC0933CDF48D}"/>
                </a:ext>
              </a:extLst>
            </p:cNvPr>
            <p:cNvCxnSpPr>
              <a:cxnSpLocks/>
            </p:cNvCxnSpPr>
            <p:nvPr/>
          </p:nvCxnSpPr>
          <p:spPr>
            <a:xfrm>
              <a:off x="461063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A72A49-2D77-DD4D-8A40-1EEDC5ECB168}"/>
                </a:ext>
              </a:extLst>
            </p:cNvPr>
            <p:cNvCxnSpPr>
              <a:cxnSpLocks/>
            </p:cNvCxnSpPr>
            <p:nvPr/>
          </p:nvCxnSpPr>
          <p:spPr>
            <a:xfrm>
              <a:off x="47346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0D1F8C5-90E8-1A47-A97E-7946D6F9BC4C}"/>
                </a:ext>
              </a:extLst>
            </p:cNvPr>
            <p:cNvCxnSpPr>
              <a:cxnSpLocks/>
            </p:cNvCxnSpPr>
            <p:nvPr/>
          </p:nvCxnSpPr>
          <p:spPr>
            <a:xfrm>
              <a:off x="48587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3D469F4-24EF-FB40-8B5E-6E053A20BB26}"/>
                </a:ext>
              </a:extLst>
            </p:cNvPr>
            <p:cNvCxnSpPr>
              <a:cxnSpLocks/>
            </p:cNvCxnSpPr>
            <p:nvPr/>
          </p:nvCxnSpPr>
          <p:spPr>
            <a:xfrm>
              <a:off x="498275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720BCA2-4C46-DF4E-9C53-D52219F2F312}"/>
                </a:ext>
              </a:extLst>
            </p:cNvPr>
            <p:cNvCxnSpPr>
              <a:cxnSpLocks/>
            </p:cNvCxnSpPr>
            <p:nvPr/>
          </p:nvCxnSpPr>
          <p:spPr>
            <a:xfrm>
              <a:off x="510679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19E2A35-E499-354E-80CE-A410A2064626}"/>
                </a:ext>
              </a:extLst>
            </p:cNvPr>
            <p:cNvCxnSpPr>
              <a:cxnSpLocks/>
            </p:cNvCxnSpPr>
            <p:nvPr/>
          </p:nvCxnSpPr>
          <p:spPr>
            <a:xfrm>
              <a:off x="523083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1215DD2-20D9-1841-9C4D-FB000EF81746}"/>
                </a:ext>
              </a:extLst>
            </p:cNvPr>
            <p:cNvCxnSpPr>
              <a:cxnSpLocks/>
            </p:cNvCxnSpPr>
            <p:nvPr/>
          </p:nvCxnSpPr>
          <p:spPr>
            <a:xfrm>
              <a:off x="53548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DEB9D46-1E13-CF46-8BD9-57CFBE8225D6}"/>
                </a:ext>
              </a:extLst>
            </p:cNvPr>
            <p:cNvCxnSpPr>
              <a:cxnSpLocks/>
            </p:cNvCxnSpPr>
            <p:nvPr/>
          </p:nvCxnSpPr>
          <p:spPr>
            <a:xfrm>
              <a:off x="54789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E9F8A92-00A6-9243-81AF-39EA5DFFF3FE}"/>
                </a:ext>
              </a:extLst>
            </p:cNvPr>
            <p:cNvSpPr txBox="1"/>
            <p:nvPr/>
          </p:nvSpPr>
          <p:spPr>
            <a:xfrm>
              <a:off x="4114477" y="4208405"/>
              <a:ext cx="1369274" cy="369332"/>
            </a:xfrm>
            <a:prstGeom prst="rect">
              <a:avLst/>
            </a:prstGeom>
            <a:noFill/>
          </p:spPr>
          <p:txBody>
            <a:bodyPr wrap="square" rtlCol="0">
              <a:spAutoFit/>
            </a:bodyPr>
            <a:lstStyle/>
            <a:p>
              <a:pPr algn="ctr"/>
              <a:r>
                <a:rPr lang="en-US" sz="900" dirty="0">
                  <a:solidFill>
                    <a:schemeClr val="bg1">
                      <a:lumMod val="50000"/>
                    </a:schemeClr>
                  </a:solidFill>
                </a:rPr>
                <a:t>12x 100G ports to Spine, Generic</a:t>
              </a:r>
            </a:p>
          </p:txBody>
        </p:sp>
      </p:grpSp>
      <p:grpSp>
        <p:nvGrpSpPr>
          <p:cNvPr id="21" name="Group 20">
            <a:extLst>
              <a:ext uri="{FF2B5EF4-FFF2-40B4-BE49-F238E27FC236}">
                <a16:creationId xmlns:a16="http://schemas.microsoft.com/office/drawing/2014/main" id="{B078AA3E-F800-4B59-DDE1-9E43AC2B7F63}"/>
              </a:ext>
            </a:extLst>
          </p:cNvPr>
          <p:cNvGrpSpPr/>
          <p:nvPr/>
        </p:nvGrpSpPr>
        <p:grpSpPr>
          <a:xfrm>
            <a:off x="1280586" y="3076781"/>
            <a:ext cx="1626282" cy="950036"/>
            <a:chOff x="1270693" y="3485767"/>
            <a:chExt cx="1626282" cy="950036"/>
          </a:xfrm>
        </p:grpSpPr>
        <p:sp>
          <p:nvSpPr>
            <p:cNvPr id="22" name="Rounded Rectangle 21">
              <a:extLst>
                <a:ext uri="{FF2B5EF4-FFF2-40B4-BE49-F238E27FC236}">
                  <a16:creationId xmlns:a16="http://schemas.microsoft.com/office/drawing/2014/main" id="{C1F4D73A-5013-2849-AC77-027F23054BBA}"/>
                </a:ext>
              </a:extLst>
            </p:cNvPr>
            <p:cNvSpPr/>
            <p:nvPr/>
          </p:nvSpPr>
          <p:spPr>
            <a:xfrm>
              <a:off x="1270693" y="3485767"/>
              <a:ext cx="1626282" cy="417310"/>
            </a:xfrm>
            <a:prstGeom prst="roundRect">
              <a:avLst>
                <a:gd name="adj" fmla="val 284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vJunos-10x1-Spine</a:t>
              </a:r>
            </a:p>
          </p:txBody>
        </p:sp>
        <p:cxnSp>
          <p:nvCxnSpPr>
            <p:cNvPr id="24" name="Straight Connector 23">
              <a:extLst>
                <a:ext uri="{FF2B5EF4-FFF2-40B4-BE49-F238E27FC236}">
                  <a16:creationId xmlns:a16="http://schemas.microsoft.com/office/drawing/2014/main" id="{3DFDAA0B-B567-55E5-850D-0F8AA3AD61EE}"/>
                </a:ext>
              </a:extLst>
            </p:cNvPr>
            <p:cNvCxnSpPr>
              <a:cxnSpLocks/>
            </p:cNvCxnSpPr>
            <p:nvPr/>
          </p:nvCxnSpPr>
          <p:spPr>
            <a:xfrm>
              <a:off x="177168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B0B217-C15A-5D0E-0565-5EB3991D8049}"/>
                </a:ext>
              </a:extLst>
            </p:cNvPr>
            <p:cNvCxnSpPr>
              <a:cxnSpLocks/>
            </p:cNvCxnSpPr>
            <p:nvPr/>
          </p:nvCxnSpPr>
          <p:spPr>
            <a:xfrm>
              <a:off x="15236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852C6A-38C2-990B-8187-8FF7C90342DF}"/>
                </a:ext>
              </a:extLst>
            </p:cNvPr>
            <p:cNvCxnSpPr>
              <a:cxnSpLocks/>
            </p:cNvCxnSpPr>
            <p:nvPr/>
          </p:nvCxnSpPr>
          <p:spPr>
            <a:xfrm>
              <a:off x="164764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1A7910-C9DC-D296-D80F-60AFFBFC0B87}"/>
                </a:ext>
              </a:extLst>
            </p:cNvPr>
            <p:cNvCxnSpPr>
              <a:cxnSpLocks/>
            </p:cNvCxnSpPr>
            <p:nvPr/>
          </p:nvCxnSpPr>
          <p:spPr>
            <a:xfrm>
              <a:off x="189572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8463D9-839F-E2F6-8BA0-D994C9444E5B}"/>
                </a:ext>
              </a:extLst>
            </p:cNvPr>
            <p:cNvCxnSpPr>
              <a:cxnSpLocks/>
            </p:cNvCxnSpPr>
            <p:nvPr/>
          </p:nvCxnSpPr>
          <p:spPr>
            <a:xfrm>
              <a:off x="20197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930A0-ECFF-6755-135E-1513DFCB76F5}"/>
                </a:ext>
              </a:extLst>
            </p:cNvPr>
            <p:cNvCxnSpPr>
              <a:cxnSpLocks/>
            </p:cNvCxnSpPr>
            <p:nvPr/>
          </p:nvCxnSpPr>
          <p:spPr>
            <a:xfrm>
              <a:off x="21438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865572-AD1A-4529-05BB-65D43082038D}"/>
                </a:ext>
              </a:extLst>
            </p:cNvPr>
            <p:cNvCxnSpPr>
              <a:cxnSpLocks/>
            </p:cNvCxnSpPr>
            <p:nvPr/>
          </p:nvCxnSpPr>
          <p:spPr>
            <a:xfrm>
              <a:off x="226784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29E796-BD93-6CC4-39F9-A9AA3692736C}"/>
                </a:ext>
              </a:extLst>
            </p:cNvPr>
            <p:cNvCxnSpPr>
              <a:cxnSpLocks/>
            </p:cNvCxnSpPr>
            <p:nvPr/>
          </p:nvCxnSpPr>
          <p:spPr>
            <a:xfrm>
              <a:off x="239188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D9585A-6E1E-B169-C062-31326000B322}"/>
                </a:ext>
              </a:extLst>
            </p:cNvPr>
            <p:cNvCxnSpPr>
              <a:cxnSpLocks/>
            </p:cNvCxnSpPr>
            <p:nvPr/>
          </p:nvCxnSpPr>
          <p:spPr>
            <a:xfrm>
              <a:off x="251592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AA8F7F0-1C14-2704-C703-6BF6230D2E59}"/>
                </a:ext>
              </a:extLst>
            </p:cNvPr>
            <p:cNvCxnSpPr>
              <a:cxnSpLocks/>
            </p:cNvCxnSpPr>
            <p:nvPr/>
          </p:nvCxnSpPr>
          <p:spPr>
            <a:xfrm>
              <a:off x="26399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2EBC0ED-8DE9-B12E-CD0E-18787A898BF0}"/>
                </a:ext>
              </a:extLst>
            </p:cNvPr>
            <p:cNvSpPr txBox="1"/>
            <p:nvPr/>
          </p:nvSpPr>
          <p:spPr>
            <a:xfrm>
              <a:off x="1413996" y="4204971"/>
              <a:ext cx="1300357" cy="230832"/>
            </a:xfrm>
            <a:prstGeom prst="rect">
              <a:avLst/>
            </a:prstGeom>
            <a:noFill/>
          </p:spPr>
          <p:txBody>
            <a:bodyPr wrap="none" rtlCol="0">
              <a:spAutoFit/>
            </a:bodyPr>
            <a:lstStyle/>
            <a:p>
              <a:pPr algn="ctr"/>
              <a:r>
                <a:rPr lang="en-US" sz="900" dirty="0">
                  <a:solidFill>
                    <a:schemeClr val="bg1">
                      <a:lumMod val="50000"/>
                    </a:schemeClr>
                  </a:solidFill>
                </a:rPr>
                <a:t>10x 10G ports to Leaf</a:t>
              </a:r>
            </a:p>
          </p:txBody>
        </p:sp>
      </p:grpSp>
      <p:grpSp>
        <p:nvGrpSpPr>
          <p:cNvPr id="37" name="Group 36">
            <a:extLst>
              <a:ext uri="{FF2B5EF4-FFF2-40B4-BE49-F238E27FC236}">
                <a16:creationId xmlns:a16="http://schemas.microsoft.com/office/drawing/2014/main" id="{E76EBBC0-CD6F-4673-C24B-509709E434B5}"/>
              </a:ext>
            </a:extLst>
          </p:cNvPr>
          <p:cNvGrpSpPr/>
          <p:nvPr/>
        </p:nvGrpSpPr>
        <p:grpSpPr>
          <a:xfrm>
            <a:off x="1280586" y="4051530"/>
            <a:ext cx="1626282" cy="1091970"/>
            <a:chOff x="3985601" y="3485767"/>
            <a:chExt cx="1626282" cy="1091970"/>
          </a:xfrm>
        </p:grpSpPr>
        <p:sp>
          <p:nvSpPr>
            <p:cNvPr id="38" name="Rounded Rectangle 37">
              <a:extLst>
                <a:ext uri="{FF2B5EF4-FFF2-40B4-BE49-F238E27FC236}">
                  <a16:creationId xmlns:a16="http://schemas.microsoft.com/office/drawing/2014/main" id="{62AC5687-AA15-F012-F296-569EE0A4F7CE}"/>
                </a:ext>
              </a:extLst>
            </p:cNvPr>
            <p:cNvSpPr/>
            <p:nvPr/>
          </p:nvSpPr>
          <p:spPr>
            <a:xfrm>
              <a:off x="3985601" y="3485767"/>
              <a:ext cx="1626282" cy="417310"/>
            </a:xfrm>
            <a:prstGeom prst="roundRect">
              <a:avLst>
                <a:gd name="adj" fmla="val 284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vJunos-10x1-Leaf</a:t>
              </a:r>
            </a:p>
          </p:txBody>
        </p:sp>
        <p:cxnSp>
          <p:nvCxnSpPr>
            <p:cNvPr id="40" name="Straight Connector 39">
              <a:extLst>
                <a:ext uri="{FF2B5EF4-FFF2-40B4-BE49-F238E27FC236}">
                  <a16:creationId xmlns:a16="http://schemas.microsoft.com/office/drawing/2014/main" id="{1B6FF5B9-526A-CDF5-4598-2BF86A6DB139}"/>
                </a:ext>
              </a:extLst>
            </p:cNvPr>
            <p:cNvCxnSpPr>
              <a:cxnSpLocks/>
            </p:cNvCxnSpPr>
            <p:nvPr/>
          </p:nvCxnSpPr>
          <p:spPr>
            <a:xfrm>
              <a:off x="448659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A3125D1-D4E2-CAC0-F424-57A418D6457F}"/>
                </a:ext>
              </a:extLst>
            </p:cNvPr>
            <p:cNvCxnSpPr>
              <a:cxnSpLocks/>
            </p:cNvCxnSpPr>
            <p:nvPr/>
          </p:nvCxnSpPr>
          <p:spPr>
            <a:xfrm>
              <a:off x="42385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D09F01-C07D-B023-F1EE-5E4A8271A205}"/>
                </a:ext>
              </a:extLst>
            </p:cNvPr>
            <p:cNvCxnSpPr>
              <a:cxnSpLocks/>
            </p:cNvCxnSpPr>
            <p:nvPr/>
          </p:nvCxnSpPr>
          <p:spPr>
            <a:xfrm>
              <a:off x="436255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E02317-472F-FEF0-7CC1-9A1A3399BB7E}"/>
                </a:ext>
              </a:extLst>
            </p:cNvPr>
            <p:cNvCxnSpPr>
              <a:cxnSpLocks/>
            </p:cNvCxnSpPr>
            <p:nvPr/>
          </p:nvCxnSpPr>
          <p:spPr>
            <a:xfrm>
              <a:off x="461063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BB0EDE7-7F4B-3DB5-2DD5-D43B216BB7FE}"/>
                </a:ext>
              </a:extLst>
            </p:cNvPr>
            <p:cNvCxnSpPr>
              <a:cxnSpLocks/>
            </p:cNvCxnSpPr>
            <p:nvPr/>
          </p:nvCxnSpPr>
          <p:spPr>
            <a:xfrm>
              <a:off x="47346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C45BF83-1B39-A919-7AC6-B4B638FA018A}"/>
                </a:ext>
              </a:extLst>
            </p:cNvPr>
            <p:cNvCxnSpPr>
              <a:cxnSpLocks/>
            </p:cNvCxnSpPr>
            <p:nvPr/>
          </p:nvCxnSpPr>
          <p:spPr>
            <a:xfrm>
              <a:off x="48587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BB6EF5D-6695-76D5-2F55-B9E0EB22ABF2}"/>
                </a:ext>
              </a:extLst>
            </p:cNvPr>
            <p:cNvCxnSpPr>
              <a:cxnSpLocks/>
            </p:cNvCxnSpPr>
            <p:nvPr/>
          </p:nvCxnSpPr>
          <p:spPr>
            <a:xfrm>
              <a:off x="498275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5981DDD-633C-841A-1341-E984592E5981}"/>
                </a:ext>
              </a:extLst>
            </p:cNvPr>
            <p:cNvCxnSpPr>
              <a:cxnSpLocks/>
            </p:cNvCxnSpPr>
            <p:nvPr/>
          </p:nvCxnSpPr>
          <p:spPr>
            <a:xfrm>
              <a:off x="510679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6225BEC-F68B-C5E2-CA39-C76309A8E081}"/>
                </a:ext>
              </a:extLst>
            </p:cNvPr>
            <p:cNvCxnSpPr>
              <a:cxnSpLocks/>
            </p:cNvCxnSpPr>
            <p:nvPr/>
          </p:nvCxnSpPr>
          <p:spPr>
            <a:xfrm>
              <a:off x="523083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CF2DE4-A19C-A807-62F3-69A85DB9738B}"/>
                </a:ext>
              </a:extLst>
            </p:cNvPr>
            <p:cNvCxnSpPr>
              <a:cxnSpLocks/>
            </p:cNvCxnSpPr>
            <p:nvPr/>
          </p:nvCxnSpPr>
          <p:spPr>
            <a:xfrm>
              <a:off x="53548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D34F4D0-A6F7-6301-79C8-D6C6A6804580}"/>
                </a:ext>
              </a:extLst>
            </p:cNvPr>
            <p:cNvSpPr txBox="1"/>
            <p:nvPr/>
          </p:nvSpPr>
          <p:spPr>
            <a:xfrm>
              <a:off x="4114477" y="4208405"/>
              <a:ext cx="1369274" cy="369332"/>
            </a:xfrm>
            <a:prstGeom prst="rect">
              <a:avLst/>
            </a:prstGeom>
            <a:noFill/>
          </p:spPr>
          <p:txBody>
            <a:bodyPr wrap="square" rtlCol="0">
              <a:spAutoFit/>
            </a:bodyPr>
            <a:lstStyle/>
            <a:p>
              <a:pPr algn="ctr"/>
              <a:r>
                <a:rPr lang="en-US" sz="900" dirty="0">
                  <a:solidFill>
                    <a:schemeClr val="bg1">
                      <a:lumMod val="50000"/>
                    </a:schemeClr>
                  </a:solidFill>
                </a:rPr>
                <a:t>10x 10G ports to Spine, Generic</a:t>
              </a:r>
            </a:p>
          </p:txBody>
        </p:sp>
      </p:grpSp>
      <p:sp>
        <p:nvSpPr>
          <p:cNvPr id="23" name="TextBox 22">
            <a:extLst>
              <a:ext uri="{FF2B5EF4-FFF2-40B4-BE49-F238E27FC236}">
                <a16:creationId xmlns:a16="http://schemas.microsoft.com/office/drawing/2014/main" id="{A04C95C7-2AC8-449E-CBD3-D288ED781182}"/>
              </a:ext>
            </a:extLst>
          </p:cNvPr>
          <p:cNvSpPr txBox="1"/>
          <p:nvPr/>
        </p:nvSpPr>
        <p:spPr>
          <a:xfrm>
            <a:off x="5864231" y="3746202"/>
            <a:ext cx="966931" cy="246221"/>
          </a:xfrm>
          <a:prstGeom prst="rect">
            <a:avLst/>
          </a:prstGeom>
          <a:noFill/>
        </p:spPr>
        <p:txBody>
          <a:bodyPr wrap="none" rtlCol="0">
            <a:spAutoFit/>
          </a:bodyPr>
          <a:lstStyle/>
          <a:p>
            <a:r>
              <a:rPr lang="en-US" sz="1000" dirty="0"/>
              <a:t>(if using </a:t>
            </a:r>
            <a:r>
              <a:rPr lang="en-US" sz="1000" dirty="0" err="1"/>
              <a:t>vEvo</a:t>
            </a:r>
            <a:r>
              <a:rPr lang="en-US" sz="1000" dirty="0"/>
              <a:t>)</a:t>
            </a:r>
          </a:p>
        </p:txBody>
      </p:sp>
    </p:spTree>
    <p:extLst>
      <p:ext uri="{BB962C8B-B14F-4D97-AF65-F5344CB8AC3E}">
        <p14:creationId xmlns:p14="http://schemas.microsoft.com/office/powerpoint/2010/main" val="271429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708792"/>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Logical Devices</a:t>
            </a:r>
            <a:r>
              <a:rPr lang="en-US" sz="1000" dirty="0"/>
              <a:t>, and then create the following Logical Devices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a:lnSpc>
                <a:spcPct val="100000"/>
              </a:lnSpc>
              <a:spcBef>
                <a:spcPts val="900"/>
              </a:spcBef>
            </a:pPr>
            <a:br>
              <a:rPr lang="en-US" sz="1000" dirty="0"/>
            </a:br>
            <a:br>
              <a:rPr lang="en-US" sz="1000" dirty="0"/>
            </a:b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Click the Query box and filter the name with “v” and verify the four newly created logical devices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Interface Maps</a:t>
            </a:r>
            <a:r>
              <a:rPr lang="en-US" sz="1000" dirty="0">
                <a:solidFill>
                  <a:schemeClr val="bg1">
                    <a:lumMod val="75000"/>
                  </a:schemeClr>
                </a:solidFill>
              </a:rPr>
              <a:t>, and then create below two Interface Maps</a:t>
            </a:r>
          </a:p>
          <a:p>
            <a:pPr marL="171450" indent="-171450">
              <a:lnSpc>
                <a:spcPct val="100000"/>
              </a:lnSpc>
              <a:spcBef>
                <a:spcPts val="9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dirty="0">
                <a:solidFill>
                  <a:schemeClr val="bg1">
                    <a:lumMod val="75000"/>
                  </a:schemeClr>
                </a:solidFill>
              </a:rPr>
              <a:t>Click the Query box and filter the Device Profile with “</a:t>
            </a:r>
            <a:r>
              <a:rPr lang="en-US" sz="1000" dirty="0" err="1">
                <a:solidFill>
                  <a:schemeClr val="bg1">
                    <a:lumMod val="75000"/>
                  </a:schemeClr>
                </a:solidFill>
              </a:rPr>
              <a:t>vjunos</a:t>
            </a:r>
            <a:r>
              <a:rPr lang="en-US" sz="1000" dirty="0">
                <a:solidFill>
                  <a:schemeClr val="bg1">
                    <a:lumMod val="75000"/>
                  </a:schemeClr>
                </a:solidFill>
              </a:rPr>
              <a:t>” and verify the four newly created interface maps</a:t>
            </a: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8</a:t>
            </a:fld>
            <a:endParaRPr lang="en-US"/>
          </a:p>
        </p:txBody>
      </p:sp>
      <p:graphicFrame>
        <p:nvGraphicFramePr>
          <p:cNvPr id="26" name="Table 10">
            <a:extLst>
              <a:ext uri="{FF2B5EF4-FFF2-40B4-BE49-F238E27FC236}">
                <a16:creationId xmlns:a16="http://schemas.microsoft.com/office/drawing/2014/main" id="{9D4A5EAF-E5BA-9848-88D7-3FF623E8250E}"/>
              </a:ext>
            </a:extLst>
          </p:cNvPr>
          <p:cNvGraphicFramePr>
            <a:graphicFrameLocks noGrp="1"/>
          </p:cNvGraphicFramePr>
          <p:nvPr>
            <p:extLst>
              <p:ext uri="{D42A27DB-BD31-4B8C-83A1-F6EECF244321}">
                <p14:modId xmlns:p14="http://schemas.microsoft.com/office/powerpoint/2010/main" val="1287849088"/>
              </p:ext>
            </p:extLst>
          </p:nvPr>
        </p:nvGraphicFramePr>
        <p:xfrm>
          <a:off x="529538" y="1541157"/>
          <a:ext cx="3300325" cy="1188720"/>
        </p:xfrm>
        <a:graphic>
          <a:graphicData uri="http://schemas.openxmlformats.org/drawingml/2006/table">
            <a:tbl>
              <a:tblPr firstRow="1" bandRow="1">
                <a:tableStyleId>{5C22544A-7EE6-4342-B048-85BDC9FD1C3A}</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 of Ports</a:t>
                      </a:r>
                    </a:p>
                  </a:txBody>
                  <a:tcPr/>
                </a:tc>
                <a:tc>
                  <a:txBody>
                    <a:bodyPr/>
                    <a:lstStyle/>
                    <a:p>
                      <a:r>
                        <a:rPr lang="en-US" sz="800" b="0"/>
                        <a:t>Connected To</a:t>
                      </a:r>
                    </a:p>
                  </a:txBody>
                  <a:tcPr/>
                </a:tc>
                <a:extLst>
                  <a:ext uri="{0D108BD9-81ED-4DB2-BD59-A6C34878D82A}">
                    <a16:rowId xmlns:a16="http://schemas.microsoft.com/office/drawing/2014/main" val="3501326622"/>
                  </a:ext>
                </a:extLst>
              </a:tr>
              <a:tr h="0">
                <a:tc>
                  <a:txBody>
                    <a:bodyPr/>
                    <a:lstStyle/>
                    <a:p>
                      <a:r>
                        <a:rPr lang="en-US" sz="800" dirty="0">
                          <a:solidFill>
                            <a:srgbClr val="0070C0"/>
                          </a:solidFill>
                        </a:rPr>
                        <a:t>vJunos-10x1-Spine</a:t>
                      </a:r>
                    </a:p>
                  </a:txBody>
                  <a:tcPr/>
                </a:tc>
                <a:tc>
                  <a:txBody>
                    <a:bodyPr/>
                    <a:lstStyle/>
                    <a:p>
                      <a:r>
                        <a:rPr lang="en-US" sz="800" dirty="0"/>
                        <a:t>10</a:t>
                      </a:r>
                    </a:p>
                  </a:txBody>
                  <a:tcPr/>
                </a:tc>
                <a:tc>
                  <a:txBody>
                    <a:bodyPr/>
                    <a:lstStyle/>
                    <a:p>
                      <a:r>
                        <a:rPr lang="en-US" sz="800" dirty="0"/>
                        <a:t>Leaf</a:t>
                      </a:r>
                    </a:p>
                  </a:txBody>
                  <a:tcPr/>
                </a:tc>
                <a:extLst>
                  <a:ext uri="{0D108BD9-81ED-4DB2-BD59-A6C34878D82A}">
                    <a16:rowId xmlns:a16="http://schemas.microsoft.com/office/drawing/2014/main" val="2893093250"/>
                  </a:ext>
                </a:extLst>
              </a:tr>
              <a:tr h="0">
                <a:tc>
                  <a:txBody>
                    <a:bodyPr/>
                    <a:lstStyle/>
                    <a:p>
                      <a:r>
                        <a:rPr lang="en-US" sz="800" dirty="0">
                          <a:solidFill>
                            <a:srgbClr val="0070C0"/>
                          </a:solidFill>
                        </a:rPr>
                        <a:t>vJunos-10x1-Leaf</a:t>
                      </a:r>
                    </a:p>
                  </a:txBody>
                  <a:tcPr/>
                </a:tc>
                <a:tc>
                  <a:txBody>
                    <a:bodyPr/>
                    <a:lstStyle/>
                    <a:p>
                      <a:r>
                        <a:rPr lang="en-US" sz="800" dirty="0"/>
                        <a:t>10</a:t>
                      </a:r>
                    </a:p>
                  </a:txBody>
                  <a:tcPr/>
                </a:tc>
                <a:tc>
                  <a:txBody>
                    <a:bodyPr/>
                    <a:lstStyle/>
                    <a:p>
                      <a:r>
                        <a:rPr lang="en-US" sz="800" dirty="0"/>
                        <a:t>Spine, Generic</a:t>
                      </a:r>
                    </a:p>
                  </a:txBody>
                  <a:tcPr/>
                </a:tc>
                <a:extLst>
                  <a:ext uri="{0D108BD9-81ED-4DB2-BD59-A6C34878D82A}">
                    <a16:rowId xmlns:a16="http://schemas.microsoft.com/office/drawing/2014/main" val="2440626945"/>
                  </a:ext>
                </a:extLst>
              </a:tr>
              <a:tr h="0">
                <a:tc>
                  <a:txBody>
                    <a:bodyPr/>
                    <a:lstStyle/>
                    <a:p>
                      <a:r>
                        <a:rPr lang="en-US" sz="800" dirty="0">
                          <a:solidFill>
                            <a:srgbClr val="0070C0"/>
                          </a:solidFill>
                        </a:rPr>
                        <a:t>vEvo-12x100-Spine</a:t>
                      </a:r>
                    </a:p>
                  </a:txBody>
                  <a:tcPr/>
                </a:tc>
                <a:tc>
                  <a:txBody>
                    <a:bodyPr/>
                    <a:lstStyle/>
                    <a:p>
                      <a:r>
                        <a:rPr lang="en-US" sz="800" dirty="0"/>
                        <a:t>12</a:t>
                      </a:r>
                    </a:p>
                  </a:txBody>
                  <a:tcPr/>
                </a:tc>
                <a:tc>
                  <a:txBody>
                    <a:bodyPr/>
                    <a:lstStyle/>
                    <a:p>
                      <a:r>
                        <a:rPr lang="en-US" sz="800" dirty="0"/>
                        <a:t>Leaf</a:t>
                      </a:r>
                    </a:p>
                  </a:txBody>
                  <a:tcPr/>
                </a:tc>
                <a:extLst>
                  <a:ext uri="{0D108BD9-81ED-4DB2-BD59-A6C34878D82A}">
                    <a16:rowId xmlns:a16="http://schemas.microsoft.com/office/drawing/2014/main" val="2724199587"/>
                  </a:ext>
                </a:extLst>
              </a:tr>
              <a:tr h="0">
                <a:tc>
                  <a:txBody>
                    <a:bodyPr/>
                    <a:lstStyle/>
                    <a:p>
                      <a:r>
                        <a:rPr lang="en-US" sz="800" dirty="0">
                          <a:solidFill>
                            <a:srgbClr val="0070C0"/>
                          </a:solidFill>
                        </a:rPr>
                        <a:t>vEvo-12x100-Leaf</a:t>
                      </a:r>
                    </a:p>
                  </a:txBody>
                  <a:tcPr/>
                </a:tc>
                <a:tc>
                  <a:txBody>
                    <a:bodyPr/>
                    <a:lstStyle/>
                    <a:p>
                      <a:r>
                        <a:rPr lang="en-US" sz="800" dirty="0"/>
                        <a:t>12</a:t>
                      </a:r>
                    </a:p>
                  </a:txBody>
                  <a:tcPr/>
                </a:tc>
                <a:tc>
                  <a:txBody>
                    <a:bodyPr/>
                    <a:lstStyle/>
                    <a:p>
                      <a:r>
                        <a:rPr lang="en-US" sz="800" dirty="0"/>
                        <a:t>Spine, Generic</a:t>
                      </a:r>
                    </a:p>
                  </a:txBody>
                  <a:tcPr/>
                </a:tc>
                <a:extLst>
                  <a:ext uri="{0D108BD9-81ED-4DB2-BD59-A6C34878D82A}">
                    <a16:rowId xmlns:a16="http://schemas.microsoft.com/office/drawing/2014/main" val="1139826292"/>
                  </a:ext>
                </a:extLst>
              </a:tr>
            </a:tbl>
          </a:graphicData>
        </a:graphic>
      </p:graphicFrame>
      <p:graphicFrame>
        <p:nvGraphicFramePr>
          <p:cNvPr id="9" name="Table 8">
            <a:extLst>
              <a:ext uri="{FF2B5EF4-FFF2-40B4-BE49-F238E27FC236}">
                <a16:creationId xmlns:a16="http://schemas.microsoft.com/office/drawing/2014/main" id="{4A52D474-046D-A075-A880-FB2B829938FE}"/>
              </a:ext>
            </a:extLst>
          </p:cNvPr>
          <p:cNvGraphicFramePr>
            <a:graphicFrameLocks noGrp="1"/>
          </p:cNvGraphicFramePr>
          <p:nvPr>
            <p:extLst>
              <p:ext uri="{D42A27DB-BD31-4B8C-83A1-F6EECF244321}">
                <p14:modId xmlns:p14="http://schemas.microsoft.com/office/powerpoint/2010/main" val="1776511065"/>
              </p:ext>
            </p:extLst>
          </p:nvPr>
        </p:nvGraphicFramePr>
        <p:xfrm>
          <a:off x="525621" y="3468153"/>
          <a:ext cx="3292863" cy="106680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dirty="0">
                          <a:solidFill>
                            <a:schemeClr val="bg1">
                              <a:lumMod val="75000"/>
                            </a:schemeClr>
                          </a:solidFill>
                        </a:rPr>
                        <a:t>vJunos-10x1-Spine</a:t>
                      </a:r>
                      <a:endParaRPr lang="en-US" sz="800" kern="1200" dirty="0">
                        <a:solidFill>
                          <a:schemeClr val="bg1">
                            <a:lumMod val="75000"/>
                          </a:schemeClr>
                        </a:solidFill>
                        <a:latin typeface="+mn-lt"/>
                        <a:ea typeface="+mn-ea"/>
                        <a:cs typeface="+mn-cs"/>
                      </a:endParaRPr>
                    </a:p>
                  </a:txBody>
                  <a:tcPr/>
                </a:tc>
                <a:tc>
                  <a:txBody>
                    <a:bodyPr/>
                    <a:lstStyle/>
                    <a:p>
                      <a:r>
                        <a:rPr lang="en-US" sz="800" kern="1200" dirty="0" err="1">
                          <a:solidFill>
                            <a:schemeClr val="bg1">
                              <a:lumMod val="75000"/>
                            </a:schemeClr>
                          </a:solidFill>
                        </a:rPr>
                        <a:t>vJunos</a:t>
                      </a:r>
                      <a:r>
                        <a:rPr lang="en-US" sz="800" kern="1200" dirty="0">
                          <a:solidFill>
                            <a:schemeClr val="bg1">
                              <a:lumMod val="75000"/>
                            </a:schemeClr>
                          </a:solidFill>
                        </a:rPr>
                        <a:t>-lab</a:t>
                      </a:r>
                      <a:endParaRPr lang="en-US" sz="800" kern="1200" dirty="0">
                        <a:solidFill>
                          <a:schemeClr val="bg1">
                            <a:lumMod val="75000"/>
                          </a:schemeClr>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dirty="0">
                          <a:solidFill>
                            <a:schemeClr val="bg1">
                              <a:lumMod val="75000"/>
                            </a:schemeClr>
                          </a:solidFill>
                        </a:rPr>
                        <a:t>vJunos-10x1-Leaf</a:t>
                      </a:r>
                      <a:endParaRPr lang="en-US" sz="800" kern="1200" dirty="0">
                        <a:solidFill>
                          <a:schemeClr val="bg1">
                            <a:lumMod val="75000"/>
                          </a:schemeClr>
                        </a:solidFill>
                        <a:latin typeface="+mn-lt"/>
                        <a:ea typeface="+mn-ea"/>
                        <a:cs typeface="+mn-cs"/>
                      </a:endParaRPr>
                    </a:p>
                  </a:txBody>
                  <a:tcPr/>
                </a:tc>
                <a:tc>
                  <a:txBody>
                    <a:bodyPr/>
                    <a:lstStyle/>
                    <a:p>
                      <a:r>
                        <a:rPr lang="en-US" sz="800" kern="1200" dirty="0" err="1">
                          <a:solidFill>
                            <a:schemeClr val="bg1">
                              <a:lumMod val="75000"/>
                            </a:schemeClr>
                          </a:solidFill>
                        </a:rPr>
                        <a:t>vJunos</a:t>
                      </a:r>
                      <a:r>
                        <a:rPr lang="en-US" sz="800" kern="1200" dirty="0">
                          <a:solidFill>
                            <a:schemeClr val="bg1">
                              <a:lumMod val="75000"/>
                            </a:schemeClr>
                          </a:solidFill>
                        </a:rPr>
                        <a:t>-lab</a:t>
                      </a:r>
                      <a:endParaRPr lang="en-US" sz="800" kern="1200" dirty="0">
                        <a:solidFill>
                          <a:schemeClr val="bg1">
                            <a:lumMod val="75000"/>
                          </a:schemeClr>
                        </a:solidFill>
                        <a:latin typeface="+mn-lt"/>
                        <a:ea typeface="+mn-ea"/>
                        <a:cs typeface="+mn-cs"/>
                      </a:endParaRPr>
                    </a:p>
                  </a:txBody>
                  <a:tcPr/>
                </a:tc>
                <a:extLst>
                  <a:ext uri="{0D108BD9-81ED-4DB2-BD59-A6C34878D82A}">
                    <a16:rowId xmlns:a16="http://schemas.microsoft.com/office/drawing/2014/main" val="3064415487"/>
                  </a:ext>
                </a:extLst>
              </a:tr>
              <a:tr h="213360">
                <a:tc>
                  <a:txBody>
                    <a:bodyPr/>
                    <a:lstStyle/>
                    <a:p>
                      <a:r>
                        <a:rPr lang="en-US" sz="800" kern="1200" dirty="0">
                          <a:solidFill>
                            <a:schemeClr val="bg1">
                              <a:lumMod val="75000"/>
                            </a:schemeClr>
                          </a:solidFill>
                          <a:latin typeface="+mn-lt"/>
                          <a:ea typeface="+mn-ea"/>
                          <a:cs typeface="+mn-cs"/>
                        </a:rPr>
                        <a:t>vEvo-12x100-Spine</a:t>
                      </a:r>
                    </a:p>
                  </a:txBody>
                  <a:tcPr/>
                </a:tc>
                <a:tc>
                  <a:txBody>
                    <a:bodyPr/>
                    <a:lstStyle/>
                    <a:p>
                      <a:r>
                        <a:rPr lang="en-US" sz="800" kern="1200" dirty="0" err="1">
                          <a:solidFill>
                            <a:schemeClr val="bg1">
                              <a:lumMod val="75000"/>
                            </a:schemeClr>
                          </a:solidFill>
                          <a:latin typeface="+mn-lt"/>
                          <a:ea typeface="+mn-ea"/>
                          <a:cs typeface="+mn-cs"/>
                        </a:rPr>
                        <a:t>vJunosEvo</a:t>
                      </a:r>
                      <a:r>
                        <a:rPr lang="en-US" sz="800" kern="1200" dirty="0">
                          <a:solidFill>
                            <a:schemeClr val="bg1">
                              <a:lumMod val="75000"/>
                            </a:schemeClr>
                          </a:solidFill>
                          <a:latin typeface="+mn-lt"/>
                          <a:ea typeface="+mn-ea"/>
                          <a:cs typeface="+mn-cs"/>
                        </a:rPr>
                        <a:t>-lab</a:t>
                      </a:r>
                    </a:p>
                  </a:txBody>
                  <a:tcPr/>
                </a:tc>
                <a:extLst>
                  <a:ext uri="{0D108BD9-81ED-4DB2-BD59-A6C34878D82A}">
                    <a16:rowId xmlns:a16="http://schemas.microsoft.com/office/drawing/2014/main" val="249691298"/>
                  </a:ext>
                </a:extLst>
              </a:tr>
              <a:tr h="213360">
                <a:tc>
                  <a:txBody>
                    <a:bodyPr/>
                    <a:lstStyle/>
                    <a:p>
                      <a:r>
                        <a:rPr lang="en-US" sz="800" kern="1200" dirty="0">
                          <a:solidFill>
                            <a:schemeClr val="bg1">
                              <a:lumMod val="75000"/>
                            </a:schemeClr>
                          </a:solidFill>
                          <a:latin typeface="+mn-lt"/>
                          <a:ea typeface="+mn-ea"/>
                          <a:cs typeface="+mn-cs"/>
                        </a:rPr>
                        <a:t>vEvo-12x100-Leaf</a:t>
                      </a:r>
                    </a:p>
                  </a:txBody>
                  <a:tcPr/>
                </a:tc>
                <a:tc>
                  <a:txBody>
                    <a:bodyPr/>
                    <a:lstStyle/>
                    <a:p>
                      <a:r>
                        <a:rPr lang="en-US" sz="800" kern="1200" dirty="0" err="1">
                          <a:solidFill>
                            <a:schemeClr val="bg1">
                              <a:lumMod val="75000"/>
                            </a:schemeClr>
                          </a:solidFill>
                          <a:latin typeface="+mn-lt"/>
                          <a:ea typeface="+mn-ea"/>
                          <a:cs typeface="+mn-cs"/>
                        </a:rPr>
                        <a:t>vJunosEvo</a:t>
                      </a:r>
                      <a:r>
                        <a:rPr lang="en-US" sz="800" kern="1200" dirty="0">
                          <a:solidFill>
                            <a:schemeClr val="bg1">
                              <a:lumMod val="75000"/>
                            </a:schemeClr>
                          </a:solidFill>
                          <a:latin typeface="+mn-lt"/>
                          <a:ea typeface="+mn-ea"/>
                          <a:cs typeface="+mn-cs"/>
                        </a:rPr>
                        <a:t>-lab</a:t>
                      </a:r>
                    </a:p>
                  </a:txBody>
                  <a:tcPr/>
                </a:tc>
                <a:extLst>
                  <a:ext uri="{0D108BD9-81ED-4DB2-BD59-A6C34878D82A}">
                    <a16:rowId xmlns:a16="http://schemas.microsoft.com/office/drawing/2014/main" val="2429021832"/>
                  </a:ext>
                </a:extLst>
              </a:tr>
            </a:tbl>
          </a:graphicData>
        </a:graphic>
      </p:graphicFrame>
      <p:pic>
        <p:nvPicPr>
          <p:cNvPr id="11" name="Picture 10">
            <a:extLst>
              <a:ext uri="{FF2B5EF4-FFF2-40B4-BE49-F238E27FC236}">
                <a16:creationId xmlns:a16="http://schemas.microsoft.com/office/drawing/2014/main" id="{EA333C52-7F64-14F5-EEE2-2E7EC1B14D36}"/>
              </a:ext>
            </a:extLst>
          </p:cNvPr>
          <p:cNvPicPr>
            <a:picLocks noChangeAspect="1"/>
          </p:cNvPicPr>
          <p:nvPr/>
        </p:nvPicPr>
        <p:blipFill>
          <a:blip r:embed="rId2"/>
          <a:stretch>
            <a:fillRect/>
          </a:stretch>
        </p:blipFill>
        <p:spPr>
          <a:xfrm>
            <a:off x="4160383" y="1197578"/>
            <a:ext cx="4454079" cy="3526146"/>
          </a:xfrm>
          <a:prstGeom prst="rect">
            <a:avLst/>
          </a:prstGeom>
        </p:spPr>
      </p:pic>
    </p:spTree>
    <p:extLst>
      <p:ext uri="{BB962C8B-B14F-4D97-AF65-F5344CB8AC3E}">
        <p14:creationId xmlns:p14="http://schemas.microsoft.com/office/powerpoint/2010/main" val="83539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9</a:t>
            </a:fld>
            <a:endParaRPr lang="en-US"/>
          </a:p>
        </p:txBody>
      </p:sp>
      <p:sp>
        <p:nvSpPr>
          <p:cNvPr id="9" name="Content Placeholder 2">
            <a:extLst>
              <a:ext uri="{FF2B5EF4-FFF2-40B4-BE49-F238E27FC236}">
                <a16:creationId xmlns:a16="http://schemas.microsoft.com/office/drawing/2014/main" id="{7627938F-904A-A20B-4F2A-1BB8C091FFAD}"/>
              </a:ext>
            </a:extLst>
          </p:cNvPr>
          <p:cNvSpPr>
            <a:spLocks noGrp="1"/>
          </p:cNvSpPr>
          <p:nvPr>
            <p:ph idx="1"/>
          </p:nvPr>
        </p:nvSpPr>
        <p:spPr>
          <a:xfrm>
            <a:off x="383094" y="1197578"/>
            <a:ext cx="3539767" cy="3701968"/>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Logical Devices</a:t>
            </a:r>
            <a:r>
              <a:rPr lang="en-US" sz="1000" dirty="0">
                <a:solidFill>
                  <a:schemeClr val="bg1">
                    <a:lumMod val="75000"/>
                  </a:schemeClr>
                </a:solidFill>
              </a:rPr>
              <a:t>, and then create the following Logical Devices</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a:lnSpc>
                <a:spcPct val="100000"/>
              </a:lnSpc>
              <a:spcBef>
                <a:spcPts val="900"/>
              </a:spcBef>
            </a:pPr>
            <a:br>
              <a:rPr lang="en-US" sz="1000" dirty="0"/>
            </a:br>
            <a:br>
              <a:rPr lang="en-US" sz="1000" dirty="0"/>
            </a:br>
            <a:endParaRPr lang="en-US" sz="1000" dirty="0"/>
          </a:p>
          <a:p>
            <a:pPr marL="171450" indent="-171450">
              <a:lnSpc>
                <a:spcPct val="100000"/>
              </a:lnSpc>
              <a:spcBef>
                <a:spcPts val="900"/>
              </a:spcBef>
              <a:buFont typeface="Arial" panose="020B0604020202020204" pitchFamily="34" charset="0"/>
              <a:buChar char="•"/>
            </a:pPr>
            <a:r>
              <a:rPr lang="en-US" sz="1000" dirty="0"/>
              <a:t>Click the Query box and filter the name with “</a:t>
            </a:r>
            <a:r>
              <a:rPr lang="en-US" sz="1000" dirty="0">
                <a:solidFill>
                  <a:srgbClr val="0070C0"/>
                </a:solidFill>
              </a:rPr>
              <a:t>v</a:t>
            </a:r>
            <a:r>
              <a:rPr lang="en-US" sz="1000" dirty="0"/>
              <a:t>” and verify the four newly created logical devices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Design &gt; Interface Maps and create the Interface Maps using the info in the table below</a:t>
            </a:r>
          </a:p>
          <a:p>
            <a:pPr>
              <a:lnSpc>
                <a:spcPct val="100000"/>
              </a:lnSpc>
              <a:spcBef>
                <a:spcPts val="900"/>
              </a:spcBef>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dirty="0">
                <a:solidFill>
                  <a:schemeClr val="bg1">
                    <a:lumMod val="75000"/>
                  </a:schemeClr>
                </a:solidFill>
              </a:rPr>
              <a:t>Click the Query box and filter the Device Profile with “</a:t>
            </a:r>
            <a:r>
              <a:rPr lang="en-US" sz="1000" dirty="0" err="1">
                <a:solidFill>
                  <a:schemeClr val="bg1">
                    <a:lumMod val="75000"/>
                  </a:schemeClr>
                </a:solidFill>
              </a:rPr>
              <a:t>vjunos</a:t>
            </a:r>
            <a:r>
              <a:rPr lang="en-US" sz="1000" dirty="0">
                <a:solidFill>
                  <a:schemeClr val="bg1">
                    <a:lumMod val="75000"/>
                  </a:schemeClr>
                </a:solidFill>
              </a:rPr>
              <a:t>” and verify the four newly created interface maps</a:t>
            </a:r>
          </a:p>
          <a:p>
            <a:pPr marL="171450" indent="-171450">
              <a:lnSpc>
                <a:spcPct val="100000"/>
              </a:lnSpc>
              <a:spcBef>
                <a:spcPts val="1500"/>
              </a:spcBef>
              <a:buFont typeface="Arial" panose="020B0604020202020204" pitchFamily="34" charset="0"/>
              <a:buChar char="•"/>
            </a:pP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dirty="0"/>
          </a:p>
        </p:txBody>
      </p:sp>
      <p:graphicFrame>
        <p:nvGraphicFramePr>
          <p:cNvPr id="10" name="Table 10">
            <a:extLst>
              <a:ext uri="{FF2B5EF4-FFF2-40B4-BE49-F238E27FC236}">
                <a16:creationId xmlns:a16="http://schemas.microsoft.com/office/drawing/2014/main" id="{F01A9137-B884-5920-6C7A-96F98B93C8BD}"/>
              </a:ext>
            </a:extLst>
          </p:cNvPr>
          <p:cNvGraphicFramePr>
            <a:graphicFrameLocks noGrp="1"/>
          </p:cNvGraphicFramePr>
          <p:nvPr>
            <p:extLst>
              <p:ext uri="{D42A27DB-BD31-4B8C-83A1-F6EECF244321}">
                <p14:modId xmlns:p14="http://schemas.microsoft.com/office/powerpoint/2010/main" val="3697700397"/>
              </p:ext>
            </p:extLst>
          </p:nvPr>
        </p:nvGraphicFramePr>
        <p:xfrm>
          <a:off x="529538" y="1541157"/>
          <a:ext cx="3300325" cy="1188720"/>
        </p:xfrm>
        <a:graphic>
          <a:graphicData uri="http://schemas.openxmlformats.org/drawingml/2006/table">
            <a:tbl>
              <a:tblPr firstRow="1" bandRow="1">
                <a:tableStyleId>{7DF18680-E054-41AD-8BC1-D1AEF772440D}</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dirty="0">
                          <a:solidFill>
                            <a:schemeClr val="bg1"/>
                          </a:solidFill>
                        </a:rPr>
                        <a:t>Name</a:t>
                      </a:r>
                    </a:p>
                  </a:txBody>
                  <a:tcPr/>
                </a:tc>
                <a:tc>
                  <a:txBody>
                    <a:bodyPr/>
                    <a:lstStyle/>
                    <a:p>
                      <a:r>
                        <a:rPr lang="en-US" sz="800" b="0">
                          <a:solidFill>
                            <a:schemeClr val="bg1"/>
                          </a:solidFill>
                        </a:rPr>
                        <a:t># of Ports</a:t>
                      </a:r>
                    </a:p>
                  </a:txBody>
                  <a:tcPr/>
                </a:tc>
                <a:tc>
                  <a:txBody>
                    <a:bodyPr/>
                    <a:lstStyle/>
                    <a:p>
                      <a:r>
                        <a:rPr lang="en-US" sz="800" b="0" dirty="0">
                          <a:solidFill>
                            <a:schemeClr val="bg1"/>
                          </a:solidFill>
                        </a:rPr>
                        <a:t>Connected To</a:t>
                      </a:r>
                    </a:p>
                  </a:txBody>
                  <a:tcPr/>
                </a:tc>
                <a:extLst>
                  <a:ext uri="{0D108BD9-81ED-4DB2-BD59-A6C34878D82A}">
                    <a16:rowId xmlns:a16="http://schemas.microsoft.com/office/drawing/2014/main" val="3501326622"/>
                  </a:ext>
                </a:extLst>
              </a:tr>
              <a:tr h="0">
                <a:tc>
                  <a:txBody>
                    <a:bodyPr/>
                    <a:lstStyle/>
                    <a:p>
                      <a:r>
                        <a:rPr lang="en-US" sz="800" dirty="0">
                          <a:solidFill>
                            <a:schemeClr val="bg1">
                              <a:lumMod val="75000"/>
                            </a:schemeClr>
                          </a:solidFill>
                        </a:rPr>
                        <a:t>vJunos-10x1-Spine</a:t>
                      </a:r>
                    </a:p>
                  </a:txBody>
                  <a:tcPr/>
                </a:tc>
                <a:tc>
                  <a:txBody>
                    <a:bodyPr/>
                    <a:lstStyle/>
                    <a:p>
                      <a:r>
                        <a:rPr lang="en-US" sz="800" dirty="0">
                          <a:solidFill>
                            <a:schemeClr val="bg1">
                              <a:lumMod val="75000"/>
                            </a:schemeClr>
                          </a:solidFill>
                        </a:rPr>
                        <a:t>10</a:t>
                      </a:r>
                    </a:p>
                  </a:txBody>
                  <a:tcPr/>
                </a:tc>
                <a:tc>
                  <a:txBody>
                    <a:bodyPr/>
                    <a:lstStyle/>
                    <a:p>
                      <a:r>
                        <a:rPr lang="en-US" sz="800" dirty="0">
                          <a:solidFill>
                            <a:schemeClr val="bg1">
                              <a:lumMod val="75000"/>
                            </a:schemeClr>
                          </a:solidFill>
                        </a:rPr>
                        <a:t>Leaf</a:t>
                      </a:r>
                    </a:p>
                  </a:txBody>
                  <a:tcPr/>
                </a:tc>
                <a:extLst>
                  <a:ext uri="{0D108BD9-81ED-4DB2-BD59-A6C34878D82A}">
                    <a16:rowId xmlns:a16="http://schemas.microsoft.com/office/drawing/2014/main" val="2893093250"/>
                  </a:ext>
                </a:extLst>
              </a:tr>
              <a:tr h="0">
                <a:tc>
                  <a:txBody>
                    <a:bodyPr/>
                    <a:lstStyle/>
                    <a:p>
                      <a:r>
                        <a:rPr lang="en-US" sz="800" dirty="0">
                          <a:solidFill>
                            <a:schemeClr val="bg1">
                              <a:lumMod val="75000"/>
                            </a:schemeClr>
                          </a:solidFill>
                        </a:rPr>
                        <a:t>vJunos-10x1-Leaf</a:t>
                      </a:r>
                    </a:p>
                  </a:txBody>
                  <a:tcPr/>
                </a:tc>
                <a:tc>
                  <a:txBody>
                    <a:bodyPr/>
                    <a:lstStyle/>
                    <a:p>
                      <a:r>
                        <a:rPr lang="en-US" sz="800" dirty="0">
                          <a:solidFill>
                            <a:schemeClr val="bg1">
                              <a:lumMod val="75000"/>
                            </a:schemeClr>
                          </a:solidFill>
                        </a:rPr>
                        <a:t>10</a:t>
                      </a:r>
                    </a:p>
                  </a:txBody>
                  <a:tcPr/>
                </a:tc>
                <a:tc>
                  <a:txBody>
                    <a:bodyPr/>
                    <a:lstStyle/>
                    <a:p>
                      <a:r>
                        <a:rPr lang="en-US" sz="800" dirty="0">
                          <a:solidFill>
                            <a:schemeClr val="bg1">
                              <a:lumMod val="75000"/>
                            </a:schemeClr>
                          </a:solidFill>
                        </a:rPr>
                        <a:t>Spine, Generic</a:t>
                      </a:r>
                    </a:p>
                  </a:txBody>
                  <a:tcPr/>
                </a:tc>
                <a:extLst>
                  <a:ext uri="{0D108BD9-81ED-4DB2-BD59-A6C34878D82A}">
                    <a16:rowId xmlns:a16="http://schemas.microsoft.com/office/drawing/2014/main" val="2440626945"/>
                  </a:ext>
                </a:extLst>
              </a:tr>
              <a:tr h="0">
                <a:tc>
                  <a:txBody>
                    <a:bodyPr/>
                    <a:lstStyle/>
                    <a:p>
                      <a:r>
                        <a:rPr lang="en-US" sz="800" dirty="0">
                          <a:solidFill>
                            <a:schemeClr val="bg1">
                              <a:lumMod val="75000"/>
                            </a:schemeClr>
                          </a:solidFill>
                        </a:rPr>
                        <a:t>vEvo-12x100-Spine</a:t>
                      </a:r>
                    </a:p>
                  </a:txBody>
                  <a:tcPr/>
                </a:tc>
                <a:tc>
                  <a:txBody>
                    <a:bodyPr/>
                    <a:lstStyle/>
                    <a:p>
                      <a:r>
                        <a:rPr lang="en-US" sz="800" dirty="0">
                          <a:solidFill>
                            <a:schemeClr val="bg1">
                              <a:lumMod val="75000"/>
                            </a:schemeClr>
                          </a:solidFill>
                        </a:rPr>
                        <a:t>12</a:t>
                      </a:r>
                    </a:p>
                  </a:txBody>
                  <a:tcPr/>
                </a:tc>
                <a:tc>
                  <a:txBody>
                    <a:bodyPr/>
                    <a:lstStyle/>
                    <a:p>
                      <a:r>
                        <a:rPr lang="en-US" sz="800" dirty="0">
                          <a:solidFill>
                            <a:schemeClr val="bg1">
                              <a:lumMod val="75000"/>
                            </a:schemeClr>
                          </a:solidFill>
                        </a:rPr>
                        <a:t>Leaf</a:t>
                      </a:r>
                    </a:p>
                  </a:txBody>
                  <a:tcPr/>
                </a:tc>
                <a:extLst>
                  <a:ext uri="{0D108BD9-81ED-4DB2-BD59-A6C34878D82A}">
                    <a16:rowId xmlns:a16="http://schemas.microsoft.com/office/drawing/2014/main" val="2724199587"/>
                  </a:ext>
                </a:extLst>
              </a:tr>
              <a:tr h="0">
                <a:tc>
                  <a:txBody>
                    <a:bodyPr/>
                    <a:lstStyle/>
                    <a:p>
                      <a:r>
                        <a:rPr lang="en-US" sz="800" dirty="0">
                          <a:solidFill>
                            <a:schemeClr val="bg1">
                              <a:lumMod val="75000"/>
                            </a:schemeClr>
                          </a:solidFill>
                        </a:rPr>
                        <a:t>vEvo-12x100-Leaf</a:t>
                      </a:r>
                    </a:p>
                  </a:txBody>
                  <a:tcPr/>
                </a:tc>
                <a:tc>
                  <a:txBody>
                    <a:bodyPr/>
                    <a:lstStyle/>
                    <a:p>
                      <a:r>
                        <a:rPr lang="en-US" sz="800" dirty="0">
                          <a:solidFill>
                            <a:schemeClr val="bg1">
                              <a:lumMod val="75000"/>
                            </a:schemeClr>
                          </a:solidFill>
                        </a:rPr>
                        <a:t>12</a:t>
                      </a:r>
                    </a:p>
                  </a:txBody>
                  <a:tcPr/>
                </a:tc>
                <a:tc>
                  <a:txBody>
                    <a:bodyPr/>
                    <a:lstStyle/>
                    <a:p>
                      <a:r>
                        <a:rPr lang="en-US" sz="800" dirty="0">
                          <a:solidFill>
                            <a:schemeClr val="bg1">
                              <a:lumMod val="75000"/>
                            </a:schemeClr>
                          </a:solidFill>
                        </a:rPr>
                        <a:t>Spine, Generic</a:t>
                      </a:r>
                    </a:p>
                  </a:txBody>
                  <a:tcPr/>
                </a:tc>
                <a:extLst>
                  <a:ext uri="{0D108BD9-81ED-4DB2-BD59-A6C34878D82A}">
                    <a16:rowId xmlns:a16="http://schemas.microsoft.com/office/drawing/2014/main" val="1139826292"/>
                  </a:ext>
                </a:extLst>
              </a:tr>
            </a:tbl>
          </a:graphicData>
        </a:graphic>
      </p:graphicFrame>
      <p:graphicFrame>
        <p:nvGraphicFramePr>
          <p:cNvPr id="15" name="Table 14">
            <a:extLst>
              <a:ext uri="{FF2B5EF4-FFF2-40B4-BE49-F238E27FC236}">
                <a16:creationId xmlns:a16="http://schemas.microsoft.com/office/drawing/2014/main" id="{98E2F933-2815-CB86-B22D-82620549DE92}"/>
              </a:ext>
            </a:extLst>
          </p:cNvPr>
          <p:cNvGraphicFramePr>
            <a:graphicFrameLocks noGrp="1"/>
          </p:cNvGraphicFramePr>
          <p:nvPr>
            <p:extLst>
              <p:ext uri="{D42A27DB-BD31-4B8C-83A1-F6EECF244321}">
                <p14:modId xmlns:p14="http://schemas.microsoft.com/office/powerpoint/2010/main" val="3702363406"/>
              </p:ext>
            </p:extLst>
          </p:nvPr>
        </p:nvGraphicFramePr>
        <p:xfrm>
          <a:off x="525621" y="3468153"/>
          <a:ext cx="3292863" cy="106680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dirty="0">
                          <a:solidFill>
                            <a:schemeClr val="bg1">
                              <a:lumMod val="75000"/>
                            </a:schemeClr>
                          </a:solidFill>
                        </a:rPr>
                        <a:t>vJunos-10x1-Spine</a:t>
                      </a:r>
                      <a:endParaRPr lang="en-US" sz="800" kern="1200" dirty="0">
                        <a:solidFill>
                          <a:schemeClr val="bg1">
                            <a:lumMod val="75000"/>
                          </a:schemeClr>
                        </a:solidFill>
                        <a:latin typeface="+mn-lt"/>
                        <a:ea typeface="+mn-ea"/>
                        <a:cs typeface="+mn-cs"/>
                      </a:endParaRPr>
                    </a:p>
                  </a:txBody>
                  <a:tcPr/>
                </a:tc>
                <a:tc>
                  <a:txBody>
                    <a:bodyPr/>
                    <a:lstStyle/>
                    <a:p>
                      <a:r>
                        <a:rPr lang="en-US" sz="800" kern="1200" dirty="0" err="1">
                          <a:solidFill>
                            <a:schemeClr val="bg1">
                              <a:lumMod val="75000"/>
                            </a:schemeClr>
                          </a:solidFill>
                        </a:rPr>
                        <a:t>vJunos</a:t>
                      </a:r>
                      <a:r>
                        <a:rPr lang="en-US" sz="800" kern="1200" dirty="0">
                          <a:solidFill>
                            <a:schemeClr val="bg1">
                              <a:lumMod val="75000"/>
                            </a:schemeClr>
                          </a:solidFill>
                        </a:rPr>
                        <a:t>-lab</a:t>
                      </a:r>
                      <a:endParaRPr lang="en-US" sz="800" kern="1200" dirty="0">
                        <a:solidFill>
                          <a:schemeClr val="bg1">
                            <a:lumMod val="75000"/>
                          </a:schemeClr>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dirty="0">
                          <a:solidFill>
                            <a:schemeClr val="bg1">
                              <a:lumMod val="75000"/>
                            </a:schemeClr>
                          </a:solidFill>
                        </a:rPr>
                        <a:t>vJunos-10x1-Leaf</a:t>
                      </a:r>
                      <a:endParaRPr lang="en-US" sz="800" kern="1200" dirty="0">
                        <a:solidFill>
                          <a:schemeClr val="bg1">
                            <a:lumMod val="75000"/>
                          </a:schemeClr>
                        </a:solidFill>
                        <a:latin typeface="+mn-lt"/>
                        <a:ea typeface="+mn-ea"/>
                        <a:cs typeface="+mn-cs"/>
                      </a:endParaRPr>
                    </a:p>
                  </a:txBody>
                  <a:tcPr/>
                </a:tc>
                <a:tc>
                  <a:txBody>
                    <a:bodyPr/>
                    <a:lstStyle/>
                    <a:p>
                      <a:r>
                        <a:rPr lang="en-US" sz="800" kern="1200" dirty="0" err="1">
                          <a:solidFill>
                            <a:schemeClr val="bg1">
                              <a:lumMod val="75000"/>
                            </a:schemeClr>
                          </a:solidFill>
                        </a:rPr>
                        <a:t>vJunos</a:t>
                      </a:r>
                      <a:r>
                        <a:rPr lang="en-US" sz="800" kern="1200" dirty="0">
                          <a:solidFill>
                            <a:schemeClr val="bg1">
                              <a:lumMod val="75000"/>
                            </a:schemeClr>
                          </a:solidFill>
                        </a:rPr>
                        <a:t>-lab</a:t>
                      </a:r>
                      <a:endParaRPr lang="en-US" sz="800" kern="1200" dirty="0">
                        <a:solidFill>
                          <a:schemeClr val="bg1">
                            <a:lumMod val="75000"/>
                          </a:schemeClr>
                        </a:solidFill>
                        <a:latin typeface="+mn-lt"/>
                        <a:ea typeface="+mn-ea"/>
                        <a:cs typeface="+mn-cs"/>
                      </a:endParaRPr>
                    </a:p>
                  </a:txBody>
                  <a:tcPr/>
                </a:tc>
                <a:extLst>
                  <a:ext uri="{0D108BD9-81ED-4DB2-BD59-A6C34878D82A}">
                    <a16:rowId xmlns:a16="http://schemas.microsoft.com/office/drawing/2014/main" val="3064415487"/>
                  </a:ext>
                </a:extLst>
              </a:tr>
              <a:tr h="213360">
                <a:tc>
                  <a:txBody>
                    <a:bodyPr/>
                    <a:lstStyle/>
                    <a:p>
                      <a:r>
                        <a:rPr lang="en-US" sz="800" kern="1200" dirty="0">
                          <a:solidFill>
                            <a:schemeClr val="bg1">
                              <a:lumMod val="75000"/>
                            </a:schemeClr>
                          </a:solidFill>
                          <a:latin typeface="+mn-lt"/>
                          <a:ea typeface="+mn-ea"/>
                          <a:cs typeface="+mn-cs"/>
                        </a:rPr>
                        <a:t>vEvo-12x100-Spine</a:t>
                      </a:r>
                    </a:p>
                  </a:txBody>
                  <a:tcPr/>
                </a:tc>
                <a:tc>
                  <a:txBody>
                    <a:bodyPr/>
                    <a:lstStyle/>
                    <a:p>
                      <a:r>
                        <a:rPr lang="en-US" sz="800" kern="1200" dirty="0" err="1">
                          <a:solidFill>
                            <a:schemeClr val="bg1">
                              <a:lumMod val="75000"/>
                            </a:schemeClr>
                          </a:solidFill>
                          <a:latin typeface="+mn-lt"/>
                          <a:ea typeface="+mn-ea"/>
                          <a:cs typeface="+mn-cs"/>
                        </a:rPr>
                        <a:t>vJunosEvo</a:t>
                      </a:r>
                      <a:r>
                        <a:rPr lang="en-US" sz="800" kern="1200" dirty="0">
                          <a:solidFill>
                            <a:schemeClr val="bg1">
                              <a:lumMod val="75000"/>
                            </a:schemeClr>
                          </a:solidFill>
                          <a:latin typeface="+mn-lt"/>
                          <a:ea typeface="+mn-ea"/>
                          <a:cs typeface="+mn-cs"/>
                        </a:rPr>
                        <a:t>-lab</a:t>
                      </a:r>
                    </a:p>
                  </a:txBody>
                  <a:tcPr/>
                </a:tc>
                <a:extLst>
                  <a:ext uri="{0D108BD9-81ED-4DB2-BD59-A6C34878D82A}">
                    <a16:rowId xmlns:a16="http://schemas.microsoft.com/office/drawing/2014/main" val="249691298"/>
                  </a:ext>
                </a:extLst>
              </a:tr>
              <a:tr h="213360">
                <a:tc>
                  <a:txBody>
                    <a:bodyPr/>
                    <a:lstStyle/>
                    <a:p>
                      <a:r>
                        <a:rPr lang="en-US" sz="800" kern="1200" dirty="0">
                          <a:solidFill>
                            <a:schemeClr val="bg1">
                              <a:lumMod val="75000"/>
                            </a:schemeClr>
                          </a:solidFill>
                          <a:latin typeface="+mn-lt"/>
                          <a:ea typeface="+mn-ea"/>
                          <a:cs typeface="+mn-cs"/>
                        </a:rPr>
                        <a:t>vEvo-12x100-Leaf</a:t>
                      </a:r>
                    </a:p>
                  </a:txBody>
                  <a:tcPr/>
                </a:tc>
                <a:tc>
                  <a:txBody>
                    <a:bodyPr/>
                    <a:lstStyle/>
                    <a:p>
                      <a:r>
                        <a:rPr lang="en-US" sz="800" kern="1200" dirty="0" err="1">
                          <a:solidFill>
                            <a:schemeClr val="bg1">
                              <a:lumMod val="75000"/>
                            </a:schemeClr>
                          </a:solidFill>
                          <a:latin typeface="+mn-lt"/>
                          <a:ea typeface="+mn-ea"/>
                          <a:cs typeface="+mn-cs"/>
                        </a:rPr>
                        <a:t>vJunosEvo</a:t>
                      </a:r>
                      <a:r>
                        <a:rPr lang="en-US" sz="800" kern="1200" dirty="0">
                          <a:solidFill>
                            <a:schemeClr val="bg1">
                              <a:lumMod val="75000"/>
                            </a:schemeClr>
                          </a:solidFill>
                          <a:latin typeface="+mn-lt"/>
                          <a:ea typeface="+mn-ea"/>
                          <a:cs typeface="+mn-cs"/>
                        </a:rPr>
                        <a:t>-lab</a:t>
                      </a:r>
                    </a:p>
                  </a:txBody>
                  <a:tcPr/>
                </a:tc>
                <a:extLst>
                  <a:ext uri="{0D108BD9-81ED-4DB2-BD59-A6C34878D82A}">
                    <a16:rowId xmlns:a16="http://schemas.microsoft.com/office/drawing/2014/main" val="2429021832"/>
                  </a:ext>
                </a:extLst>
              </a:tr>
            </a:tbl>
          </a:graphicData>
        </a:graphic>
      </p:graphicFrame>
      <p:pic>
        <p:nvPicPr>
          <p:cNvPr id="17" name="Picture 16">
            <a:extLst>
              <a:ext uri="{FF2B5EF4-FFF2-40B4-BE49-F238E27FC236}">
                <a16:creationId xmlns:a16="http://schemas.microsoft.com/office/drawing/2014/main" id="{8328606E-EC69-DE70-26A4-25E584A74B7D}"/>
              </a:ext>
            </a:extLst>
          </p:cNvPr>
          <p:cNvPicPr>
            <a:picLocks noChangeAspect="1"/>
          </p:cNvPicPr>
          <p:nvPr/>
        </p:nvPicPr>
        <p:blipFill>
          <a:blip r:embed="rId2"/>
          <a:stretch>
            <a:fillRect/>
          </a:stretch>
        </p:blipFill>
        <p:spPr>
          <a:xfrm>
            <a:off x="4065388" y="1541157"/>
            <a:ext cx="4837261" cy="2717345"/>
          </a:xfrm>
          <a:prstGeom prst="rect">
            <a:avLst/>
          </a:prstGeom>
        </p:spPr>
      </p:pic>
    </p:spTree>
    <p:extLst>
      <p:ext uri="{BB962C8B-B14F-4D97-AF65-F5344CB8AC3E}">
        <p14:creationId xmlns:p14="http://schemas.microsoft.com/office/powerpoint/2010/main" val="3995525125"/>
      </p:ext>
    </p:extLst>
  </p:cSld>
  <p:clrMapOvr>
    <a:masterClrMapping/>
  </p:clrMapOvr>
</p:sld>
</file>

<file path=ppt/theme/theme1.xml><?xml version="1.0" encoding="utf-8"?>
<a:theme xmlns:a="http://schemas.openxmlformats.org/drawingml/2006/main" name="Juniper Gray - 2018">
  <a:themeElements>
    <a:clrScheme name="1 juniper">
      <a:dk1>
        <a:srgbClr val="3C3C3C"/>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_Base_ppt" id="{662B4E1B-C415-4374-B52F-D8BDD0A2E2D3}" vid="{C74B997E-E0B8-4459-93AD-F7A1574490DF}"/>
    </a:ext>
  </a:extLst>
</a:theme>
</file>

<file path=ppt/theme/theme2.xml><?xml version="1.0" encoding="utf-8"?>
<a:theme xmlns:a="http://schemas.openxmlformats.org/drawingml/2006/main" name="1_Juniper Gray - 2018">
  <a:themeElements>
    <a:clrScheme name="1 juniper">
      <a:dk1>
        <a:srgbClr val="3C3C3C"/>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_Base_ppt" id="{662B4E1B-C415-4374-B52F-D8BDD0A2E2D3}" vid="{C74B997E-E0B8-4459-93AD-F7A1574490D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de0cbe-e257-4bed-ab07-19dbe533ff76">
      <UserInfo>
        <DisplayName>Raymond Lam</DisplayName>
        <AccountId>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04033CFA7BA4409FDA6A8E9FE1B3F0" ma:contentTypeVersion="10" ma:contentTypeDescription="Create a new document." ma:contentTypeScope="" ma:versionID="851ee2c1ad497a9a05bb60d4f3815648">
  <xsd:schema xmlns:xsd="http://www.w3.org/2001/XMLSchema" xmlns:xs="http://www.w3.org/2001/XMLSchema" xmlns:p="http://schemas.microsoft.com/office/2006/metadata/properties" xmlns:ns2="3bf7fbd9-0bf4-4111-80b7-639e87ccf239" xmlns:ns3="3ade0cbe-e257-4bed-ab07-19dbe533ff76" targetNamespace="http://schemas.microsoft.com/office/2006/metadata/properties" ma:root="true" ma:fieldsID="02522d7447d94fca9c890ac44f5f5ca1" ns2:_="" ns3:_="">
    <xsd:import namespace="3bf7fbd9-0bf4-4111-80b7-639e87ccf239"/>
    <xsd:import namespace="3ade0cbe-e257-4bed-ab07-19dbe533ff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f7fbd9-0bf4-4111-80b7-639e87ccf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de0cbe-e257-4bed-ab07-19dbe533ff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D860C-A19A-4D3C-8B21-86C4495D8D10}">
  <ds:schemaRefs>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ade0cbe-e257-4bed-ab07-19dbe533ff76"/>
    <ds:schemaRef ds:uri="http://www.w3.org/XML/1998/namespace"/>
    <ds:schemaRef ds:uri="3bf7fbd9-0bf4-4111-80b7-639e87ccf23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29182D3-1EA3-445E-ADDA-86456F4F47D0}">
  <ds:schemaRefs>
    <ds:schemaRef ds:uri="http://schemas.microsoft.com/sharepoint/v3/contenttype/forms"/>
  </ds:schemaRefs>
</ds:datastoreItem>
</file>

<file path=customXml/itemProps3.xml><?xml version="1.0" encoding="utf-8"?>
<ds:datastoreItem xmlns:ds="http://schemas.openxmlformats.org/officeDocument/2006/customXml" ds:itemID="{0D1B5F20-485F-4FEB-AFEE-27F10B61B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f7fbd9-0bf4-4111-80b7-639e87ccf239"/>
    <ds:schemaRef ds:uri="3ade0cbe-e257-4bed-ab07-19dbe533ff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2018_Base_ppt_template</Template>
  <TotalTime>72381</TotalTime>
  <Words>5133</Words>
  <Application>Microsoft Macintosh PowerPoint</Application>
  <PresentationFormat>On-screen Show (16:9)</PresentationFormat>
  <Paragraphs>1149</Paragraphs>
  <Slides>54</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Lato</vt:lpstr>
      <vt:lpstr>Lato Light</vt:lpstr>
      <vt:lpstr>Wingdings</vt:lpstr>
      <vt:lpstr>Juniper Gray - 2018</vt:lpstr>
      <vt:lpstr>1_Juniper Gray - 2018</vt:lpstr>
      <vt:lpstr>Juniper Apstra 4.2.1 EVE-NG Virtual Lab Demo Video series companion guide  Video 4: Day-0 Building the Fabric</vt:lpstr>
      <vt:lpstr>PowerPoint Presentation</vt:lpstr>
      <vt:lpstr>Day-0 Fabric Onboarding</vt:lpstr>
      <vt:lpstr>PowerPoint Presentation</vt:lpstr>
      <vt:lpstr>Create ASN Pools and IP Pools</vt:lpstr>
      <vt:lpstr>Create ASN Pools and IP Pools</vt:lpstr>
      <vt:lpstr>PowerPoint Presentation</vt:lpstr>
      <vt:lpstr>Create Logical Devices and Interface Maps</vt:lpstr>
      <vt:lpstr>Create Logical Devices and Interface Maps</vt:lpstr>
      <vt:lpstr>Create Logical Devices and Interface Maps</vt:lpstr>
      <vt:lpstr>Create Logical Devices and Interface Maps</vt:lpstr>
      <vt:lpstr>PowerPoint Presentation</vt:lpstr>
      <vt:lpstr>Create Border Rack Types – DC-A (using Builder workflow)</vt:lpstr>
      <vt:lpstr>Create Border Rack Types – DC-A (using Builder workflow)</vt:lpstr>
      <vt:lpstr>Create Server Rack Types – DC-A (using Builder workflow)</vt:lpstr>
      <vt:lpstr>Create Server Rack Types – DC-A (using Builder workflow)</vt:lpstr>
      <vt:lpstr>Create Server Rack Types – DC-A (using Builder workflow)</vt:lpstr>
      <vt:lpstr>Create Server Rack Types – DC-A (using Builder workflow)</vt:lpstr>
      <vt:lpstr>Create Server Rack Types – DC-A (Builder workflow)</vt:lpstr>
      <vt:lpstr>Create Server Rack Types – DC-A (using Builder workflow)</vt:lpstr>
      <vt:lpstr>Create Server Rack Types – DC-A (using Builder workflow)</vt:lpstr>
      <vt:lpstr>Create Server Rack Types – DC-A (using Builder workflow)</vt:lpstr>
      <vt:lpstr>Create Server Rack Types – DC-A (using Builder workflow)</vt:lpstr>
      <vt:lpstr>Create Border Rack Types – DC-B (using Designer workflow)</vt:lpstr>
      <vt:lpstr>Create Border Rack Types – DC-B (using Designer workflow)</vt:lpstr>
      <vt:lpstr>Create Server Rack Types – DC-B (using Designer workflow)</vt:lpstr>
      <vt:lpstr>Create Server Rack Types – DC-B (using Designer workflow)</vt:lpstr>
      <vt:lpstr>Create Server Rack Types – DC-B (using Designer workflow)</vt:lpstr>
      <vt:lpstr>Create Server Rack Types – DC-B (using Designer workflow)</vt:lpstr>
      <vt:lpstr>Create Server Rack Types – DC-B (using Designer workflow)</vt:lpstr>
      <vt:lpstr>Create Server Rack Types – DC-B (using Designer workflow)</vt:lpstr>
      <vt:lpstr>Create Server Rack Types – DC-B (using Designer workflow)</vt:lpstr>
      <vt:lpstr>PowerPoint Presentation</vt:lpstr>
      <vt:lpstr>Create Templates – DC-A</vt:lpstr>
      <vt:lpstr>Create Templates – DC-A</vt:lpstr>
      <vt:lpstr>Create Templates – DC-B</vt:lpstr>
      <vt:lpstr>Create Templates – DC-B</vt:lpstr>
      <vt:lpstr>PowerPoint Presentation</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Updating the Cable Map!</vt:lpstr>
      <vt:lpstr>Updating the Cable Map!</vt:lpstr>
      <vt:lpstr>JUST IN CASE: Dealing With Grumpy Eve Nodes</vt:lpstr>
      <vt:lpstr>Create Blueprints</vt:lpstr>
      <vt:lpstr>Create Blueprints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directions</dc:title>
  <dc:creator>Microsoft Office User</dc:creator>
  <cp:lastModifiedBy>Colin Doyle</cp:lastModifiedBy>
  <cp:revision>22</cp:revision>
  <dcterms:created xsi:type="dcterms:W3CDTF">2018-05-14T21:35:17Z</dcterms:created>
  <dcterms:modified xsi:type="dcterms:W3CDTF">2024-01-25T20:56:19Z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42bb4497-e628-4331-88ca-cd18a3936af7</vt:lpwstr>
  </property>
  <property fmtid="{D5CDD505-2E9C-101B-9397-08002B2CF9AE}" pid="3" name="MSIP_Label_0633b888-ae0d-4341-a75f-06e04137d755_Enabled">
    <vt:lpwstr>True</vt:lpwstr>
  </property>
  <property fmtid="{D5CDD505-2E9C-101B-9397-08002B2CF9AE}" pid="4" name="MSIP_Label_0633b888-ae0d-4341-a75f-06e04137d755_SiteId">
    <vt:lpwstr>bea78b3c-4cdb-4130-854a-1d193232e5f4</vt:lpwstr>
  </property>
  <property fmtid="{D5CDD505-2E9C-101B-9397-08002B2CF9AE}" pid="5" name="MSIP_Label_0633b888-ae0d-4341-a75f-06e04137d755_Owner">
    <vt:lpwstr>raylam@juniper.net</vt:lpwstr>
  </property>
  <property fmtid="{D5CDD505-2E9C-101B-9397-08002B2CF9AE}" pid="6" name="MSIP_Label_0633b888-ae0d-4341-a75f-06e04137d755_SetDate">
    <vt:lpwstr>2019-04-05T11:09:47.1468124Z</vt:lpwstr>
  </property>
  <property fmtid="{D5CDD505-2E9C-101B-9397-08002B2CF9AE}" pid="7" name="MSIP_Label_0633b888-ae0d-4341-a75f-06e04137d755_Name">
    <vt:lpwstr>Juniper Internal</vt:lpwstr>
  </property>
  <property fmtid="{D5CDD505-2E9C-101B-9397-08002B2CF9AE}" pid="8" name="MSIP_Label_0633b888-ae0d-4341-a75f-06e04137d755_Application">
    <vt:lpwstr>Microsoft Azure Information Protection</vt:lpwstr>
  </property>
  <property fmtid="{D5CDD505-2E9C-101B-9397-08002B2CF9AE}" pid="9" name="MSIP_Label_0633b888-ae0d-4341-a75f-06e04137d755_Extended_MSFT_Method">
    <vt:lpwstr>Automatic</vt:lpwstr>
  </property>
  <property fmtid="{D5CDD505-2E9C-101B-9397-08002B2CF9AE}" pid="10" name="Sensitivity">
    <vt:lpwstr>Juniper Internal</vt:lpwstr>
  </property>
  <property fmtid="{D5CDD505-2E9C-101B-9397-08002B2CF9AE}" pid="11" name="ContentTypeId">
    <vt:lpwstr>0x0101004604033CFA7BA4409FDA6A8E9FE1B3F0</vt:lpwstr>
  </property>
</Properties>
</file>